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4" r:id="rId2"/>
    <p:sldId id="287" r:id="rId3"/>
    <p:sldId id="286" r:id="rId4"/>
    <p:sldId id="257" r:id="rId5"/>
    <p:sldId id="285" r:id="rId6"/>
    <p:sldId id="262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  <p:clrMru>
    <a:srgbClr val="0000FF"/>
    <a:srgbClr val="C92FFF"/>
    <a:srgbClr val="9900CC"/>
    <a:srgbClr val="7DDDFF"/>
    <a:srgbClr val="FF6565"/>
    <a:srgbClr val="7979FF"/>
    <a:srgbClr val="F60000"/>
    <a:srgbClr val="FFD75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>
        <p:scale>
          <a:sx n="40" d="100"/>
          <a:sy n="40" d="100"/>
        </p:scale>
        <p:origin x="-3132" y="-16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E6BF-A2CC-4B3C-89E8-E45CFE7FD719}" type="datetimeFigureOut">
              <a:rPr lang="ru-RU"/>
              <a:pPr>
                <a:defRPr/>
              </a:pPr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B73AC-64E1-4152-952A-F42EB061CD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21463-D8D0-42C3-BA44-011E650D1F79}" type="datetimeFigureOut">
              <a:rPr lang="ru-RU"/>
              <a:pPr>
                <a:defRPr/>
              </a:pPr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E0D5C-7D0A-4C6B-A9EE-5003CD152C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637A4-57AC-48F7-A552-813D70D226D5}" type="datetimeFigureOut">
              <a:rPr lang="ru-RU"/>
              <a:pPr>
                <a:defRPr/>
              </a:pPr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478A7-0314-4825-A6F2-B41C8553CA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A37E2-2C45-4EF3-B841-E32EAEEF16F7}" type="datetimeFigureOut">
              <a:rPr lang="ru-RU"/>
              <a:pPr>
                <a:defRPr/>
              </a:pPr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AEDD1-C174-4A69-B32F-A2854F6EF5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DA372-B8C3-4E39-AB70-782EF42573EB}" type="datetimeFigureOut">
              <a:rPr lang="ru-RU"/>
              <a:pPr>
                <a:defRPr/>
              </a:pPr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91B24E-9CF4-4F44-99D6-B9BE43FB71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3E8E7-96A0-41B2-9FA8-41369EA66B35}" type="datetimeFigureOut">
              <a:rPr lang="ru-RU"/>
              <a:pPr>
                <a:defRPr/>
              </a:pPr>
              <a:t>17.11.2017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F9CD9-8D2E-4BB0-B1C1-495B5C1259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1884A-6CCC-483A-A72A-4ED8DE3E1086}" type="datetimeFigureOut">
              <a:rPr lang="ru-RU"/>
              <a:pPr>
                <a:defRPr/>
              </a:pPr>
              <a:t>17.11.2017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D58EA-6045-44AA-893C-ED66299854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B95B2-5C57-4911-839E-D2BE683B76BC}" type="datetimeFigureOut">
              <a:rPr lang="ru-RU"/>
              <a:pPr>
                <a:defRPr/>
              </a:pPr>
              <a:t>17.11.2017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6D36C-A5B5-49D3-AB58-9B645C8048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BBA8C-9771-4E38-8772-8BFF21C2772D}" type="datetimeFigureOut">
              <a:rPr lang="ru-RU"/>
              <a:pPr>
                <a:defRPr/>
              </a:pPr>
              <a:t>17.11.2017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3C0F8F-E1F2-4DDD-911B-24E2C14136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87A84-6521-4AFA-8F64-8C5661797DE6}" type="datetimeFigureOut">
              <a:rPr lang="ru-RU"/>
              <a:pPr>
                <a:defRPr/>
              </a:pPr>
              <a:t>17.11.2017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12D06-38EA-4D6C-84FD-55240FB76C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8CCA4-D7DC-4A59-9146-798F7A74A481}" type="datetimeFigureOut">
              <a:rPr lang="ru-RU"/>
              <a:pPr>
                <a:defRPr/>
              </a:pPr>
              <a:t>17.11.2017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29957-6836-4694-A62E-115C563CAB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gradFill flip="none" rotWithShape="1">
          <a:gsLst>
            <a:gs pos="0">
              <a:srgbClr val="FFFF00">
                <a:alpha val="30000"/>
              </a:srgbClr>
            </a:gs>
            <a:gs pos="52000">
              <a:srgbClr val="FFFF00">
                <a:alpha val="26000"/>
              </a:srgbClr>
            </a:gs>
            <a:gs pos="83000">
              <a:srgbClr val="00B0F0">
                <a:alpha val="16000"/>
              </a:srgbClr>
            </a:gs>
            <a:gs pos="100000">
              <a:srgbClr val="00B0F0">
                <a:alpha val="50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AF4DCFB-4038-471D-B624-9643FFFE76B8}" type="datetimeFigureOut">
              <a:rPr lang="ru-RU"/>
              <a:pPr>
                <a:defRPr/>
              </a:pPr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AADB4E7-ADC4-47CA-B6F7-4CEAB567D2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0825" y="5732463"/>
            <a:ext cx="7345363" cy="1016000"/>
          </a:xfrm>
          <a:prstGeom prst="rect">
            <a:avLst/>
          </a:prstGeom>
          <a:solidFill>
            <a:srgbClr val="C00000"/>
          </a:solidFill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err="1">
                <a:solidFill>
                  <a:schemeClr val="bg1"/>
                </a:solidFill>
                <a:latin typeface="+mj-lt"/>
              </a:rPr>
              <a:t>Скільки</a:t>
            </a:r>
            <a:r>
              <a:rPr lang="ru-RU" sz="2000" dirty="0">
                <a:solidFill>
                  <a:schemeClr val="bg1"/>
                </a:solidFill>
                <a:latin typeface="+mj-lt"/>
              </a:rPr>
              <a:t> великих </a:t>
            </a:r>
            <a:r>
              <a:rPr lang="ru-RU" sz="2000" dirty="0" err="1">
                <a:solidFill>
                  <a:schemeClr val="bg1"/>
                </a:solidFill>
                <a:latin typeface="+mj-lt"/>
              </a:rPr>
              <a:t>зайчиків</a:t>
            </a:r>
            <a:r>
              <a:rPr lang="ru-RU" sz="2000" dirty="0">
                <a:solidFill>
                  <a:schemeClr val="bg1"/>
                </a:solidFill>
                <a:latin typeface="+mj-lt"/>
              </a:rPr>
              <a:t>? З </a:t>
            </a:r>
            <a:r>
              <a:rPr lang="ru-RU" sz="2000" dirty="0" err="1">
                <a:solidFill>
                  <a:schemeClr val="bg1"/>
                </a:solidFill>
                <a:latin typeface="+mj-lt"/>
              </a:rPr>
              <a:t>якого</a:t>
            </a:r>
            <a:r>
              <a:rPr lang="ru-RU" sz="2000" dirty="0">
                <a:solidFill>
                  <a:schemeClr val="bg1"/>
                </a:solidFill>
                <a:latin typeface="+mj-lt"/>
              </a:rPr>
              <a:t> боку </a:t>
            </a:r>
            <a:r>
              <a:rPr lang="ru-RU" sz="2000" dirty="0" err="1">
                <a:solidFill>
                  <a:schemeClr val="bg1"/>
                </a:solidFill>
                <a:latin typeface="+mj-lt"/>
              </a:rPr>
              <a:t>від</a:t>
            </a:r>
            <a:r>
              <a:rPr lang="ru-RU" sz="2000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+mj-lt"/>
              </a:rPr>
              <a:t>ялинки</a:t>
            </a:r>
            <a:r>
              <a:rPr lang="ru-RU" sz="2000" dirty="0">
                <a:solidFill>
                  <a:schemeClr val="bg1"/>
                </a:solidFill>
                <a:latin typeface="+mj-lt"/>
              </a:rPr>
              <a:t> вони </a:t>
            </a:r>
            <a:r>
              <a:rPr lang="ru-RU" sz="2000" dirty="0" err="1" smtClean="0">
                <a:solidFill>
                  <a:schemeClr val="bg1"/>
                </a:solidFill>
                <a:latin typeface="+mj-lt"/>
              </a:rPr>
              <a:t>розміщені</a:t>
            </a:r>
            <a:r>
              <a:rPr lang="ru-RU" sz="2000" dirty="0" smtClean="0">
                <a:solidFill>
                  <a:schemeClr val="bg1"/>
                </a:solidFill>
                <a:latin typeface="+mj-lt"/>
              </a:rPr>
              <a:t>? </a:t>
            </a:r>
            <a:r>
              <a:rPr lang="ru-RU" sz="2000" dirty="0" err="1">
                <a:solidFill>
                  <a:schemeClr val="bg1"/>
                </a:solidFill>
                <a:latin typeface="+mj-lt"/>
              </a:rPr>
              <a:t>Скільки</a:t>
            </a:r>
            <a:r>
              <a:rPr lang="ru-RU" sz="2000" dirty="0">
                <a:solidFill>
                  <a:schemeClr val="bg1"/>
                </a:solidFill>
                <a:latin typeface="+mj-lt"/>
              </a:rPr>
              <a:t> маленьких </a:t>
            </a:r>
            <a:r>
              <a:rPr lang="ru-RU" sz="2000" dirty="0" err="1">
                <a:solidFill>
                  <a:schemeClr val="bg1"/>
                </a:solidFill>
                <a:latin typeface="+mj-lt"/>
              </a:rPr>
              <a:t>зайчиків</a:t>
            </a:r>
            <a:r>
              <a:rPr lang="ru-RU" sz="2000" dirty="0">
                <a:solidFill>
                  <a:schemeClr val="bg1"/>
                </a:solidFill>
                <a:latin typeface="+mj-lt"/>
              </a:rPr>
              <a:t>? </a:t>
            </a:r>
            <a:r>
              <a:rPr lang="ru-RU" sz="2000" dirty="0" err="1">
                <a:solidFill>
                  <a:schemeClr val="bg1"/>
                </a:solidFill>
                <a:latin typeface="+mj-lt"/>
              </a:rPr>
              <a:t>Скільки</a:t>
            </a:r>
            <a:r>
              <a:rPr lang="ru-RU" sz="2000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+mj-lt"/>
              </a:rPr>
              <a:t>всього</a:t>
            </a:r>
            <a:r>
              <a:rPr lang="ru-RU" sz="2000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+mj-lt"/>
              </a:rPr>
              <a:t>зайчиків</a:t>
            </a:r>
            <a:r>
              <a:rPr lang="ru-RU" sz="2000" dirty="0">
                <a:solidFill>
                  <a:schemeClr val="bg1"/>
                </a:solidFill>
                <a:latin typeface="+mj-lt"/>
              </a:rPr>
              <a:t>? </a:t>
            </a:r>
            <a:r>
              <a:rPr lang="ru-RU" sz="2000" dirty="0" err="1">
                <a:solidFill>
                  <a:schemeClr val="bg1"/>
                </a:solidFill>
                <a:latin typeface="+mj-lt"/>
              </a:rPr>
              <a:t>Якою</a:t>
            </a:r>
            <a:r>
              <a:rPr lang="ru-RU" sz="2000" dirty="0">
                <a:solidFill>
                  <a:schemeClr val="bg1"/>
                </a:solidFill>
                <a:latin typeface="+mj-lt"/>
              </a:rPr>
              <a:t> цифрою </a:t>
            </a:r>
            <a:r>
              <a:rPr lang="ru-RU" sz="2000" dirty="0" err="1">
                <a:solidFill>
                  <a:schemeClr val="bg1"/>
                </a:solidFill>
                <a:latin typeface="+mj-lt"/>
              </a:rPr>
              <a:t>можна</a:t>
            </a:r>
            <a:r>
              <a:rPr lang="ru-RU" sz="2000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+mj-lt"/>
              </a:rPr>
              <a:t>позначити</a:t>
            </a:r>
            <a:r>
              <a:rPr lang="ru-RU" sz="2000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+mj-lt"/>
              </a:rPr>
              <a:t>їхню</a:t>
            </a:r>
            <a:r>
              <a:rPr lang="ru-RU" sz="20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+mj-lt"/>
              </a:rPr>
              <a:t>кількість</a:t>
            </a:r>
            <a:r>
              <a:rPr lang="ru-RU" sz="2000" dirty="0" smtClean="0">
                <a:solidFill>
                  <a:schemeClr val="bg1"/>
                </a:solidFill>
                <a:latin typeface="+mj-lt"/>
              </a:rPr>
              <a:t>?</a:t>
            </a:r>
            <a:endParaRPr lang="ru-RU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572528" y="6240162"/>
            <a:ext cx="357190" cy="357190"/>
          </a:xfrm>
          <a:prstGeom prst="actionButtonForwardNext">
            <a:avLst/>
          </a:prstGeom>
          <a:gradFill flip="none" rotWithShape="1">
            <a:gsLst>
              <a:gs pos="0">
                <a:srgbClr val="8064A2">
                  <a:lumMod val="20000"/>
                  <a:lumOff val="80000"/>
                </a:srgbClr>
              </a:gs>
              <a:gs pos="39999">
                <a:srgbClr val="8064A2">
                  <a:lumMod val="40000"/>
                  <a:lumOff val="60000"/>
                </a:srgbClr>
              </a:gs>
              <a:gs pos="70000">
                <a:srgbClr val="8064A2">
                  <a:lumMod val="60000"/>
                  <a:lumOff val="40000"/>
                </a:srgbClr>
              </a:gs>
              <a:gs pos="100000">
                <a:srgbClr val="8064A2">
                  <a:lumMod val="7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prstClr val="white"/>
              </a:solidFill>
              <a:latin typeface="Times New Roman"/>
              <a:cs typeface="+mn-cs"/>
            </a:endParaRPr>
          </a:p>
        </p:txBody>
      </p:sp>
      <p:sp>
        <p:nvSpPr>
          <p:cNvPr id="13" name="Управляющая кнопка: домой 12">
            <a:hlinkClick r:id="" action="ppaction://hlinkshowjump?jump=firstslide" highlightClick="1"/>
          </p:cNvPr>
          <p:cNvSpPr/>
          <p:nvPr/>
        </p:nvSpPr>
        <p:spPr>
          <a:xfrm>
            <a:off x="8143875" y="6240463"/>
            <a:ext cx="357188" cy="357187"/>
          </a:xfrm>
          <a:prstGeom prst="actionButtonHome">
            <a:avLst/>
          </a:prstGeom>
          <a:gradFill flip="none" rotWithShape="1">
            <a:gsLst>
              <a:gs pos="0">
                <a:srgbClr val="8064A2">
                  <a:lumMod val="20000"/>
                  <a:lumOff val="80000"/>
                </a:srgbClr>
              </a:gs>
              <a:gs pos="39999">
                <a:srgbClr val="8064A2">
                  <a:lumMod val="40000"/>
                  <a:lumOff val="60000"/>
                </a:srgbClr>
              </a:gs>
              <a:gs pos="70000">
                <a:srgbClr val="8064A2">
                  <a:lumMod val="60000"/>
                  <a:lumOff val="40000"/>
                </a:srgbClr>
              </a:gs>
              <a:gs pos="100000">
                <a:srgbClr val="8064A2">
                  <a:lumMod val="75000"/>
                </a:srgb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prstClr val="white"/>
              </a:solidFill>
              <a:latin typeface="Times New Roman"/>
              <a:cs typeface="+mn-cs"/>
            </a:endParaRPr>
          </a:p>
        </p:txBody>
      </p:sp>
      <p:sp>
        <p:nvSpPr>
          <p:cNvPr id="14" name="Управляющая кнопка: назад 13">
            <a:hlinkClick r:id="" action="ppaction://hlinkshowjump?jump=previousslide" highlightClick="1"/>
          </p:cNvPr>
          <p:cNvSpPr/>
          <p:nvPr/>
        </p:nvSpPr>
        <p:spPr>
          <a:xfrm>
            <a:off x="7715272" y="6240162"/>
            <a:ext cx="357190" cy="357190"/>
          </a:xfrm>
          <a:prstGeom prst="actionButtonBackPrevious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</a:schemeClr>
              </a:gs>
              <a:gs pos="39999">
                <a:schemeClr val="accent4">
                  <a:lumMod val="40000"/>
                  <a:lumOff val="60000"/>
                </a:schemeClr>
              </a:gs>
              <a:gs pos="70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179388" y="153988"/>
            <a:ext cx="7874000" cy="4067175"/>
            <a:chOff x="179512" y="154137"/>
            <a:chExt cx="7873266" cy="4066951"/>
          </a:xfrm>
        </p:grpSpPr>
        <p:pic>
          <p:nvPicPr>
            <p:cNvPr id="13323" name="Picture 2" descr="E:\мое диск д\ЯРМАК\ДНЗ\ГОТОВИМСЯ К ШКОЛЕ\18\0655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259219" y="154137"/>
              <a:ext cx="2824949" cy="4066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4" name="Picture 3" descr="E:\мое диск д\ЯРМАК\ДНЗ\ГОТОВИМСЯ К ШКОЛЕ\18\0451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79512" y="2492896"/>
              <a:ext cx="1038861" cy="1581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5" name="Picture 3" descr="E:\мое диск д\ЯРМАК\ДНЗ\ГОТОВИМСЯ К ШКОЛЕ\18\0451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87624" y="2492896"/>
              <a:ext cx="1038861" cy="1581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6" name="Picture 3" descr="E:\мое диск д\ЯРМАК\ДНЗ\ГОТОВИМСЯ К ШКОЛЕ\18\0451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236995" y="2492896"/>
              <a:ext cx="1038861" cy="1581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7" name="Picture 3" descr="E:\мое диск д\ЯРМАК\ДНЗ\ГОТОВИМСЯ К ШКОЛЕ\18\0451.pn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flipH="1">
              <a:off x="6300192" y="2996952"/>
              <a:ext cx="744474" cy="11015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8" name="Picture 3" descr="E:\мое диск д\ЯРМАК\ДНЗ\ГОТОВИМСЯ К ШКОЛЕ\18\0451.pn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flipH="1">
              <a:off x="7308304" y="2996952"/>
              <a:ext cx="744474" cy="11015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Прямоугольник 18"/>
          <p:cNvSpPr/>
          <p:nvPr/>
        </p:nvSpPr>
        <p:spPr>
          <a:xfrm>
            <a:off x="4211960" y="4214698"/>
            <a:ext cx="819455" cy="144655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cs typeface="+mn-cs"/>
              </a:rPr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F:\five_yellow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49450" y="0"/>
            <a:ext cx="52451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572528" y="6240162"/>
            <a:ext cx="357190" cy="357190"/>
          </a:xfrm>
          <a:prstGeom prst="actionButtonForwardNext">
            <a:avLst/>
          </a:prstGeom>
          <a:gradFill flip="none" rotWithShape="1">
            <a:gsLst>
              <a:gs pos="0">
                <a:srgbClr val="8064A2">
                  <a:lumMod val="20000"/>
                  <a:lumOff val="80000"/>
                </a:srgbClr>
              </a:gs>
              <a:gs pos="39999">
                <a:srgbClr val="8064A2">
                  <a:lumMod val="40000"/>
                  <a:lumOff val="60000"/>
                </a:srgbClr>
              </a:gs>
              <a:gs pos="70000">
                <a:srgbClr val="8064A2">
                  <a:lumMod val="60000"/>
                  <a:lumOff val="40000"/>
                </a:srgbClr>
              </a:gs>
              <a:gs pos="100000">
                <a:srgbClr val="8064A2">
                  <a:lumMod val="7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prstClr val="white"/>
              </a:solidFill>
              <a:latin typeface="Times New Roman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F:\img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572528" y="6240162"/>
            <a:ext cx="357190" cy="357190"/>
          </a:xfrm>
          <a:prstGeom prst="actionButtonForwardNext">
            <a:avLst/>
          </a:prstGeom>
          <a:gradFill flip="none" rotWithShape="1">
            <a:gsLst>
              <a:gs pos="0">
                <a:srgbClr val="8064A2">
                  <a:lumMod val="20000"/>
                  <a:lumOff val="80000"/>
                </a:srgbClr>
              </a:gs>
              <a:gs pos="39999">
                <a:srgbClr val="8064A2">
                  <a:lumMod val="40000"/>
                  <a:lumOff val="60000"/>
                </a:srgbClr>
              </a:gs>
              <a:gs pos="70000">
                <a:srgbClr val="8064A2">
                  <a:lumMod val="60000"/>
                  <a:lumOff val="40000"/>
                </a:srgbClr>
              </a:gs>
              <a:gs pos="100000">
                <a:srgbClr val="8064A2">
                  <a:lumMod val="7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prstClr val="white"/>
              </a:solidFill>
              <a:latin typeface="Times New Roman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8572528" y="6240162"/>
            <a:ext cx="357190" cy="357190"/>
          </a:xfrm>
          <a:prstGeom prst="actionButtonForwardNext">
            <a:avLst/>
          </a:prstGeom>
          <a:gradFill flip="none" rotWithShape="1">
            <a:gsLst>
              <a:gs pos="0">
                <a:srgbClr val="8064A2">
                  <a:lumMod val="20000"/>
                  <a:lumOff val="80000"/>
                </a:srgbClr>
              </a:gs>
              <a:gs pos="39999">
                <a:srgbClr val="8064A2">
                  <a:lumMod val="40000"/>
                  <a:lumOff val="60000"/>
                </a:srgbClr>
              </a:gs>
              <a:gs pos="70000">
                <a:srgbClr val="8064A2">
                  <a:lumMod val="60000"/>
                  <a:lumOff val="40000"/>
                </a:srgbClr>
              </a:gs>
              <a:gs pos="100000">
                <a:srgbClr val="8064A2">
                  <a:lumMod val="7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prstClr val="white"/>
              </a:solidFill>
              <a:latin typeface="Times New Roman"/>
              <a:cs typeface="+mn-cs"/>
            </a:endParaRPr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8143875" y="6240463"/>
            <a:ext cx="357188" cy="357187"/>
          </a:xfrm>
          <a:prstGeom prst="actionButtonHome">
            <a:avLst/>
          </a:prstGeom>
          <a:gradFill flip="none" rotWithShape="1">
            <a:gsLst>
              <a:gs pos="0">
                <a:srgbClr val="8064A2">
                  <a:lumMod val="20000"/>
                  <a:lumOff val="80000"/>
                </a:srgbClr>
              </a:gs>
              <a:gs pos="39999">
                <a:srgbClr val="8064A2">
                  <a:lumMod val="40000"/>
                  <a:lumOff val="60000"/>
                </a:srgbClr>
              </a:gs>
              <a:gs pos="70000">
                <a:srgbClr val="8064A2">
                  <a:lumMod val="60000"/>
                  <a:lumOff val="40000"/>
                </a:srgbClr>
              </a:gs>
              <a:gs pos="100000">
                <a:srgbClr val="8064A2">
                  <a:lumMod val="75000"/>
                </a:srgb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prstClr val="white"/>
              </a:solidFill>
              <a:latin typeface="Times New Roman"/>
              <a:cs typeface="+mn-cs"/>
            </a:endParaRPr>
          </a:p>
        </p:txBody>
      </p:sp>
      <p:sp>
        <p:nvSpPr>
          <p:cNvPr id="4" name="Управляющая кнопка: назад 3">
            <a:hlinkClick r:id="" action="ppaction://hlinkshowjump?jump=previousslide" highlightClick="1"/>
          </p:cNvPr>
          <p:cNvSpPr/>
          <p:nvPr/>
        </p:nvSpPr>
        <p:spPr>
          <a:xfrm>
            <a:off x="7715272" y="6240162"/>
            <a:ext cx="357190" cy="357190"/>
          </a:xfrm>
          <a:prstGeom prst="actionButtonBackPrevious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</a:schemeClr>
              </a:gs>
              <a:gs pos="39999">
                <a:schemeClr val="accent4">
                  <a:lumMod val="40000"/>
                  <a:lumOff val="60000"/>
                </a:schemeClr>
              </a:gs>
              <a:gs pos="70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23850" y="6021388"/>
            <a:ext cx="7200900" cy="708025"/>
          </a:xfrm>
          <a:prstGeom prst="rect">
            <a:avLst/>
          </a:prstGeom>
          <a:solidFill>
            <a:srgbClr val="C00000"/>
          </a:solidFill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err="1">
                <a:solidFill>
                  <a:schemeClr val="bg1"/>
                </a:solidFill>
                <a:latin typeface="+mj-lt"/>
              </a:rPr>
              <a:t>Скільки</a:t>
            </a:r>
            <a:r>
              <a:rPr lang="ru-RU" sz="2000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+mj-lt"/>
              </a:rPr>
              <a:t>білочок</a:t>
            </a:r>
            <a:r>
              <a:rPr lang="ru-RU" sz="2000" dirty="0">
                <a:solidFill>
                  <a:schemeClr val="bg1"/>
                </a:solidFill>
                <a:latin typeface="+mj-lt"/>
              </a:rPr>
              <a:t>? </a:t>
            </a:r>
            <a:r>
              <a:rPr lang="ru-RU" sz="2000" dirty="0" err="1">
                <a:solidFill>
                  <a:schemeClr val="bg1"/>
                </a:solidFill>
                <a:latin typeface="+mj-lt"/>
              </a:rPr>
              <a:t>Скільки</a:t>
            </a:r>
            <a:r>
              <a:rPr lang="ru-RU" sz="2000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+mj-lt"/>
              </a:rPr>
              <a:t>горішків</a:t>
            </a:r>
            <a:r>
              <a:rPr lang="ru-RU" sz="2000" dirty="0">
                <a:solidFill>
                  <a:schemeClr val="bg1"/>
                </a:solidFill>
                <a:latin typeface="+mj-lt"/>
              </a:rPr>
              <a:t>?  </a:t>
            </a:r>
            <a:r>
              <a:rPr lang="ru-RU" sz="2000" dirty="0" err="1">
                <a:solidFill>
                  <a:schemeClr val="bg1"/>
                </a:solidFill>
                <a:latin typeface="+mj-lt"/>
              </a:rPr>
              <a:t>Чи</a:t>
            </a:r>
            <a:r>
              <a:rPr lang="ru-RU" sz="2000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+mj-lt"/>
              </a:rPr>
              <a:t>вистачить</a:t>
            </a:r>
            <a:r>
              <a:rPr lang="ru-RU" sz="2000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+mj-lt"/>
              </a:rPr>
              <a:t>білочкам</a:t>
            </a:r>
            <a:r>
              <a:rPr lang="ru-RU" sz="2000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+mj-lt"/>
              </a:rPr>
              <a:t>горішків</a:t>
            </a:r>
            <a:r>
              <a:rPr lang="ru-RU" sz="2000" dirty="0">
                <a:solidFill>
                  <a:schemeClr val="bg1"/>
                </a:solidFill>
                <a:latin typeface="+mj-lt"/>
              </a:rPr>
              <a:t>? </a:t>
            </a:r>
            <a:r>
              <a:rPr lang="ru-RU" sz="2000" dirty="0" err="1">
                <a:solidFill>
                  <a:schemeClr val="bg1"/>
                </a:solidFill>
                <a:latin typeface="+mj-lt"/>
              </a:rPr>
              <a:t>Що</a:t>
            </a:r>
            <a:r>
              <a:rPr lang="ru-RU" sz="2000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+mj-lt"/>
              </a:rPr>
              <a:t>слід</a:t>
            </a:r>
            <a:r>
              <a:rPr lang="ru-RU" sz="2000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+mj-lt"/>
              </a:rPr>
              <a:t>зробити</a:t>
            </a:r>
            <a:r>
              <a:rPr lang="ru-RU" sz="2000" dirty="0">
                <a:solidFill>
                  <a:schemeClr val="bg1"/>
                </a:solidFill>
                <a:latin typeface="+mj-lt"/>
              </a:rPr>
              <a:t>, </a:t>
            </a:r>
            <a:r>
              <a:rPr lang="ru-RU" sz="2000" dirty="0" err="1">
                <a:solidFill>
                  <a:schemeClr val="bg1"/>
                </a:solidFill>
                <a:latin typeface="+mj-lt"/>
              </a:rPr>
              <a:t>щоб</a:t>
            </a:r>
            <a:r>
              <a:rPr lang="ru-RU" sz="2000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+mj-lt"/>
              </a:rPr>
              <a:t>вистачило</a:t>
            </a:r>
            <a:r>
              <a:rPr lang="ru-RU" sz="2000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+mj-lt"/>
              </a:rPr>
              <a:t>усім</a:t>
            </a:r>
            <a:r>
              <a:rPr lang="ru-RU" sz="2000" dirty="0">
                <a:solidFill>
                  <a:schemeClr val="bg1"/>
                </a:solidFill>
                <a:latin typeface="+mj-lt"/>
              </a:rPr>
              <a:t>? </a:t>
            </a:r>
          </a:p>
        </p:txBody>
      </p:sp>
      <p:grpSp>
        <p:nvGrpSpPr>
          <p:cNvPr id="5" name="Группа 4"/>
          <p:cNvGrpSpPr>
            <a:grpSpLocks/>
          </p:cNvGrpSpPr>
          <p:nvPr/>
        </p:nvGrpSpPr>
        <p:grpSpPr bwMode="auto">
          <a:xfrm>
            <a:off x="633413" y="709613"/>
            <a:ext cx="7610475" cy="4591050"/>
            <a:chOff x="533500" y="506751"/>
            <a:chExt cx="7610400" cy="4591164"/>
          </a:xfrm>
        </p:grpSpPr>
        <p:pic>
          <p:nvPicPr>
            <p:cNvPr id="15371" name="орех" descr="орех плод.png"/>
            <p:cNvPicPr>
              <a:picLocks noChangeAspect="1"/>
            </p:cNvPicPr>
            <p:nvPr/>
          </p:nvPicPr>
          <p:blipFill>
            <a:blip r:embed="rId3"/>
            <a:srcRect l="9065" t="11076" r="18402" b="15906"/>
            <a:stretch>
              <a:fillRect/>
            </a:stretch>
          </p:blipFill>
          <p:spPr bwMode="auto">
            <a:xfrm>
              <a:off x="5220072" y="1628799"/>
              <a:ext cx="792088" cy="8389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72" name="Picture 2" descr="E:\мое диск д\ЯРМАК\ДНЗ\ГОТОВИМСЯ К ШКОЛЕ\13\2194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33500" y="506751"/>
              <a:ext cx="1440160" cy="13808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73" name="Picture 2" descr="E:\мое диск д\ЯРМАК\ДНЗ\ГОТОВИМСЯ К ШКОЛЕ\13\2194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627784" y="548680"/>
              <a:ext cx="1440160" cy="13808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74" name="Picture 2" descr="E:\мое диск д\ЯРМАК\ДНЗ\ГОТОВИМСЯ К ШКОЛЕ\13\2194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581150" y="2048117"/>
              <a:ext cx="1440160" cy="13808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75" name="Picture 2" descr="E:\мое диск д\ЯРМАК\ДНЗ\ГОТОВИМСЯ К ШКОЛЕ\13\2194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39552" y="3717032"/>
              <a:ext cx="1440160" cy="13808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76" name="Picture 2" descr="E:\мое диск д\ЯРМАК\ДНЗ\ГОТОВИМСЯ К ШКОЛЕ\13\2194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771800" y="3717031"/>
              <a:ext cx="1440160" cy="13808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77" name="орех" descr="орех плод.png"/>
            <p:cNvPicPr>
              <a:picLocks noChangeAspect="1"/>
            </p:cNvPicPr>
            <p:nvPr/>
          </p:nvPicPr>
          <p:blipFill>
            <a:blip r:embed="rId3"/>
            <a:srcRect l="9065" t="11076" r="18402" b="15906"/>
            <a:stretch>
              <a:fillRect/>
            </a:stretch>
          </p:blipFill>
          <p:spPr bwMode="auto">
            <a:xfrm>
              <a:off x="7351812" y="1628800"/>
              <a:ext cx="792088" cy="8389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78" name="орех" descr="орех плод.png"/>
            <p:cNvPicPr>
              <a:picLocks noChangeAspect="1"/>
            </p:cNvPicPr>
            <p:nvPr/>
          </p:nvPicPr>
          <p:blipFill>
            <a:blip r:embed="rId3"/>
            <a:srcRect l="9065" t="11076" r="18402" b="15906"/>
            <a:stretch>
              <a:fillRect/>
            </a:stretch>
          </p:blipFill>
          <p:spPr bwMode="auto">
            <a:xfrm>
              <a:off x="5340263" y="3429000"/>
              <a:ext cx="792088" cy="8389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79" name="орех" descr="орех плод.png"/>
            <p:cNvPicPr>
              <a:picLocks noChangeAspect="1"/>
            </p:cNvPicPr>
            <p:nvPr/>
          </p:nvPicPr>
          <p:blipFill>
            <a:blip r:embed="rId3"/>
            <a:srcRect l="9065" t="11076" r="18402" b="15906"/>
            <a:stretch>
              <a:fillRect/>
            </a:stretch>
          </p:blipFill>
          <p:spPr bwMode="auto">
            <a:xfrm>
              <a:off x="7351812" y="3454135"/>
              <a:ext cx="792088" cy="8389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6" name="орех" descr="орех плод.png"/>
          <p:cNvPicPr>
            <a:picLocks noChangeAspect="1"/>
          </p:cNvPicPr>
          <p:nvPr/>
        </p:nvPicPr>
        <p:blipFill>
          <a:blip r:embed="rId3"/>
          <a:srcRect l="9065" t="11076" r="18402" b="15906"/>
          <a:stretch>
            <a:fillRect/>
          </a:stretch>
        </p:blipFill>
        <p:spPr bwMode="auto">
          <a:xfrm>
            <a:off x="6443663" y="2662238"/>
            <a:ext cx="79216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8572528" y="6240162"/>
            <a:ext cx="357190" cy="357190"/>
          </a:xfrm>
          <a:prstGeom prst="actionButtonForwardNext">
            <a:avLst/>
          </a:prstGeom>
          <a:gradFill flip="none" rotWithShape="1">
            <a:gsLst>
              <a:gs pos="0">
                <a:srgbClr val="8064A2">
                  <a:lumMod val="20000"/>
                  <a:lumOff val="80000"/>
                </a:srgbClr>
              </a:gs>
              <a:gs pos="39999">
                <a:srgbClr val="8064A2">
                  <a:lumMod val="40000"/>
                  <a:lumOff val="60000"/>
                </a:srgbClr>
              </a:gs>
              <a:gs pos="70000">
                <a:srgbClr val="8064A2">
                  <a:lumMod val="60000"/>
                  <a:lumOff val="40000"/>
                </a:srgbClr>
              </a:gs>
              <a:gs pos="100000">
                <a:srgbClr val="8064A2">
                  <a:lumMod val="7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prstClr val="white"/>
              </a:solidFill>
              <a:latin typeface="Times New Roman"/>
              <a:cs typeface="+mn-cs"/>
            </a:endParaRPr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8143875" y="6240463"/>
            <a:ext cx="357188" cy="357187"/>
          </a:xfrm>
          <a:prstGeom prst="actionButtonHome">
            <a:avLst/>
          </a:prstGeom>
          <a:gradFill flip="none" rotWithShape="1">
            <a:gsLst>
              <a:gs pos="0">
                <a:srgbClr val="8064A2">
                  <a:lumMod val="20000"/>
                  <a:lumOff val="80000"/>
                </a:srgbClr>
              </a:gs>
              <a:gs pos="39999">
                <a:srgbClr val="8064A2">
                  <a:lumMod val="40000"/>
                  <a:lumOff val="60000"/>
                </a:srgbClr>
              </a:gs>
              <a:gs pos="70000">
                <a:srgbClr val="8064A2">
                  <a:lumMod val="60000"/>
                  <a:lumOff val="40000"/>
                </a:srgbClr>
              </a:gs>
              <a:gs pos="100000">
                <a:srgbClr val="8064A2">
                  <a:lumMod val="75000"/>
                </a:srgb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prstClr val="white"/>
              </a:solidFill>
              <a:latin typeface="Times New Roman"/>
              <a:cs typeface="+mn-cs"/>
            </a:endParaRPr>
          </a:p>
        </p:txBody>
      </p:sp>
      <p:sp>
        <p:nvSpPr>
          <p:cNvPr id="4" name="Управляющая кнопка: назад 3">
            <a:hlinkClick r:id="" action="ppaction://hlinkshowjump?jump=previousslide" highlightClick="1"/>
          </p:cNvPr>
          <p:cNvSpPr/>
          <p:nvPr/>
        </p:nvSpPr>
        <p:spPr>
          <a:xfrm>
            <a:off x="7715272" y="6240162"/>
            <a:ext cx="357190" cy="357190"/>
          </a:xfrm>
          <a:prstGeom prst="actionButtonBackPrevious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</a:schemeClr>
              </a:gs>
              <a:gs pos="39999">
                <a:schemeClr val="accent4">
                  <a:lumMod val="40000"/>
                  <a:lumOff val="60000"/>
                </a:schemeClr>
              </a:gs>
              <a:gs pos="70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50825" y="5805488"/>
            <a:ext cx="7200900" cy="922337"/>
          </a:xfrm>
          <a:prstGeom prst="rect">
            <a:avLst/>
          </a:prstGeom>
          <a:solidFill>
            <a:srgbClr val="C00000"/>
          </a:solidFill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>
                <a:solidFill>
                  <a:schemeClr val="bg1"/>
                </a:solidFill>
                <a:latin typeface="+mj-lt"/>
              </a:rPr>
              <a:t>Хто</a:t>
            </a:r>
            <a:r>
              <a:rPr lang="ru-RU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+mj-lt"/>
              </a:rPr>
              <a:t>зображений</a:t>
            </a:r>
            <a:r>
              <a:rPr lang="ru-RU" dirty="0">
                <a:solidFill>
                  <a:schemeClr val="bg1"/>
                </a:solidFill>
                <a:latin typeface="+mj-lt"/>
              </a:rPr>
              <a:t> на </a:t>
            </a:r>
            <a:r>
              <a:rPr lang="ru-RU" dirty="0" err="1">
                <a:solidFill>
                  <a:schemeClr val="bg1"/>
                </a:solidFill>
                <a:latin typeface="+mj-lt"/>
              </a:rPr>
              <a:t>малюнку</a:t>
            </a:r>
            <a:r>
              <a:rPr lang="ru-RU" dirty="0">
                <a:solidFill>
                  <a:schemeClr val="bg1"/>
                </a:solidFill>
                <a:latin typeface="+mj-lt"/>
              </a:rPr>
              <a:t>? </a:t>
            </a:r>
            <a:r>
              <a:rPr lang="ru-RU" dirty="0" err="1" smtClean="0">
                <a:solidFill>
                  <a:schemeClr val="bg1"/>
                </a:solidFill>
                <a:latin typeface="+mj-lt"/>
              </a:rPr>
              <a:t>Навіщо</a:t>
            </a:r>
            <a:r>
              <a:rPr lang="ru-RU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+mj-lt"/>
              </a:rPr>
              <a:t>дівчинка</a:t>
            </a:r>
            <a:r>
              <a:rPr lang="ru-RU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+mj-lt"/>
              </a:rPr>
              <a:t>прийшла</a:t>
            </a:r>
            <a:r>
              <a:rPr lang="ru-RU" dirty="0">
                <a:solidFill>
                  <a:schemeClr val="bg1"/>
                </a:solidFill>
                <a:latin typeface="+mj-lt"/>
              </a:rPr>
              <a:t> до </a:t>
            </a:r>
            <a:r>
              <a:rPr lang="ru-RU" dirty="0" err="1">
                <a:solidFill>
                  <a:schemeClr val="bg1"/>
                </a:solidFill>
                <a:latin typeface="+mj-lt"/>
              </a:rPr>
              <a:t>лісу</a:t>
            </a:r>
            <a:r>
              <a:rPr lang="ru-RU" dirty="0">
                <a:solidFill>
                  <a:schemeClr val="bg1"/>
                </a:solidFill>
                <a:latin typeface="+mj-lt"/>
              </a:rPr>
              <a:t>? </a:t>
            </a:r>
            <a:r>
              <a:rPr lang="ru-RU" dirty="0" err="1">
                <a:solidFill>
                  <a:schemeClr val="bg1"/>
                </a:solidFill>
                <a:latin typeface="+mj-lt"/>
              </a:rPr>
              <a:t>Хто</a:t>
            </a:r>
            <a:r>
              <a:rPr lang="ru-RU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+mj-lt"/>
              </a:rPr>
              <a:t>сховався</a:t>
            </a:r>
            <a:r>
              <a:rPr lang="ru-RU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+mj-lt"/>
              </a:rPr>
              <a:t>від</a:t>
            </a:r>
            <a:r>
              <a:rPr lang="ru-RU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+mj-lt"/>
              </a:rPr>
              <a:t>дівчинки</a:t>
            </a:r>
            <a:r>
              <a:rPr lang="ru-RU" dirty="0">
                <a:solidFill>
                  <a:schemeClr val="bg1"/>
                </a:solidFill>
                <a:latin typeface="+mj-lt"/>
              </a:rPr>
              <a:t>? </a:t>
            </a:r>
            <a:r>
              <a:rPr lang="ru-RU" dirty="0" err="1">
                <a:solidFill>
                  <a:schemeClr val="bg1"/>
                </a:solidFill>
                <a:latin typeface="+mj-lt"/>
              </a:rPr>
              <a:t>Скільки</a:t>
            </a:r>
            <a:r>
              <a:rPr lang="ru-RU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+mj-lt"/>
              </a:rPr>
              <a:t>грибочків</a:t>
            </a:r>
            <a:r>
              <a:rPr lang="ru-RU" dirty="0">
                <a:solidFill>
                  <a:schemeClr val="bg1"/>
                </a:solidFill>
                <a:latin typeface="+mj-lt"/>
              </a:rPr>
              <a:t>? </a:t>
            </a:r>
            <a:r>
              <a:rPr lang="ru-RU" dirty="0" err="1">
                <a:solidFill>
                  <a:schemeClr val="bg1"/>
                </a:solidFill>
                <a:latin typeface="+mj-lt"/>
              </a:rPr>
              <a:t>Скільки</a:t>
            </a:r>
            <a:r>
              <a:rPr lang="ru-RU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+mj-lt"/>
              </a:rPr>
              <a:t>яблучок</a:t>
            </a:r>
            <a:endParaRPr lang="ru-RU" dirty="0">
              <a:solidFill>
                <a:schemeClr val="bg1"/>
              </a:solidFill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  <a:latin typeface="+mj-lt"/>
              </a:rPr>
              <a:t>на </a:t>
            </a:r>
            <a:r>
              <a:rPr lang="ru-RU" dirty="0" err="1" smtClean="0">
                <a:solidFill>
                  <a:schemeClr val="bg1"/>
                </a:solidFill>
                <a:latin typeface="+mj-lt"/>
              </a:rPr>
              <a:t>голочках</a:t>
            </a:r>
            <a:r>
              <a:rPr lang="ru-RU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+mj-lt"/>
              </a:rPr>
              <a:t>їжачка</a:t>
            </a:r>
            <a:r>
              <a:rPr lang="ru-RU" dirty="0">
                <a:solidFill>
                  <a:schemeClr val="bg1"/>
                </a:solidFill>
                <a:latin typeface="+mj-lt"/>
              </a:rPr>
              <a:t>? </a:t>
            </a:r>
            <a:r>
              <a:rPr lang="ru-RU" dirty="0" err="1">
                <a:solidFill>
                  <a:schemeClr val="bg1"/>
                </a:solidFill>
                <a:latin typeface="+mj-lt"/>
              </a:rPr>
              <a:t>Скільки</a:t>
            </a:r>
            <a:r>
              <a:rPr lang="ru-RU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+mj-lt"/>
              </a:rPr>
              <a:t>ялинок</a:t>
            </a:r>
            <a:r>
              <a:rPr lang="ru-RU" dirty="0">
                <a:solidFill>
                  <a:schemeClr val="bg1"/>
                </a:solidFill>
                <a:latin typeface="+mj-lt"/>
              </a:rPr>
              <a:t>? </a:t>
            </a:r>
            <a:r>
              <a:rPr lang="ru-RU" dirty="0" err="1">
                <a:solidFill>
                  <a:schemeClr val="bg1"/>
                </a:solidFill>
                <a:latin typeface="+mj-lt"/>
              </a:rPr>
              <a:t>Скільки</a:t>
            </a:r>
            <a:r>
              <a:rPr lang="ru-RU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+mj-lt"/>
              </a:rPr>
              <a:t>жолудів</a:t>
            </a:r>
            <a:r>
              <a:rPr lang="ru-RU" dirty="0" smtClean="0">
                <a:solidFill>
                  <a:schemeClr val="bg1"/>
                </a:solidFill>
                <a:latin typeface="+mj-lt"/>
              </a:rPr>
              <a:t>?</a:t>
            </a:r>
            <a:endParaRPr lang="ru-RU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7" name="Группа 6"/>
          <p:cNvGrpSpPr>
            <a:grpSpLocks/>
          </p:cNvGrpSpPr>
          <p:nvPr/>
        </p:nvGrpSpPr>
        <p:grpSpPr bwMode="auto">
          <a:xfrm>
            <a:off x="1835150" y="198438"/>
            <a:ext cx="5329238" cy="5561012"/>
            <a:chOff x="1835696" y="198976"/>
            <a:chExt cx="5328592" cy="5561043"/>
          </a:xfrm>
        </p:grpSpPr>
        <p:pic>
          <p:nvPicPr>
            <p:cNvPr id="17418" name="Picture 5" descr="E:\мое диск д\ЯРМАК\ДНЗ\ГОТОВИМСЯ К ШКОЛЕ\18\cxv.png"/>
            <p:cNvPicPr>
              <a:picLocks noChangeAspect="1" noChangeArrowheads="1"/>
            </p:cNvPicPr>
            <p:nvPr/>
          </p:nvPicPr>
          <p:blipFill>
            <a:blip r:embed="rId3"/>
            <a:srcRect l="2000"/>
            <a:stretch>
              <a:fillRect/>
            </a:stretch>
          </p:blipFill>
          <p:spPr bwMode="auto">
            <a:xfrm>
              <a:off x="1979712" y="198976"/>
              <a:ext cx="5184576" cy="5550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9" name="Picture 7" descr="E:\мое диск д\ЯРМАК\ДНЗ\ГОТОВИМСЯ К ШКОЛЕ\18\1056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32647" y="1449298"/>
              <a:ext cx="987425" cy="1924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20" name="Picture 6" descr="E:\мое диск д\ЯРМАК\ДНЗ\ГОТОВИМСЯ К ШКОЛЕ\18\81.pn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835696" y="829662"/>
              <a:ext cx="3294519" cy="3508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Дуб 2" descr="C:\Users\Дмитрий\Desktop\жёлудь.pn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 rot="17135835">
              <a:off x="2195203" y="3717711"/>
              <a:ext cx="288927" cy="338096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/>
            </a:extLst>
          </p:spPr>
        </p:pic>
        <p:pic>
          <p:nvPicPr>
            <p:cNvPr id="22" name="Дуб 2" descr="C:\Users\Дмитрий\Desktop\жёлудь.pn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 rot="19025198">
              <a:off x="2345222" y="3408919"/>
              <a:ext cx="287302" cy="33972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/>
            </a:extLst>
          </p:spPr>
        </p:pic>
        <p:pic>
          <p:nvPicPr>
            <p:cNvPr id="23" name="Дуб 2" descr="C:\Users\Дмитрий\Desktop\жёлудь.pn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988081" y="4010584"/>
              <a:ext cx="287303" cy="33972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/>
            </a:extLst>
          </p:spPr>
        </p:pic>
        <p:pic>
          <p:nvPicPr>
            <p:cNvPr id="24" name="Дуб 2" descr="C:\Users\Дмитрий\Desktop\жёлудь.pn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 rot="5205653">
              <a:off x="3458700" y="4060612"/>
              <a:ext cx="287340" cy="339684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/>
            </a:extLst>
          </p:spPr>
        </p:pic>
        <p:pic>
          <p:nvPicPr>
            <p:cNvPr id="25" name="Дуб 2" descr="C:\Users\Дмитрий\Desktop\жёлудь.pn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 rot="1155806">
              <a:off x="2675382" y="3748646"/>
              <a:ext cx="288890" cy="33972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/>
            </a:extLst>
          </p:spPr>
        </p:pic>
        <p:pic>
          <p:nvPicPr>
            <p:cNvPr id="17426" name="Кущ" descr="C:\Users\Дмитрий\Desktop\куст.png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162659" y="4005064"/>
              <a:ext cx="1929621" cy="1505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27" name="Picture 4" descr="E:\мое диск д\ЯРМАК\ДНЗ\ГОТОВИМСЯ К ШКОЛЕ\17\Без l;имени-1.png"/>
            <p:cNvPicPr>
              <a:picLocks noChangeAspect="1" noChangeArrowheads="1"/>
            </p:cNvPicPr>
            <p:nvPr/>
          </p:nvPicPr>
          <p:blipFill>
            <a:blip r:embed="rId8"/>
            <a:srcRect r="10619"/>
            <a:stretch>
              <a:fillRect/>
            </a:stretch>
          </p:blipFill>
          <p:spPr bwMode="auto">
            <a:xfrm>
              <a:off x="5580112" y="4725144"/>
              <a:ext cx="1584176" cy="933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28" name="Яблоко" descr="D:\11111111111111111111 картинки\яблуко.png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6351745" y="4665410"/>
              <a:ext cx="308487" cy="3477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29" name="Picture 10" descr="E:\мое диск д\ЯРМАК\ДНЗ\ГОТОВИМСЯ К ШКОЛЕ\18\1056.png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1979711" y="3974615"/>
              <a:ext cx="865581" cy="1686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30" name="Picture 8" descr="E:\мое диск д\ЯРМАК\ДНЗ\ГОТОВИМСЯ К ШКОЛЕ\18\1056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580112" y="1050949"/>
              <a:ext cx="1224136" cy="2385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31" name="Picture 2" descr="E:\мое диск д\ЯРМАК\ДНЗ\ГОТОВИМСЯ К ШКОЛЕ\18\403346594.png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3635896" y="3284984"/>
              <a:ext cx="1483537" cy="2475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32" name="Picture 9" descr="E:\мое диск д\ЯРМАК\ДНЗ\ГОТОВИМСЯ К ШКОЛЕ\18\1056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012160" y="1196752"/>
              <a:ext cx="1152128" cy="22449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33" name="Picture 11" descr="E:\мое диск д\ЯРМАК\ДНЗ\ГОТОВИМСЯ К ШКОЛЕ\18\1056.png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4969832" y="2492896"/>
              <a:ext cx="826304" cy="16100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34" name="Picture 12" descr="E:\мое диск д\ЯРМАК\Рисунки работа\Рисунки\гри 2.png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2627784" y="4293096"/>
              <a:ext cx="584318" cy="6677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35" name="Picture 12" descr="E:\мое диск д\ЯРМАК\Рисунки работа\Рисунки\гри 2.png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5004048" y="3640719"/>
              <a:ext cx="584318" cy="6677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36" name="Picture 14" descr="E:\мое диск д\ЯРМАК\Рисунки работа\Рисунки\гриб 3.png"/>
            <p:cNvPicPr>
              <a:picLocks noChangeAspect="1" noChangeArrowheads="1"/>
            </p:cNvPicPr>
            <p:nvPr/>
          </p:nvPicPr>
          <p:blipFill>
            <a:blip r:embed="rId14"/>
            <a:srcRect l="14268" t="6999" r="11214" b="6834"/>
            <a:stretch>
              <a:fillRect/>
            </a:stretch>
          </p:blipFill>
          <p:spPr bwMode="auto">
            <a:xfrm>
              <a:off x="2162634" y="2780928"/>
              <a:ext cx="393142" cy="584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37" name="Picture 14" descr="E:\мое диск д\ЯРМАК\Рисунки работа\Рисунки\гриб 3.png"/>
            <p:cNvPicPr>
              <a:picLocks noChangeAspect="1" noChangeArrowheads="1"/>
            </p:cNvPicPr>
            <p:nvPr/>
          </p:nvPicPr>
          <p:blipFill>
            <a:blip r:embed="rId14"/>
            <a:srcRect l="14268" t="6999" r="11214" b="6834"/>
            <a:stretch>
              <a:fillRect/>
            </a:stretch>
          </p:blipFill>
          <p:spPr bwMode="auto">
            <a:xfrm>
              <a:off x="2738698" y="4932749"/>
              <a:ext cx="393142" cy="584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38" name="Picture 14" descr="E:\мое диск д\ЯРМАК\Рисунки работа\Рисунки\гриб 3.png"/>
            <p:cNvPicPr>
              <a:picLocks noChangeAspect="1" noChangeArrowheads="1"/>
            </p:cNvPicPr>
            <p:nvPr/>
          </p:nvPicPr>
          <p:blipFill>
            <a:blip r:embed="rId15"/>
            <a:srcRect l="14268" t="6999" r="11214" b="6834"/>
            <a:stretch>
              <a:fillRect/>
            </a:stretch>
          </p:blipFill>
          <p:spPr bwMode="auto">
            <a:xfrm>
              <a:off x="6555121" y="3373348"/>
              <a:ext cx="404431" cy="6012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39" name="Яблоко" descr="D:\11111111111111111111 картинки\яблуко.png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 rot="-2498724">
              <a:off x="6304751" y="4999721"/>
              <a:ext cx="308487" cy="3477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40" name="Яблоко" descr="D:\11111111111111111111 картинки\яблуко.png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 rot="-2113782">
              <a:off x="6756732" y="5040329"/>
              <a:ext cx="308487" cy="3477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41" name="Яблоко" descr="D:\11111111111111111111 картинки\яблуко.png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 rot="-5718121">
              <a:off x="6693381" y="4706171"/>
              <a:ext cx="308487" cy="3477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42" name="Яблоко" descr="D:\11111111111111111111 картинки\яблуко.png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 rot="-4630870">
              <a:off x="5973225" y="4799725"/>
              <a:ext cx="308487" cy="3477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8529638" y="6240463"/>
            <a:ext cx="357187" cy="357187"/>
          </a:xfrm>
          <a:prstGeom prst="actionButtonHome">
            <a:avLst/>
          </a:prstGeom>
          <a:gradFill flip="none" rotWithShape="1">
            <a:gsLst>
              <a:gs pos="0">
                <a:srgbClr val="8064A2">
                  <a:lumMod val="20000"/>
                  <a:lumOff val="80000"/>
                </a:srgbClr>
              </a:gs>
              <a:gs pos="39999">
                <a:srgbClr val="8064A2">
                  <a:lumMod val="40000"/>
                  <a:lumOff val="60000"/>
                </a:srgbClr>
              </a:gs>
              <a:gs pos="70000">
                <a:srgbClr val="8064A2">
                  <a:lumMod val="60000"/>
                  <a:lumOff val="40000"/>
                </a:srgbClr>
              </a:gs>
              <a:gs pos="100000">
                <a:srgbClr val="8064A2">
                  <a:lumMod val="75000"/>
                </a:srgb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prstClr val="white"/>
              </a:solidFill>
              <a:latin typeface="Times New Roman"/>
              <a:cs typeface="+mn-cs"/>
            </a:endParaRPr>
          </a:p>
        </p:txBody>
      </p:sp>
      <p:sp>
        <p:nvSpPr>
          <p:cNvPr id="4" name="Управляющая кнопка: назад 3">
            <a:hlinkClick r:id="" action="ppaction://hlinkshowjump?jump=previousslide" highlightClick="1"/>
          </p:cNvPr>
          <p:cNvSpPr/>
          <p:nvPr/>
        </p:nvSpPr>
        <p:spPr>
          <a:xfrm>
            <a:off x="8100392" y="6240162"/>
            <a:ext cx="357190" cy="357190"/>
          </a:xfrm>
          <a:prstGeom prst="actionButtonBackPrevious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</a:schemeClr>
              </a:gs>
              <a:gs pos="39999">
                <a:schemeClr val="accent4">
                  <a:lumMod val="40000"/>
                  <a:lumOff val="60000"/>
                </a:schemeClr>
              </a:gs>
              <a:gs pos="70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692275" y="5981700"/>
            <a:ext cx="4967288" cy="687388"/>
          </a:xfrm>
          <a:prstGeom prst="rect">
            <a:avLst/>
          </a:prstGeom>
          <a:solidFill>
            <a:srgbClr val="C00000"/>
          </a:solidFill>
        </p:spPr>
        <p:txBody>
          <a:bodyPr lIns="36000" tIns="36000" rIns="36000" bIns="3600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err="1">
                <a:solidFill>
                  <a:schemeClr val="bg1"/>
                </a:solidFill>
                <a:latin typeface="+mj-lt"/>
              </a:rPr>
              <a:t>Назвіть</a:t>
            </a:r>
            <a:r>
              <a:rPr lang="ru-RU" sz="2000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+mj-lt"/>
              </a:rPr>
              <a:t>геометричні</a:t>
            </a:r>
            <a:r>
              <a:rPr lang="ru-RU" sz="2000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+mj-lt"/>
              </a:rPr>
              <a:t>фігури</a:t>
            </a:r>
            <a:r>
              <a:rPr lang="ru-RU" sz="2000" dirty="0">
                <a:solidFill>
                  <a:schemeClr val="bg1"/>
                </a:solidFill>
                <a:latin typeface="+mj-lt"/>
              </a:rPr>
              <a:t>. </a:t>
            </a:r>
            <a:r>
              <a:rPr lang="ru-RU" sz="2000" dirty="0" err="1">
                <a:solidFill>
                  <a:schemeClr val="bg1"/>
                </a:solidFill>
                <a:latin typeface="+mj-lt"/>
              </a:rPr>
              <a:t>Назвіть</a:t>
            </a:r>
            <a:r>
              <a:rPr lang="ru-RU" sz="2000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+mj-lt"/>
              </a:rPr>
              <a:t>предмети</a:t>
            </a:r>
            <a:r>
              <a:rPr lang="ru-RU" sz="2000" dirty="0">
                <a:solidFill>
                  <a:schemeClr val="bg1"/>
                </a:solidFill>
                <a:latin typeface="+mj-lt"/>
              </a:rPr>
              <a:t>, </a:t>
            </a:r>
            <a:r>
              <a:rPr lang="ru-RU" sz="2000" dirty="0" err="1">
                <a:solidFill>
                  <a:schemeClr val="bg1"/>
                </a:solidFill>
                <a:latin typeface="+mj-lt"/>
              </a:rPr>
              <a:t>які</a:t>
            </a:r>
            <a:r>
              <a:rPr lang="ru-RU" sz="2000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+mj-lt"/>
              </a:rPr>
              <a:t>схожі</a:t>
            </a:r>
            <a:r>
              <a:rPr lang="ru-RU" sz="2000" dirty="0">
                <a:solidFill>
                  <a:schemeClr val="bg1"/>
                </a:solidFill>
                <a:latin typeface="+mj-lt"/>
              </a:rPr>
              <a:t> на них за формою</a:t>
            </a:r>
            <a:r>
              <a:rPr lang="ru-RU" sz="2000" dirty="0" smtClean="0">
                <a:solidFill>
                  <a:schemeClr val="bg1"/>
                </a:solidFill>
                <a:latin typeface="+mj-lt"/>
              </a:rPr>
              <a:t>.</a:t>
            </a:r>
            <a:endParaRPr lang="ru-RU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286375" y="857250"/>
            <a:ext cx="1584325" cy="1584325"/>
          </a:xfrm>
          <a:prstGeom prst="rect">
            <a:avLst/>
          </a:prstGeom>
          <a:solidFill>
            <a:srgbClr val="FFFF0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203575" y="3500438"/>
            <a:ext cx="2520950" cy="1584325"/>
          </a:xfrm>
          <a:prstGeom prst="rect">
            <a:avLst/>
          </a:prstGeom>
          <a:solidFill>
            <a:srgbClr val="C92FFF"/>
          </a:solidFill>
          <a:ln w="76200">
            <a:solidFill>
              <a:srgbClr val="C92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2000250" y="714375"/>
            <a:ext cx="1838325" cy="1584325"/>
          </a:xfrm>
          <a:prstGeom prst="triangle">
            <a:avLst/>
          </a:prstGeom>
          <a:solidFill>
            <a:srgbClr val="00B050"/>
          </a:solid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900113" y="3284538"/>
            <a:ext cx="1511300" cy="2016125"/>
          </a:xfrm>
          <a:prstGeom prst="ellipse">
            <a:avLst/>
          </a:prstGeom>
          <a:solidFill>
            <a:srgbClr val="00B0F0"/>
          </a:solidFill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426200" y="3357563"/>
            <a:ext cx="2016125" cy="2016125"/>
          </a:xfrm>
          <a:prstGeom prst="ellipse">
            <a:avLst/>
          </a:prstGeom>
          <a:solidFill>
            <a:srgbClr val="0000FF"/>
          </a:solidFill>
          <a:ln w="762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 animBg="1"/>
      <p:bldP spid="6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Тема64">
  <a:themeElements>
    <a:clrScheme name="Стандартная">
      <a:dk1>
        <a:sysClr val="windowText" lastClr="000000"/>
      </a:dk1>
      <a:lt1>
        <a:sysClr val="window" lastClr="F9F9F9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МОЯ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Тема64</Template>
  <TotalTime>1892</TotalTime>
  <Words>71</Words>
  <Application>Microsoft Office PowerPoint</Application>
  <PresentationFormat>Экран (4:3)</PresentationFormat>
  <Paragraphs>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Times New Roman</vt:lpstr>
      <vt:lpstr>Calibri</vt:lpstr>
      <vt:lpstr>Тема64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pro10</dc:creator>
  <cp:lastModifiedBy>111</cp:lastModifiedBy>
  <cp:revision>185</cp:revision>
  <dcterms:modified xsi:type="dcterms:W3CDTF">2017-11-17T16:52:56Z</dcterms:modified>
</cp:coreProperties>
</file>