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5" r:id="rId7"/>
    <p:sldId id="263" r:id="rId8"/>
    <p:sldId id="262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D037-61E7-4BD1-A31F-1271854527C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05C4-BDD4-454E-B8F0-344F7295D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0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D037-61E7-4BD1-A31F-1271854527C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05C4-BDD4-454E-B8F0-344F7295D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94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D037-61E7-4BD1-A31F-1271854527C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05C4-BDD4-454E-B8F0-344F7295D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9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D037-61E7-4BD1-A31F-1271854527C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05C4-BDD4-454E-B8F0-344F7295D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0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D037-61E7-4BD1-A31F-1271854527C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05C4-BDD4-454E-B8F0-344F7295D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2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D037-61E7-4BD1-A31F-1271854527C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05C4-BDD4-454E-B8F0-344F7295D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1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D037-61E7-4BD1-A31F-1271854527C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05C4-BDD4-454E-B8F0-344F7295D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6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D037-61E7-4BD1-A31F-1271854527C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05C4-BDD4-454E-B8F0-344F7295D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7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D037-61E7-4BD1-A31F-1271854527C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05C4-BDD4-454E-B8F0-344F7295D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0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D037-61E7-4BD1-A31F-1271854527C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05C4-BDD4-454E-B8F0-344F7295D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01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D037-61E7-4BD1-A31F-1271854527C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05C4-BDD4-454E-B8F0-344F7295D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0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3D037-61E7-4BD1-A31F-1271854527C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F05C4-BDD4-454E-B8F0-344F7295D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31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арт терапі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" y="0"/>
            <a:ext cx="9120273" cy="684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Мистецтво як ресурс у сфері зміцнення психологічного здоров’я</a:t>
            </a:r>
            <a:endParaRPr lang="ru-RU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280920" cy="720080"/>
          </a:xfrm>
        </p:spPr>
        <p:txBody>
          <a:bodyPr>
            <a:normAutofit fontScale="77500" lnSpcReduction="20000"/>
          </a:bodyPr>
          <a:lstStyle/>
          <a:p>
            <a:r>
              <a:rPr lang="uk-UA" dirty="0">
                <a:solidFill>
                  <a:schemeClr val="tx1"/>
                </a:solidFill>
                <a:latin typeface="Georgia" pitchFamily="18" charset="0"/>
              </a:rPr>
              <a:t>Комунальний заклад «Загальноосвітня школа І-ІІІ ступенів №35 Вінницької міської ради»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707903" y="4437112"/>
            <a:ext cx="5091283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Підготувала</a:t>
            </a:r>
            <a:r>
              <a:rPr lang="uk-UA" sz="2400" b="1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:</a:t>
            </a:r>
          </a:p>
          <a:p>
            <a:r>
              <a:rPr lang="uk-UA" sz="2400" b="1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Практичний психолог </a:t>
            </a:r>
          </a:p>
          <a:p>
            <a:r>
              <a:rPr lang="uk-UA" sz="2400" b="1" i="1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Клименко-Ящишина</a:t>
            </a:r>
            <a:r>
              <a:rPr lang="uk-UA" sz="2400" b="1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Н.А.</a:t>
            </a:r>
          </a:p>
          <a:p>
            <a:endParaRPr lang="ru-RU" sz="2400" b="1" dirty="0">
              <a:solidFill>
                <a:srgbClr val="7030A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езультат пошуку зображень за запитом &quot;арт терапія&quot;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939916"/>
          </a:xfrm>
        </p:spPr>
        <p:txBody>
          <a:bodyPr>
            <a:normAutofit fontScale="90000"/>
          </a:bodyPr>
          <a:lstStyle/>
          <a:p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3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ВИСНОВКИ</a:t>
            </a:r>
            <a:r>
              <a:rPr lang="uk-UA" sz="2200" dirty="0" smtClean="0">
                <a:latin typeface="Georgia" pitchFamily="18" charset="0"/>
              </a:rPr>
              <a:t/>
            </a:r>
            <a:br>
              <a:rPr lang="uk-UA" sz="2200" dirty="0" smtClean="0">
                <a:latin typeface="Georgia" pitchFamily="18" charset="0"/>
              </a:rPr>
            </a:br>
            <a:r>
              <a:rPr lang="uk-UA" sz="2200" dirty="0" smtClean="0">
                <a:latin typeface="Georgia" pitchFamily="18" charset="0"/>
              </a:rPr>
              <a:t>                                                               </a:t>
            </a:r>
            <a:r>
              <a:rPr lang="uk-UA" sz="2200" b="1" dirty="0" smtClean="0">
                <a:latin typeface="Gabriola" pitchFamily="82" charset="0"/>
              </a:rPr>
              <a:t>Можна помітити подібність людської творчості</a:t>
            </a:r>
            <a:br>
              <a:rPr lang="uk-UA" sz="2200" b="1" dirty="0" smtClean="0">
                <a:latin typeface="Gabriola" pitchFamily="82" charset="0"/>
              </a:rPr>
            </a:br>
            <a:r>
              <a:rPr lang="uk-UA" sz="2200" b="1" dirty="0" smtClean="0">
                <a:latin typeface="Gabriola" pitchFamily="82" charset="0"/>
              </a:rPr>
              <a:t>                                                                                                   і дерев: і те, і інше має особливі властивості </a:t>
            </a:r>
            <a:br>
              <a:rPr lang="uk-UA" sz="2200" b="1" dirty="0" smtClean="0">
                <a:latin typeface="Gabriola" pitchFamily="82" charset="0"/>
              </a:rPr>
            </a:br>
            <a:r>
              <a:rPr lang="uk-UA" sz="2200" b="1" dirty="0" smtClean="0">
                <a:latin typeface="Gabriola" pitchFamily="82" charset="0"/>
              </a:rPr>
              <a:t>                                                                                        і здатне принести плоди, притаманні лише йому. </a:t>
            </a:r>
            <a:br>
              <a:rPr lang="uk-UA" sz="2200" b="1" dirty="0" smtClean="0">
                <a:latin typeface="Gabriola" pitchFamily="82" charset="0"/>
              </a:rPr>
            </a:br>
            <a:r>
              <a:rPr lang="uk-UA" sz="2200" b="1" dirty="0" smtClean="0">
                <a:latin typeface="Gabriola" pitchFamily="82" charset="0"/>
              </a:rPr>
              <a:t>                                                                                                                                                         Ф. Ларошфуко</a:t>
            </a:r>
            <a:br>
              <a:rPr lang="uk-UA" sz="2200" b="1" dirty="0" smtClean="0">
                <a:latin typeface="Gabriola" pitchFamily="82" charset="0"/>
              </a:rPr>
            </a:br>
            <a:endParaRPr lang="uk-UA" sz="2200" b="1" dirty="0">
              <a:latin typeface="Gabriola" pitchFamily="8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500306"/>
            <a:ext cx="6500858" cy="4000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400" b="1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Арт</a:t>
            </a:r>
            <a:r>
              <a:rPr lang="uk-UA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 - терапія допомагає</a:t>
            </a:r>
            <a:r>
              <a:rPr lang="uk-UA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:</a:t>
            </a:r>
          </a:p>
          <a:p>
            <a:pPr lvl="0">
              <a:buFont typeface="Wingdings" pitchFamily="2" charset="2"/>
              <a:buChar char="v"/>
            </a:pPr>
            <a:r>
              <a:rPr lang="uk-UA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У зміцнення психологічного здоров’я;</a:t>
            </a:r>
          </a:p>
          <a:p>
            <a:pPr lvl="0">
              <a:buFont typeface="Wingdings" pitchFamily="2" charset="2"/>
              <a:buChar char="v"/>
            </a:pPr>
            <a:r>
              <a:rPr lang="uk-UA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У покращенні соціально – психологічного клімату;</a:t>
            </a:r>
          </a:p>
          <a:p>
            <a:pPr lvl="0">
              <a:buFont typeface="Wingdings" pitchFamily="2" charset="2"/>
              <a:buChar char="v"/>
            </a:pPr>
            <a:r>
              <a:rPr lang="uk-UA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Дає мотивацію до особистісного зростання, навчання;</a:t>
            </a:r>
          </a:p>
          <a:p>
            <a:pPr lvl="0">
              <a:buFont typeface="Wingdings" pitchFamily="2" charset="2"/>
              <a:buChar char="v"/>
            </a:pPr>
            <a:r>
              <a:rPr lang="uk-UA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Розв’язує проблеми адаптації до навчання;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У встановленні контакту з групою учасників.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0" y="0"/>
            <a:ext cx="91658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280920" cy="216024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«Знайома незнайомка </a:t>
            </a:r>
            <a:br>
              <a:rPr lang="uk-UA" sz="3200" b="1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r>
              <a:rPr lang="uk-UA" sz="3200" b="1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– арт терапія»</a:t>
            </a:r>
            <a:r>
              <a:rPr lang="ru-RU" sz="32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/>
            </a:r>
            <a:br>
              <a:rPr lang="ru-RU" sz="32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r>
              <a:rPr lang="ru-RU" sz="3200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                                                      </a:t>
            </a:r>
            <a:r>
              <a:rPr lang="uk-UA" sz="1600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Духовне </a:t>
            </a:r>
            <a:r>
              <a:rPr lang="uk-UA" sz="1600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життя людини </a:t>
            </a:r>
            <a:r>
              <a:rPr lang="uk-UA" sz="1600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/>
            </a:r>
            <a:br>
              <a:rPr lang="uk-UA" sz="1600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r>
              <a:rPr lang="uk-UA" sz="1600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uk-UA" sz="1600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                                                                                                                повноцінне </a:t>
            </a:r>
            <a:r>
              <a:rPr lang="uk-UA" sz="1600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лише тоді,</a:t>
            </a:r>
            <a:r>
              <a:rPr lang="ru-RU" sz="1600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/>
            </a:r>
            <a:br>
              <a:rPr lang="ru-RU" sz="1600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r>
              <a:rPr lang="ru-RU" sz="1600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                                                                                                 </a:t>
            </a:r>
            <a:r>
              <a:rPr lang="uk-UA" sz="1600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Коли </a:t>
            </a:r>
            <a:r>
              <a:rPr lang="uk-UA" sz="1600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вона живе  в світі </a:t>
            </a:r>
            <a:r>
              <a:rPr lang="uk-UA" sz="1600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музики,</a:t>
            </a:r>
            <a:br>
              <a:rPr lang="uk-UA" sz="1600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r>
              <a:rPr lang="uk-UA" sz="1600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                                                                                                                 </a:t>
            </a:r>
            <a:r>
              <a:rPr lang="uk-UA" sz="1600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фантазії та творчості.</a:t>
            </a:r>
            <a:r>
              <a:rPr lang="ru-RU" sz="1600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/>
            </a:r>
            <a:br>
              <a:rPr lang="ru-RU" sz="1600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r>
              <a:rPr lang="ru-RU" sz="1600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                                                                                                                               </a:t>
            </a:r>
            <a:r>
              <a:rPr lang="uk-UA" sz="1600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В.Сухомлинський</a:t>
            </a:r>
            <a:r>
              <a:rPr lang="ru-RU" sz="1600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/>
            </a:r>
            <a:br>
              <a:rPr lang="ru-RU" sz="1600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endParaRPr lang="ru-RU" sz="1600" i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6904856" cy="18722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Арт-</a:t>
            </a:r>
            <a:r>
              <a:rPr lang="ru-RU" b="1" dirty="0" err="1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терапія</a:t>
            </a:r>
            <a:r>
              <a:rPr lang="ru-RU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 — </a:t>
            </a:r>
            <a:r>
              <a:rPr lang="ru-RU" dirty="0" err="1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це</a:t>
            </a:r>
            <a:r>
              <a:rPr lang="ru-RU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вид </a:t>
            </a:r>
            <a:r>
              <a:rPr lang="ru-RU" dirty="0" err="1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психотерапії</a:t>
            </a:r>
            <a:r>
              <a:rPr lang="ru-RU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психологічної</a:t>
            </a:r>
            <a:r>
              <a:rPr lang="ru-RU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корекції</a:t>
            </a:r>
            <a:r>
              <a:rPr lang="ru-RU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заснований</a:t>
            </a:r>
            <a:r>
              <a:rPr lang="ru-RU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мистецтві</a:t>
            </a:r>
            <a:r>
              <a:rPr lang="ru-RU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творчості</a:t>
            </a:r>
            <a:r>
              <a:rPr lang="ru-RU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67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в’язане зображення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112" y="980728"/>
            <a:ext cx="8027776" cy="4178895"/>
          </a:xfrm>
        </p:spPr>
        <p:txBody>
          <a:bodyPr>
            <a:noAutofit/>
          </a:bodyPr>
          <a:lstStyle/>
          <a:p>
            <a:r>
              <a:rPr lang="uk-UA" sz="3200" b="1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Спектр проблем, при вирішенні яких можуть бути використані </a:t>
            </a:r>
            <a:r>
              <a:rPr lang="uk-UA" sz="3200" b="1" i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sz="3200" b="1" i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3200" b="1" i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арт </a:t>
            </a:r>
            <a:r>
              <a:rPr lang="uk-UA" sz="3200" b="1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– </a:t>
            </a:r>
            <a:r>
              <a:rPr lang="uk-UA" sz="3200" b="1" i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терапії:</a:t>
            </a:r>
            <a:br>
              <a:rPr lang="uk-UA" sz="3200" b="1" i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Комунікативні, навчальні, сімейні, </a:t>
            </a:r>
            <a:r>
              <a:rPr lang="uk-UA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емоційні труднощі</a:t>
            </a:r>
            <a:r>
              <a:rPr lang="uk-UA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;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/>
            </a:r>
            <a:b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r>
              <a:rPr lang="uk-UA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Корекція тривожності, страху, агресивності, сором’язливості;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/>
            </a:r>
            <a:b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r>
              <a:rPr lang="uk-UA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Подолання стресових станів;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/>
            </a:r>
            <a:b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r>
              <a:rPr lang="uk-UA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Внутрішньо-і міжособистісні конфлікти;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/>
            </a:r>
            <a:b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r>
              <a:rPr lang="uk-UA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Післястресові</a:t>
            </a:r>
            <a:r>
              <a:rPr lang="uk-UA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, невротичні і психосоматичні розлади;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/>
            </a:r>
            <a:b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r>
              <a:rPr lang="uk-UA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Розвиток цілісності особистості; 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/>
            </a:r>
            <a:b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r>
              <a:rPr lang="uk-UA" sz="24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Екзистенційні</a:t>
            </a:r>
            <a:r>
              <a:rPr lang="uk-UA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та вікові кризи</a:t>
            </a:r>
            <a:r>
              <a:rPr lang="uk-UA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;</a:t>
            </a:r>
            <a:br>
              <a:rPr lang="uk-UA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r>
              <a:rPr lang="uk-UA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Виявлення особистісних смислів через </a:t>
            </a:r>
            <a:r>
              <a:rPr lang="uk-UA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творчість.</a:t>
            </a:r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/>
            </a:r>
            <a:b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</a:br>
            <a:endParaRPr lang="ru-RU" sz="2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11325"/>
            <a:ext cx="9128898" cy="68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351" y="90872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Найактуальніші техніки арт-терапії  у збереженні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та зміцненні психологічного здоров’я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34662"/>
            <a:ext cx="6800800" cy="265863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uk-UA" b="1" dirty="0">
                <a:solidFill>
                  <a:srgbClr val="002060"/>
                </a:solidFill>
                <a:latin typeface="Monotype Corsiva" pitchFamily="66" charset="0"/>
              </a:rPr>
              <a:t>Арт-терапевт — свідок внутрішніх конфліктів і переживань, що, відбиваючись у творчості, потім пояснюються в розмові. Через прийняття і визнання клієнтом відкинутих рис і проявів відбувається трансформація їхнього негативно­го характеру, і він знаходить у них джерела для </a:t>
            </a:r>
            <a:r>
              <a:rPr lang="uk-UA" b="1" dirty="0" err="1">
                <a:solidFill>
                  <a:srgbClr val="002060"/>
                </a:solidFill>
                <a:latin typeface="Monotype Corsiva" pitchFamily="66" charset="0"/>
              </a:rPr>
              <a:t>самозцілення</a:t>
            </a: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зультат пошуку зображень за запитом &quot;для презента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69"/>
            <a:ext cx="9156607" cy="68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495" y="260649"/>
            <a:ext cx="7636921" cy="86409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Техніка</a:t>
            </a: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Georgia" pitchFamily="18" charset="0"/>
              </a:rPr>
              <a:t> 1. «Мандала»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29997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11960" y="1340768"/>
            <a:ext cx="4608512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23928" y="1268760"/>
            <a:ext cx="459014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29997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436772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Georgia" pitchFamily="18" charset="0"/>
              </a:rPr>
              <a:t>Мандала </a:t>
            </a:r>
            <a:r>
              <a:rPr lang="uk-UA" dirty="0">
                <a:latin typeface="Georgia" pitchFamily="18" charset="0"/>
              </a:rPr>
              <a:t>– в перекладі із санскриту – «коло» або «центр». Малюнок її симетричний: зазвичай він є колом з вираженим центром. «Коли людина малює мандалу, вона малює свій внутрішній світ зараз, стан, самовизначення,  себе сьогоднішню, поза соціумом, свою духовну </a:t>
            </a:r>
            <a:r>
              <a:rPr lang="uk-UA" dirty="0" smtClean="0">
                <a:latin typeface="Georgia" pitchFamily="18" charset="0"/>
              </a:rPr>
              <a:t>суть.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9" name="Рисунок 8" descr="Пов’язане зображенн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6452"/>
            <a:ext cx="3043560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Результат пошуку зображень за запитом &quot;мандала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67" y="3961064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Результат пошуку зображень за запитом &quot;мандала&quot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79" y="3937613"/>
            <a:ext cx="2942348" cy="2994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75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atercolor Painting Background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1285860"/>
            <a:ext cx="5843606" cy="4572032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Constantia" pitchFamily="18" charset="0"/>
              </a:rPr>
              <a:t>Колаж – </a:t>
            </a:r>
            <a:r>
              <a:rPr lang="uk-UA" dirty="0" err="1" smtClean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Constantia" pitchFamily="18" charset="0"/>
              </a:rPr>
              <a:t>фр</a:t>
            </a:r>
            <a:r>
              <a:rPr lang="uk-UA" dirty="0" smtClean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Constantia" pitchFamily="18" charset="0"/>
              </a:rPr>
              <a:t>., «наклеювання» - технічний прийом в образотворчому мистецтві, наклеювання на яку – не будь основу матеріалів, що відрізняються від неї за кольором і фактурою.</a:t>
            </a:r>
          </a:p>
          <a:p>
            <a:r>
              <a:rPr lang="uk-UA" dirty="0" smtClean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Constantia" pitchFamily="18" charset="0"/>
              </a:rPr>
              <a:t> Використання техніки «колаж»:</a:t>
            </a:r>
          </a:p>
          <a:p>
            <a:pPr lvl="0"/>
            <a:r>
              <a:rPr lang="uk-UA" dirty="0" smtClean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Constantia" pitchFamily="18" charset="0"/>
              </a:rPr>
              <a:t>Сприяє розвитку художніх здібностей та підвищенню самооцінки;</a:t>
            </a:r>
          </a:p>
          <a:p>
            <a:pPr lvl="0"/>
            <a:r>
              <a:rPr lang="uk-UA" dirty="0" smtClean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Constantia" pitchFamily="18" charset="0"/>
              </a:rPr>
              <a:t>Виявляє оригінальність і унікальність учасника групи;</a:t>
            </a:r>
          </a:p>
          <a:p>
            <a:pPr lvl="0"/>
            <a:r>
              <a:rPr lang="uk-UA" dirty="0" smtClean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Constantia" pitchFamily="18" charset="0"/>
              </a:rPr>
              <a:t>Дає соціально  прийнятний вихід агресивності й іншим негативним почуттям.</a:t>
            </a:r>
          </a:p>
          <a:p>
            <a:r>
              <a:rPr lang="uk-UA" dirty="0" err="1" smtClean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Constantia" pitchFamily="18" charset="0"/>
              </a:rPr>
              <a:t>Арт</a:t>
            </a:r>
            <a:r>
              <a:rPr lang="uk-UA" dirty="0" smtClean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  <a:latin typeface="Constantia" pitchFamily="18" charset="0"/>
              </a:rPr>
              <a:t> – технологія «Колаж» є ефективним екологічним методом роботи з особою і групою, може застосовуватися в різних напрямах діяльності психолога, як у терапії, діагностиці, так і у сфері викладання і навчання.</a:t>
            </a:r>
            <a:endParaRPr lang="ru-RU" dirty="0">
              <a:solidFill>
                <a:schemeClr val="tx1"/>
              </a:solidFill>
              <a:effectLst>
                <a:glow rad="101600">
                  <a:srgbClr val="00B0F0">
                    <a:alpha val="60000"/>
                  </a:srgbClr>
                </a:glow>
              </a:effectLst>
              <a:latin typeface="Constant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79495" y="260649"/>
            <a:ext cx="7636921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Техніка</a:t>
            </a:r>
            <a:r>
              <a:rPr kumimoji="0" lang="uk-UA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2. </a:t>
            </a:r>
            <a:r>
              <a:rPr kumimoji="0" lang="uk-UA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«Колаж»</a:t>
            </a:r>
            <a:endParaRPr kumimoji="0" lang="ru-RU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3076" name="Picture 4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1285860"/>
            <a:ext cx="3871886" cy="3428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Рисунок 2" descr="Описание: Пов’язане зображення"/>
          <p:cNvPicPr>
            <a:picLocks noChangeAspect="1" noChangeArrowheads="1"/>
          </p:cNvPicPr>
          <p:nvPr/>
        </p:nvPicPr>
        <p:blipFill>
          <a:blip r:embed="rId4"/>
          <a:srcRect l="29454" t="23888" r="1819" b="9602"/>
          <a:stretch>
            <a:fillRect/>
          </a:stretch>
        </p:blipFill>
        <p:spPr bwMode="auto">
          <a:xfrm rot="21013644">
            <a:off x="172682" y="4528946"/>
            <a:ext cx="3055854" cy="2295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09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99" y="-99392"/>
            <a:ext cx="9170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2668" y="2060848"/>
            <a:ext cx="4896544" cy="4104456"/>
          </a:xfrm>
        </p:spPr>
        <p:txBody>
          <a:bodyPr>
            <a:noAutofit/>
          </a:bodyPr>
          <a:lstStyle/>
          <a:p>
            <a:r>
              <a:rPr lang="uk-UA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Іще в стародавньому Китаї для розвитку духовного світу, творчого потенціалу, профілактики тривожності, стресу практикували змальовування ієрогліфів.  Ієрогліфи можуть означати як окремі звуки і склади (елементи алфавітного і силабічного письма), так і  цілі слова і </a:t>
            </a:r>
            <a:r>
              <a:rPr lang="uk-UA" sz="24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поняття.</a:t>
            </a:r>
            <a:endParaRPr lang="ru-RU" sz="24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79495" y="260649"/>
            <a:ext cx="7636921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Техніка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Georgia" pitchFamily="18" charset="0"/>
              </a:rPr>
              <a:t> 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Georgia" pitchFamily="18" charset="0"/>
              </a:rPr>
              <a:t>3. 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Georgia" pitchFamily="18" charset="0"/>
              </a:rPr>
              <a:t>«Ієрогліфи»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29997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8195" name="Picture 3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" y="2800819"/>
            <a:ext cx="400520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3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06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1357298"/>
            <a:ext cx="5915044" cy="4214842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Мотиватори</a:t>
            </a:r>
            <a:r>
              <a:rPr lang="uk-UA" sz="20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, перш за все, позитивні слова, вислови створені для підняття настрою. Вони можуть являти собою забавні фрази, які легко усвідомлюються, але в той же час наділені глибоким змістом. Теми </a:t>
            </a:r>
            <a:r>
              <a:rPr lang="uk-UA" sz="2000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мотиваторів</a:t>
            </a:r>
            <a:r>
              <a:rPr lang="uk-UA" sz="20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 можуть бути найрізноманітнішими, але всі вони актуальні, життєві. </a:t>
            </a:r>
          </a:p>
          <a:p>
            <a:r>
              <a:rPr lang="uk-UA" sz="20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Читаючи позитивні фрази для підняття настрою щодня, ми несвідомо розвиваємо мозок, а також творче мислення, що допомагає поглянути на повсякденну ситуацію зовсім по іншому. Завдяки цьому виробиться новий підхід до життєвих ситуацій, вдасться уникнути вироблених стереотипів і правил, які досить часто перешкоджають знайти успіх, сприймати навколишній світ таким, як він є насправді. Адже хорошого набагато більше, ніж поганого.</a:t>
            </a:r>
            <a:endParaRPr lang="ru-RU" sz="20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9495" y="260649"/>
            <a:ext cx="7636921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Техніка</a:t>
            </a:r>
            <a:r>
              <a:rPr kumimoji="0" lang="uk-UA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4. </a:t>
            </a:r>
            <a:r>
              <a:rPr kumimoji="0" lang="uk-UA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«</a:t>
            </a:r>
            <a:r>
              <a:rPr kumimoji="0" lang="uk-UA" sz="36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Мотиватори</a:t>
            </a:r>
            <a:r>
              <a:rPr kumimoji="0" lang="uk-UA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»</a:t>
            </a:r>
            <a:endParaRPr kumimoji="0" lang="ru-RU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61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езультат пошуку зображень за запитом &quot;для презента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6607" cy="690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15414">
            <a:off x="-118081" y="549705"/>
            <a:ext cx="4329089" cy="3246817"/>
          </a:xfrm>
          <a:prstGeom prst="rect">
            <a:avLst/>
          </a:prstGeom>
          <a:noFill/>
        </p:spPr>
      </p:pic>
      <p:pic>
        <p:nvPicPr>
          <p:cNvPr id="24582" name="Picture 6" descr="Пов’язане зображення"/>
          <p:cNvPicPr>
            <a:picLocks noChangeAspect="1" noChangeArrowheads="1"/>
          </p:cNvPicPr>
          <p:nvPr/>
        </p:nvPicPr>
        <p:blipFill>
          <a:blip r:embed="rId4"/>
          <a:srcRect b="3080"/>
          <a:stretch>
            <a:fillRect/>
          </a:stretch>
        </p:blipFill>
        <p:spPr bwMode="auto">
          <a:xfrm rot="411297">
            <a:off x="4472624" y="559362"/>
            <a:ext cx="4512965" cy="3323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4" name="Picture 8" descr="Результат пошуку зображень за запитом &quot;мотиватори українською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25296">
            <a:off x="773669" y="4017660"/>
            <a:ext cx="3263996" cy="2906712"/>
          </a:xfrm>
          <a:prstGeom prst="rect">
            <a:avLst/>
          </a:prstGeom>
          <a:noFill/>
        </p:spPr>
      </p:pic>
      <p:pic>
        <p:nvPicPr>
          <p:cNvPr id="24586" name="Picture 10" descr="Пов’язане зображенн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68112">
            <a:off x="4984410" y="4084235"/>
            <a:ext cx="3159231" cy="2815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459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Мистецтво як ресурс у сфері зміцнення психологічного здоров’я</vt:lpstr>
      <vt:lpstr>«Знайома незнайомка  – арт терапія»                                                        Духовне життя людини                                                                                                                    повноцінне лише тоді,                                                                                                   Коли вона живе  в світі музики,                                                                                                                   фантазії та творчості.                                                                                                                                 В.Сухомлинський </vt:lpstr>
      <vt:lpstr>Спектр проблем, при вирішенні яких можуть бути використані  арт – терапії:  Комунікативні, навчальні, сімейні, емоційні труднощі; Корекція тривожності, страху, агресивності, сором’язливості; Подолання стресових станів; Внутрішньо-і міжособистісні конфлікти; Післястресові, невротичні і психосоматичні розлади; Розвиток цілісності особистості;  Екзистенційні та вікові кризи; Виявлення особистісних смислів через творчість. </vt:lpstr>
      <vt:lpstr>Найактуальніші техніки арт-терапії  у збереженні та зміцненні психологічного здоров’я</vt:lpstr>
      <vt:lpstr>Техніка 1. «Мандала»</vt:lpstr>
      <vt:lpstr>Презентация PowerPoint</vt:lpstr>
      <vt:lpstr>Іще в стародавньому Китаї для розвитку духовного світу, творчого потенціалу, профілактики тривожності, стресу практикували змальовування ієрогліфів.  Ієрогліфи можуть означати як окремі звуки і склади (елементи алфавітного і силабічного письма), так і  цілі слова і поняття.</vt:lpstr>
      <vt:lpstr>Презентация PowerPoint</vt:lpstr>
      <vt:lpstr>Презентация PowerPoint</vt:lpstr>
      <vt:lpstr>  ВИСНОВКИ                                                                Можна помітити подібність людської творчості                                                                                                    і дерев: і те, і інше має особливі властивості                                                                                          і здатне принести плоди, притаманні лише йому.                                                                                                                                                           Ф. Ларошфуко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 як ресурс у сфері зміцнення психологічного здоров’я</dc:title>
  <dc:creator>Ящишина</dc:creator>
  <cp:lastModifiedBy>Ящишина</cp:lastModifiedBy>
  <cp:revision>20</cp:revision>
  <dcterms:created xsi:type="dcterms:W3CDTF">2017-11-26T17:49:15Z</dcterms:created>
  <dcterms:modified xsi:type="dcterms:W3CDTF">2017-12-10T15:07:25Z</dcterms:modified>
</cp:coreProperties>
</file>