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8"/>
  </p:notesMasterIdLst>
  <p:sldIdLst>
    <p:sldId id="259" r:id="rId3"/>
    <p:sldId id="257" r:id="rId4"/>
    <p:sldId id="265" r:id="rId5"/>
    <p:sldId id="269" r:id="rId6"/>
    <p:sldId id="270" r:id="rId7"/>
    <p:sldId id="271" r:id="rId8"/>
    <p:sldId id="262" r:id="rId9"/>
    <p:sldId id="261" r:id="rId10"/>
    <p:sldId id="263" r:id="rId11"/>
    <p:sldId id="264" r:id="rId12"/>
    <p:sldId id="268" r:id="rId13"/>
    <p:sldId id="266" r:id="rId14"/>
    <p:sldId id="267" r:id="rId15"/>
    <p:sldId id="273" r:id="rId16"/>
    <p:sldId id="27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9900"/>
    <a:srgbClr val="043550"/>
    <a:srgbClr val="043048"/>
    <a:srgbClr val="FF3399"/>
    <a:srgbClr val="F6007B"/>
    <a:srgbClr val="FF6600"/>
    <a:srgbClr val="FF33CC"/>
    <a:srgbClr val="FF99FF"/>
    <a:srgbClr val="FFE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70" autoAdjust="0"/>
    <p:restoredTop sz="94660"/>
  </p:normalViewPr>
  <p:slideViewPr>
    <p:cSldViewPr>
      <p:cViewPr varScale="1">
        <p:scale>
          <a:sx n="46" d="100"/>
          <a:sy n="46" d="100"/>
        </p:scale>
        <p:origin x="-1218" y="-90"/>
      </p:cViewPr>
      <p:guideLst>
        <p:guide orient="horz" pos="4319"/>
        <p:guide pos="575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F43342-659E-4834-8BD0-C978D53BF95D}" type="datetimeFigureOut">
              <a:rPr lang="ru-RU" smtClean="0"/>
              <a:pPr/>
              <a:t>28.09.2014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0E58A5-BCC4-470F-816D-9B95C4F63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65175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E58A5-BCC4-470F-816D-9B95C4F63CB8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E58A5-BCC4-470F-816D-9B95C4F63CB8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gray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1">
                <a:ln w="15875"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58F7D-8FB9-4D86-B745-68D65382B29F}" type="datetimeFigureOut">
              <a:rPr lang="ru-RU" smtClean="0"/>
              <a:pPr/>
              <a:t>28.09.2014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AF621-F6E1-4A42-9EAB-D1BA8B3E0B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58F7D-8FB9-4D86-B745-68D65382B29F}" type="datetimeFigureOut">
              <a:rPr lang="ru-RU" smtClean="0"/>
              <a:pPr/>
              <a:t>28.09.2014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AF621-F6E1-4A42-9EAB-D1BA8B3E0B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58F7D-8FB9-4D86-B745-68D65382B29F}" type="datetimeFigureOut">
              <a:rPr lang="ru-RU" smtClean="0"/>
              <a:pPr/>
              <a:t>28.09.2014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AF621-F6E1-4A42-9EAB-D1BA8B3E0B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58F7D-8FB9-4D86-B745-68D65382B29F}" type="datetimeFigureOut">
              <a:rPr lang="ru-RU" smtClean="0"/>
              <a:pPr/>
              <a:t>28.09.2014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AF621-F6E1-4A42-9EAB-D1BA8B3E0B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58F7D-8FB9-4D86-B745-68D65382B29F}" type="datetimeFigureOut">
              <a:rPr lang="ru-RU" smtClean="0"/>
              <a:pPr/>
              <a:t>28.09.2014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AF621-F6E1-4A42-9EAB-D1BA8B3E0B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58F7D-8FB9-4D86-B745-68D65382B29F}" type="datetimeFigureOut">
              <a:rPr lang="ru-RU" smtClean="0"/>
              <a:pPr/>
              <a:t>28.09.2014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AF621-F6E1-4A42-9EAB-D1BA8B3E0B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effectLst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effectLst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58F7D-8FB9-4D86-B745-68D65382B29F}" type="datetimeFigureOut">
              <a:rPr lang="ru-RU" smtClean="0"/>
              <a:pPr/>
              <a:t>28.09.2014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AF621-F6E1-4A42-9EAB-D1BA8B3E0B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58F7D-8FB9-4D86-B745-68D65382B29F}" type="datetimeFigureOut">
              <a:rPr lang="ru-RU" smtClean="0"/>
              <a:pPr/>
              <a:t>28.09.2014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AF621-F6E1-4A42-9EAB-D1BA8B3E0B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58F7D-8FB9-4D86-B745-68D65382B29F}" type="datetimeFigureOut">
              <a:rPr lang="ru-RU" smtClean="0"/>
              <a:pPr/>
              <a:t>28.09.2014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AF621-F6E1-4A42-9EAB-D1BA8B3E0B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58F7D-8FB9-4D86-B745-68D65382B29F}" type="datetimeFigureOut">
              <a:rPr lang="ru-RU" smtClean="0"/>
              <a:pPr/>
              <a:t>28.09.2014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AF621-F6E1-4A42-9EAB-D1BA8B3E0B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58F7D-8FB9-4D86-B745-68D65382B29F}" type="datetimeFigureOut">
              <a:rPr lang="ru-RU" smtClean="0"/>
              <a:pPr/>
              <a:t>28.09.2014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AF621-F6E1-4A42-9EAB-D1BA8B3E0B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fld id="{4F658F7D-8FB9-4D86-B745-68D65382B29F}" type="datetimeFigureOut">
              <a:rPr lang="ru-RU" smtClean="0"/>
              <a:pPr/>
              <a:t>28.09.2014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ctr">
              <a:defRPr sz="12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fld id="{383AF621-F6E1-4A42-9EAB-D1BA8B3E0B5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ln w="19050">
            <a:solidFill>
              <a:srgbClr val="FF6600"/>
            </a:solidFill>
          </a:ln>
          <a:solidFill>
            <a:schemeClr val="bg1"/>
          </a:solidFill>
          <a:effectLst>
            <a:glow rad="63500">
              <a:srgbClr val="FF6600">
                <a:alpha val="40000"/>
              </a:srgbClr>
            </a:glow>
          </a:effectLst>
          <a:latin typeface="+mj-lt"/>
          <a:ea typeface="+mj-ea"/>
          <a:cs typeface="Segoe UI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14"/>
        </a:buBlip>
        <a:defRPr sz="320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Tx/>
        <a:buBlip>
          <a:blip r:embed="rId15"/>
        </a:buBlip>
        <a:defRPr sz="280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240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Tx/>
        <a:buBlip>
          <a:blip r:embed="rId15"/>
        </a:buBlip>
        <a:defRPr sz="200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200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Tx/>
        <a:buBlip>
          <a:blip r:embed="rId15"/>
        </a:buBlip>
        <a:defRPr sz="180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180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Tx/>
        <a:buBlip>
          <a:blip r:embed="rId15"/>
        </a:buBlip>
        <a:defRPr sz="160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160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gif"/><Relationship Id="rId5" Type="http://schemas.openxmlformats.org/officeDocument/2006/relationships/image" Target="../media/image17.gif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gif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7" Type="http://schemas.openxmlformats.org/officeDocument/2006/relationships/image" Target="../media/image1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audio" Target="../media/audio2.wav"/><Relationship Id="rId4" Type="http://schemas.openxmlformats.org/officeDocument/2006/relationships/audio" Target="../media/audio4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.xml"/><Relationship Id="rId5" Type="http://schemas.openxmlformats.org/officeDocument/2006/relationships/image" Target="../media/image2.png"/><Relationship Id="rId4" Type="http://schemas.openxmlformats.org/officeDocument/2006/relationships/image" Target="../media/image1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00438"/>
            <a:ext cx="8229600" cy="2625725"/>
          </a:xfrm>
        </p:spPr>
        <p:txBody>
          <a:bodyPr/>
          <a:lstStyle/>
          <a:p>
            <a:pPr>
              <a:spcBef>
                <a:spcPct val="0"/>
              </a:spcBef>
              <a:defRPr/>
            </a:pPr>
            <a:r>
              <a:rPr lang="uk-UA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Автор  проекту -  </a:t>
            </a:r>
          </a:p>
          <a:p>
            <a:pPr>
              <a:spcBef>
                <a:spcPct val="0"/>
              </a:spcBef>
              <a:buNone/>
              <a:defRPr/>
            </a:pPr>
            <a:r>
              <a:rPr lang="uk-UA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    вчитель математики КСШ № 118 </a:t>
            </a:r>
          </a:p>
          <a:p>
            <a:pPr>
              <a:spcBef>
                <a:spcPct val="0"/>
              </a:spcBef>
              <a:buNone/>
              <a:defRPr/>
            </a:pPr>
            <a:r>
              <a:rPr lang="uk-UA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    Бондар Наталя Андріївна</a:t>
            </a:r>
            <a:endParaRPr lang="ru-RU" i="1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endParaRPr lang="uk-UA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500042"/>
            <a:ext cx="8695009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ПРОЕКТ</a:t>
            </a:r>
            <a:br>
              <a:rPr lang="uk-UA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</a:br>
            <a:r>
              <a:rPr lang="uk-UA" sz="5400" b="1" i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Candara" pitchFamily="34" charset="0"/>
              </a:rPr>
              <a:t>Розв’язування трикутників</a:t>
            </a:r>
            <a:br>
              <a:rPr lang="uk-UA" sz="5400" b="1" i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Candara" pitchFamily="34" charset="0"/>
              </a:rPr>
            </a:br>
            <a:r>
              <a:rPr lang="uk-UA" sz="5400" b="1" i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Candara" pitchFamily="34" charset="0"/>
              </a:rPr>
              <a:t>Геометрія, 9 клас</a:t>
            </a:r>
            <a:endParaRPr lang="uk-UA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 spd="slow" advClick="0" advTm="11311">
    <p:newsflash/>
    <p:sndAc>
      <p:stSnd>
        <p:snd r:embed="rId2" name="wind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400"/>
                            </p:stCondLst>
                            <p:childTnLst>
                              <p:par>
                                <p:cTn id="12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400"/>
                            </p:stCondLst>
                            <p:childTnLst>
                              <p:par>
                                <p:cTn id="19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400"/>
                            </p:stCondLst>
                            <p:childTnLst>
                              <p:par>
                                <p:cTn id="26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9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214414" y="428604"/>
            <a:ext cx="7215238" cy="2714644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ButtonPour">
              <a:avLst/>
            </a:prstTxWarp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uk-UA" sz="2800" b="1" cap="all" spc="0" dirty="0" smtClean="0">
                <a:ln w="0"/>
                <a:solidFill>
                  <a:schemeClr val="tx2">
                    <a:lumMod val="90000"/>
                    <a:lumOff val="1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Практики</a:t>
            </a:r>
            <a:endParaRPr lang="uk-UA" sz="2800" b="1" cap="all" spc="0" dirty="0">
              <a:ln w="0"/>
              <a:solidFill>
                <a:schemeClr val="tx2">
                  <a:lumMod val="90000"/>
                  <a:lumOff val="10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3000364" y="1500174"/>
            <a:ext cx="3786214" cy="1571636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uk-UA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Monotype Corsiva" pitchFamily="66" charset="0"/>
                <a:ea typeface="+mn-ea"/>
                <a:cs typeface="+mn-cs"/>
              </a:rPr>
              <a:t>Не достатньо знати, необхідно також застосовувати.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Monotype Corsiva" pitchFamily="66" charset="0"/>
                <a:ea typeface="+mn-ea"/>
                <a:cs typeface="+mn-cs"/>
              </a:rPr>
              <a:t>                            Анатоль Франс</a:t>
            </a:r>
            <a:endParaRPr kumimoji="0" lang="uk-UA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Monotype Corsiva" pitchFamily="66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endParaRPr kumimoji="0" lang="uk-UA" sz="32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68210" y="2967335"/>
            <a:ext cx="18473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endParaRPr lang="ru-RU" sz="2800" b="1" cap="all" spc="0" dirty="0">
              <a:ln w="0"/>
              <a:solidFill>
                <a:schemeClr val="tx2">
                  <a:lumMod val="90000"/>
                  <a:lumOff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50000" endPos="50000" dist="5000" dir="5400000" sy="-100000" rotWithShape="0"/>
              </a:effectLst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3571876"/>
            <a:ext cx="8715436" cy="206210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i="1" cap="all" spc="0" dirty="0" err="1" smtClean="0">
                <a:ln w="0"/>
                <a:solidFill>
                  <a:schemeClr val="tx2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Розв</a:t>
            </a:r>
            <a:r>
              <a:rPr lang="en-US" sz="3200" b="1" i="1" cap="all" spc="0" dirty="0" smtClean="0">
                <a:ln w="0"/>
                <a:solidFill>
                  <a:schemeClr val="tx2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uk-UA" sz="3200" b="1" i="1" cap="all" spc="0" dirty="0" err="1" smtClean="0">
                <a:ln w="0"/>
                <a:solidFill>
                  <a:schemeClr val="tx2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язують</a:t>
            </a:r>
            <a:r>
              <a:rPr lang="uk-UA" sz="3200" b="1" i="1" cap="all" spc="0" dirty="0" smtClean="0">
                <a:ln w="0"/>
                <a:solidFill>
                  <a:schemeClr val="tx2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типові задачі практичного змісту</a:t>
            </a:r>
            <a:r>
              <a:rPr lang="uk-UA" sz="3200" b="1" i="1" cap="all" dirty="0" smtClean="0">
                <a:ln w="0"/>
                <a:solidFill>
                  <a:schemeClr val="tx2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,  застосовуючи теореми </a:t>
            </a:r>
            <a:r>
              <a:rPr lang="uk-UA" sz="3200" b="1" i="1" cap="all" spc="0" dirty="0" smtClean="0">
                <a:ln w="0"/>
                <a:solidFill>
                  <a:schemeClr val="tx2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Синусів, косинусів та наслідки з них</a:t>
            </a:r>
            <a:endParaRPr lang="ru-RU" sz="3200" b="1" i="1" cap="all" spc="0" dirty="0">
              <a:ln w="0"/>
              <a:solidFill>
                <a:schemeClr val="tx2">
                  <a:lumMod val="90000"/>
                  <a:lumOff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D:\Для презентаций\stick_figure_tighten_bolt_wrench_sm_wm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2285992"/>
            <a:ext cx="1428760" cy="14287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Tm="14106">
    <p:newsflash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3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7300"/>
                            </p:stCondLst>
                            <p:childTnLst>
                              <p:par>
                                <p:cTn id="22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Для презентаций\tourist_on_globe_PA_sm_wm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2143116"/>
            <a:ext cx="1428760" cy="14287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214414" y="428604"/>
            <a:ext cx="7215238" cy="2714644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ButtonPour">
              <a:avLst/>
            </a:prstTxWarp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uk-UA" sz="2800" b="1" cap="all" dirty="0" smtClean="0">
                <a:ln w="0"/>
                <a:solidFill>
                  <a:schemeClr val="tx2">
                    <a:lumMod val="90000"/>
                    <a:lumOff val="1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Історики</a:t>
            </a:r>
            <a:endParaRPr lang="uk-UA" sz="2800" b="1" cap="all" spc="0" dirty="0">
              <a:ln w="0"/>
              <a:solidFill>
                <a:schemeClr val="tx2">
                  <a:lumMod val="90000"/>
                  <a:lumOff val="10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2714612" y="1714488"/>
            <a:ext cx="4000528" cy="164307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Blip>
                <a:blip r:embed="rId4"/>
              </a:buBlip>
              <a:tabLst/>
              <a:defRPr/>
            </a:pPr>
            <a:r>
              <a:rPr kumimoji="0" lang="uk-UA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Monotype Corsiva" pitchFamily="66" charset="0"/>
                <a:ea typeface="+mn-ea"/>
                <a:cs typeface="+mn-cs"/>
              </a:rPr>
              <a:t>Чим більше</a:t>
            </a:r>
            <a:r>
              <a:rPr kumimoji="0" lang="uk-UA" sz="2400" b="1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Monotype Corsiva" pitchFamily="66" charset="0"/>
                <a:ea typeface="+mn-ea"/>
                <a:cs typeface="+mn-cs"/>
              </a:rPr>
              <a:t> знаєш, тим більше можеш.</a:t>
            </a:r>
            <a:endParaRPr kumimoji="0" lang="uk-UA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Monotype Corsiva" pitchFamily="66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Monotype Corsiva" pitchFamily="66" charset="0"/>
                <a:ea typeface="+mn-ea"/>
                <a:cs typeface="+mn-cs"/>
              </a:rPr>
              <a:t>                            Е.</a:t>
            </a: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Monotype Corsiva" pitchFamily="66" charset="0"/>
                <a:ea typeface="+mn-ea"/>
                <a:cs typeface="+mn-cs"/>
              </a:rPr>
              <a:t> Абу</a:t>
            </a:r>
            <a:endParaRPr kumimoji="0" lang="uk-UA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Monotype Corsiva" pitchFamily="66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Blip>
                <a:blip r:embed="rId4"/>
              </a:buBlip>
              <a:tabLst/>
              <a:defRPr/>
            </a:pPr>
            <a:endParaRPr kumimoji="0" lang="uk-UA" sz="32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68210" y="2967335"/>
            <a:ext cx="18473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endParaRPr lang="ru-RU" sz="2800" b="1" cap="all" spc="0" dirty="0">
              <a:ln w="0"/>
              <a:solidFill>
                <a:schemeClr val="tx2">
                  <a:lumMod val="90000"/>
                  <a:lumOff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50000" endPos="50000" dist="5000" dir="5400000" sy="-100000" rotWithShape="0"/>
              </a:effectLst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3571876"/>
            <a:ext cx="7715304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uk-UA" sz="3200" b="1" i="1" cap="all" spc="0" dirty="0" smtClean="0">
                <a:ln w="0"/>
                <a:solidFill>
                  <a:schemeClr val="tx2">
                    <a:lumMod val="90000"/>
                    <a:lumOff val="1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Вивчають історичні відомості про виникнення  тригонометрії як  науки, вклад у розвиток тригонометрії різних вчених-математиків.</a:t>
            </a:r>
            <a:endParaRPr lang="ru-RU" sz="3200" b="1" i="1" cap="all" spc="0" dirty="0">
              <a:ln w="0"/>
              <a:solidFill>
                <a:schemeClr val="tx2">
                  <a:lumMod val="90000"/>
                  <a:lumOff val="10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 advTm="16272">
    <p:newsflash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214414" y="428604"/>
            <a:ext cx="7072362" cy="2428892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ButtonPour">
              <a:avLst/>
            </a:prstTxWarp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uk-UA" sz="2800" b="1" cap="all" dirty="0" smtClean="0">
                <a:ln w="0"/>
                <a:solidFill>
                  <a:schemeClr val="tx2">
                    <a:lumMod val="90000"/>
                    <a:lumOff val="1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Видавці</a:t>
            </a:r>
            <a:endParaRPr lang="uk-UA" sz="2800" b="1" cap="all" spc="0" dirty="0">
              <a:ln w="0"/>
              <a:solidFill>
                <a:schemeClr val="tx2">
                  <a:lumMod val="90000"/>
                  <a:lumOff val="10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2500298" y="1500174"/>
            <a:ext cx="4714908" cy="185738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lvl="0" indent="-342900">
              <a:spcBef>
                <a:spcPct val="20000"/>
              </a:spcBef>
              <a:buBlip>
                <a:blip r:embed="rId4"/>
              </a:buBlip>
              <a:defRPr/>
            </a:pPr>
            <a:r>
              <a:rPr lang="uk-UA" sz="2400" b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Газета привчає читача міркувати про те, чого він не знає, і знати те, що не розуміє</a:t>
            </a:r>
            <a:r>
              <a:rPr lang="ru-RU" sz="2400" b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.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Monotype Corsiva" pitchFamily="66" charset="0"/>
                <a:ea typeface="+mn-ea"/>
                <a:cs typeface="+mn-cs"/>
              </a:rPr>
              <a:t>                    </a:t>
            </a: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Monotype Corsiva" pitchFamily="66" charset="0"/>
                <a:ea typeface="+mn-ea"/>
                <a:cs typeface="+mn-cs"/>
              </a:rPr>
              <a:t> 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ru-RU" sz="2400" b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                  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Monotype Corsiva" pitchFamily="66" charset="0"/>
                <a:ea typeface="+mn-ea"/>
                <a:cs typeface="+mn-cs"/>
              </a:rPr>
              <a:t>Василь</a:t>
            </a: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Monotype Corsiva" pitchFamily="66" charset="0"/>
                <a:ea typeface="+mn-ea"/>
                <a:cs typeface="+mn-cs"/>
              </a:rPr>
              <a:t> </a:t>
            </a:r>
            <a:r>
              <a:rPr kumimoji="0" lang="ru-RU" sz="2400" b="1" i="0" u="none" strike="noStrike" kern="1200" cap="none" spc="0" normalizeH="0" noProof="0" dirty="0" err="1" smtClean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Monotype Corsiva" pitchFamily="66" charset="0"/>
                <a:ea typeface="+mn-ea"/>
                <a:cs typeface="+mn-cs"/>
              </a:rPr>
              <a:t>Ключевський</a:t>
            </a:r>
            <a:endParaRPr kumimoji="0" lang="uk-UA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Monotype Corsiva" pitchFamily="66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Blip>
                <a:blip r:embed="rId4"/>
              </a:buBlip>
              <a:tabLst/>
              <a:defRPr/>
            </a:pPr>
            <a:endParaRPr kumimoji="0" lang="uk-UA" sz="32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28662" y="3286124"/>
            <a:ext cx="7716728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all" dirty="0" smtClean="0">
                <a:ln w="0"/>
                <a:solidFill>
                  <a:schemeClr val="tx2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Готують до </a:t>
            </a:r>
            <a:r>
              <a:rPr lang="ru-RU" sz="3200" b="1" cap="all" dirty="0" err="1" smtClean="0">
                <a:ln w="0"/>
                <a:solidFill>
                  <a:schemeClr val="tx2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випуску</a:t>
            </a:r>
            <a:r>
              <a:rPr lang="ru-RU" sz="3200" b="1" cap="all" dirty="0" smtClean="0">
                <a:ln w="0"/>
                <a:solidFill>
                  <a:schemeClr val="tx2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3200" b="1" cap="all" dirty="0" smtClean="0">
                <a:ln w="0"/>
                <a:solidFill>
                  <a:schemeClr val="tx2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cap="all" dirty="0" err="1" smtClean="0">
                <a:ln w="0"/>
                <a:solidFill>
                  <a:schemeClr val="tx2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математичну</a:t>
            </a:r>
            <a:r>
              <a:rPr lang="ru-RU" sz="3200" b="1" cap="all" dirty="0" smtClean="0">
                <a:ln w="0"/>
                <a:solidFill>
                  <a:schemeClr val="tx2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 газету</a:t>
            </a:r>
          </a:p>
          <a:p>
            <a:pPr algn="ctr"/>
            <a:r>
              <a:rPr lang="ru-RU" sz="3200" b="1" cap="all" spc="0" dirty="0" smtClean="0">
                <a:ln w="0"/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b="1" cap="all" spc="0" dirty="0" err="1" smtClean="0">
                <a:ln w="0"/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Математичний</a:t>
            </a:r>
            <a:r>
              <a:rPr lang="ru-RU" sz="3200" b="1" cap="all" spc="0" dirty="0" smtClean="0">
                <a:ln w="0"/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калейдоскоп»</a:t>
            </a:r>
            <a:endParaRPr lang="ru-RU" sz="3200" b="1" cap="all" spc="0" dirty="0">
              <a:ln w="0"/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D:\Для презентаций\stick_figure_working_laptop_desk_sm_wm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57686" y="5072074"/>
            <a:ext cx="1428760" cy="14287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 descr="D:\Для презентаций\taking_pictures_PA_sm_wm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4282" y="2071678"/>
            <a:ext cx="1357322" cy="13573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Tm="12621">
    <p:newsflash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6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6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600"/>
                            </p:stCondLst>
                            <p:childTnLst>
                              <p:par>
                                <p:cTn id="34" presetID="34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35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36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7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8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9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300"/>
                            </p:stCondLst>
                            <p:childTnLst>
                              <p:par>
                                <p:cTn id="41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1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 build="allAtOnce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214414" y="428604"/>
            <a:ext cx="7072362" cy="2428892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ButtonPour">
              <a:avLst/>
            </a:prstTxWarp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uk-UA" sz="2800" b="1" cap="all" spc="0" dirty="0" smtClean="0">
                <a:ln w="0"/>
                <a:solidFill>
                  <a:schemeClr val="tx2">
                    <a:lumMod val="90000"/>
                    <a:lumOff val="1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Психологи</a:t>
            </a:r>
            <a:endParaRPr lang="uk-UA" sz="2800" b="1" cap="all" spc="0" dirty="0">
              <a:ln w="0"/>
              <a:solidFill>
                <a:schemeClr val="tx2">
                  <a:lumMod val="90000"/>
                  <a:lumOff val="10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2428860" y="1500174"/>
            <a:ext cx="4357718" cy="21431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uk-UA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Monotype Corsiva" pitchFamily="66" charset="0"/>
                <a:ea typeface="+mn-ea"/>
                <a:cs typeface="+mn-cs"/>
              </a:rPr>
              <a:t>Предмет математики настільки серйозний, що корисно не втрачати </a:t>
            </a:r>
            <a:r>
              <a:rPr kumimoji="0" lang="uk-UA" sz="2400" b="1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Monotype Corsiva" pitchFamily="66" charset="0"/>
                <a:ea typeface="+mn-ea"/>
                <a:cs typeface="+mn-cs"/>
              </a:rPr>
              <a:t>можливості зробити його трішки цікавішим</a:t>
            </a:r>
            <a:endParaRPr kumimoji="0" lang="uk-UA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Monotype Corsiva" pitchFamily="66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Monotype Corsiva" pitchFamily="66" charset="0"/>
                <a:ea typeface="+mn-ea"/>
                <a:cs typeface="+mn-cs"/>
              </a:rPr>
              <a:t>                            Блез Паскаль</a:t>
            </a:r>
            <a:endParaRPr kumimoji="0" lang="uk-UA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Monotype Corsiva" pitchFamily="66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endParaRPr kumimoji="0" lang="uk-UA" sz="32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42976" y="3857628"/>
            <a:ext cx="7712689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i="1" cap="all" spc="0" dirty="0" smtClean="0">
                <a:ln w="0"/>
                <a:solidFill>
                  <a:schemeClr val="tx2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Готують </a:t>
            </a:r>
            <a:r>
              <a:rPr lang="ru-RU" sz="3200" b="1" i="1" cap="all" spc="0" dirty="0" err="1" smtClean="0">
                <a:ln w="0"/>
                <a:solidFill>
                  <a:schemeClr val="tx2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підбірку</a:t>
            </a:r>
            <a:r>
              <a:rPr lang="ru-RU" sz="3200" b="1" i="1" cap="all" spc="0" dirty="0" smtClean="0">
                <a:ln w="0"/>
                <a:solidFill>
                  <a:schemeClr val="tx2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cap="all" spc="0" dirty="0" err="1" smtClean="0">
                <a:ln w="0"/>
                <a:solidFill>
                  <a:schemeClr val="tx2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релаксуючих</a:t>
            </a:r>
            <a:r>
              <a:rPr lang="ru-RU" sz="3200" b="1" i="1" cap="all" spc="0" dirty="0" smtClean="0">
                <a:ln w="0"/>
                <a:solidFill>
                  <a:schemeClr val="tx2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3200" b="1" i="1" cap="all" spc="0" dirty="0" err="1" smtClean="0">
                <a:ln w="0"/>
                <a:solidFill>
                  <a:schemeClr val="tx2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матеріалів</a:t>
            </a:r>
            <a:endParaRPr lang="ru-RU" sz="3200" b="1" i="1" cap="all" spc="0" dirty="0">
              <a:ln w="0"/>
              <a:solidFill>
                <a:schemeClr val="tx2">
                  <a:lumMod val="90000"/>
                  <a:lumOff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D:\Для презентаций\coffee_table_talk_PA_sm_wm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29058" y="5072074"/>
            <a:ext cx="1571636" cy="15716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Tm="13789">
    <p:newsflash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600"/>
                            </p:stCondLst>
                            <p:childTnLst>
                              <p:par>
                                <p:cTn id="17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D:\Для презентаций\stick_figure_walking_reading_book_sm_wm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62824" y="571480"/>
            <a:ext cx="1643074" cy="164307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00948" cy="1143000"/>
          </a:xfrm>
        </p:spPr>
        <p:txBody>
          <a:bodyPr/>
          <a:lstStyle/>
          <a:p>
            <a:r>
              <a:rPr lang="uk-UA" dirty="0" smtClean="0"/>
              <a:t>Рекомендована література</a:t>
            </a: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7686700" cy="4525963"/>
          </a:xfrm>
        </p:spPr>
        <p:txBody>
          <a:bodyPr/>
          <a:lstStyle/>
          <a:p>
            <a:r>
              <a:rPr lang="uk-U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М.Бурда, Н.</a:t>
            </a:r>
            <a:r>
              <a:rPr lang="uk-UA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Тарасенкова</a:t>
            </a:r>
            <a:r>
              <a:rPr lang="uk-U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Геометрія, 9 клас 2009 р.;</a:t>
            </a:r>
          </a:p>
          <a:p>
            <a:r>
              <a:rPr lang="uk-U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Г. </a:t>
            </a:r>
            <a:r>
              <a:rPr lang="uk-UA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Глейзер</a:t>
            </a:r>
            <a:r>
              <a:rPr lang="uk-U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“Історія</a:t>
            </a:r>
            <a:r>
              <a:rPr lang="uk-U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математики в </a:t>
            </a:r>
            <a:r>
              <a:rPr lang="uk-UA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школі”</a:t>
            </a:r>
            <a:r>
              <a:rPr lang="uk-U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Москва “Просвещение”1982 р.;</a:t>
            </a:r>
          </a:p>
          <a:p>
            <a:r>
              <a:rPr lang="uk-U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О. Г. </a:t>
            </a:r>
            <a:r>
              <a:rPr lang="uk-UA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Хінн</a:t>
            </a:r>
            <a:r>
              <a:rPr lang="uk-U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Я пізнаю світ. Математика. Москва АСТ 1996 р.</a:t>
            </a:r>
            <a:endParaRPr lang="ru-RU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ru-RU" dirty="0" smtClean="0">
              <a:solidFill>
                <a:schemeClr val="tx2"/>
              </a:solidFill>
            </a:endParaRPr>
          </a:p>
          <a:p>
            <a:endParaRPr lang="uk-UA" dirty="0"/>
          </a:p>
        </p:txBody>
      </p:sp>
    </p:spTree>
  </p:cSld>
  <p:clrMapOvr>
    <a:masterClrMapping/>
  </p:clrMapOvr>
  <p:transition advTm="9768">
    <p:newsflash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91000"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91000"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8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91000"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14346" y="714356"/>
            <a:ext cx="5929354" cy="3582990"/>
          </a:xfrm>
        </p:spPr>
        <p:txBody>
          <a:bodyPr>
            <a:normAutofit fontScale="90000"/>
            <a:scene3d>
              <a:camera prst="isometricRightUp"/>
              <a:lightRig rig="threePt" dir="t"/>
            </a:scene3d>
          </a:bodyPr>
          <a:lstStyle/>
          <a:p>
            <a:r>
              <a:rPr lang="uk-UA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  <a:latin typeface="Arial Black" pitchFamily="34" charset="0"/>
              </a:rPr>
              <a:t>Бажаю вам плідної і цікавої роботи!</a:t>
            </a:r>
            <a:endParaRPr lang="uk-UA" sz="6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  <a:latin typeface="Arial Black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6248" y="4214818"/>
            <a:ext cx="37850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ru-RU" sz="5400" b="1" cap="all" spc="0" dirty="0" err="1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  <a:latin typeface="Arial Black" pitchFamily="34" charset="0"/>
              </a:rPr>
              <a:t>Успіхів</a:t>
            </a:r>
            <a:r>
              <a:rPr lang="ru-RU" sz="5400" b="1" i="1" cap="all" spc="0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  <a:latin typeface="Arial Black" pitchFamily="34" charset="0"/>
              </a:rPr>
              <a:t>!</a:t>
            </a:r>
            <a:endParaRPr lang="ru-RU" sz="5400" b="1" i="1" cap="all" spc="0" dirty="0">
              <a:ln w="0"/>
              <a:solidFill>
                <a:srgbClr val="FF0000"/>
              </a:solidFill>
              <a:effectLst>
                <a:reflection blurRad="12700" stA="50000" endPos="50000" dist="5000" dir="5400000" sy="-100000" rotWithShape="0"/>
              </a:effectLst>
              <a:latin typeface="Arial Black" pitchFamily="34" charset="0"/>
            </a:endParaRPr>
          </a:p>
        </p:txBody>
      </p:sp>
      <p:pic>
        <p:nvPicPr>
          <p:cNvPr id="1026" name="Picture 2" descr="D:\фото учителі адміністрація\PIC_0094 - копи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857232"/>
            <a:ext cx="3381375" cy="32004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newsflash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3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2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850"/>
                            </p:stCondLst>
                            <p:childTnLst>
                              <p:par>
                                <p:cTn id="32" presetID="33" presetClass="emph" presetSubtype="0" fill="remove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33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4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5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37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100000" y="14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4" grpId="1"/>
      <p:bldP spid="4" grpId="2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1">
          <a:blip r:embed="rId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Для презентаций\global_teamwork_holding_hands_sm_wm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142852"/>
            <a:ext cx="1214414" cy="121441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785786" y="285728"/>
            <a:ext cx="40005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6007B"/>
                </a:solidFill>
                <a:latin typeface="Arial Black" pitchFamily="34" charset="0"/>
              </a:rPr>
              <a:t>Увага! Увага!</a:t>
            </a:r>
            <a:endParaRPr lang="ru-RU" sz="3200" b="1" dirty="0">
              <a:solidFill>
                <a:srgbClr val="F6007B"/>
              </a:solidFill>
              <a:latin typeface="Arial Black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472" y="3571876"/>
            <a:ext cx="828680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Arial Black" pitchFamily="34" charset="0"/>
              </a:rPr>
              <a:t>ЗАПРОШУЄМО ДО УЧАСТІ У ПРОЕКТІ:</a:t>
            </a:r>
          </a:p>
        </p:txBody>
      </p:sp>
      <p:sp>
        <p:nvSpPr>
          <p:cNvPr id="6" name="TextBox 5"/>
          <p:cNvSpPr txBox="1"/>
          <p:nvPr/>
        </p:nvSpPr>
        <p:spPr>
          <a:xfrm rot="21444526">
            <a:off x="5000628" y="503642"/>
            <a:ext cx="40005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err="1" smtClean="0">
                <a:solidFill>
                  <a:srgbClr val="F6007B"/>
                </a:solidFill>
              </a:rPr>
              <a:t>Провідна</a:t>
            </a:r>
            <a:r>
              <a:rPr lang="ru-RU" sz="2800" b="1" dirty="0" smtClean="0">
                <a:solidFill>
                  <a:srgbClr val="F6007B"/>
                </a:solidFill>
              </a:rPr>
              <a:t> </a:t>
            </a:r>
            <a:r>
              <a:rPr lang="ru-RU" sz="2800" b="1" dirty="0" err="1" smtClean="0">
                <a:solidFill>
                  <a:srgbClr val="F6007B"/>
                </a:solidFill>
              </a:rPr>
              <a:t>ідея</a:t>
            </a:r>
            <a:r>
              <a:rPr lang="ru-RU" sz="2800" b="1" dirty="0" smtClean="0">
                <a:solidFill>
                  <a:srgbClr val="F6007B"/>
                </a:solidFill>
              </a:rPr>
              <a:t> проекту:</a:t>
            </a:r>
            <a:endParaRPr lang="ru-RU" sz="2800" b="1" dirty="0">
              <a:solidFill>
                <a:srgbClr val="F6007B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rot="21435581">
            <a:off x="5211284" y="1112142"/>
            <a:ext cx="389742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Monotype Corsiva" pitchFamily="66" charset="0"/>
              </a:rPr>
              <a:t>Нічого </a:t>
            </a:r>
            <a:r>
              <a:rPr lang="ru-RU" sz="2800" b="1" i="1" dirty="0" err="1" smtClean="0">
                <a:solidFill>
                  <a:schemeClr val="tx2">
                    <a:lumMod val="75000"/>
                    <a:lumOff val="25000"/>
                  </a:schemeClr>
                </a:solidFill>
                <a:latin typeface="Monotype Corsiva" pitchFamily="66" charset="0"/>
              </a:rPr>
              <a:t>немає</a:t>
            </a:r>
            <a:r>
              <a:rPr lang="ru-RU" sz="2800" b="1" i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Monotype Corsiva" pitchFamily="66" charset="0"/>
              </a:rPr>
              <a:t> </a:t>
            </a:r>
            <a:r>
              <a:rPr lang="ru-RU" sz="2800" b="1" i="1" dirty="0" err="1" smtClean="0">
                <a:solidFill>
                  <a:schemeClr val="tx2">
                    <a:lumMod val="75000"/>
                    <a:lumOff val="25000"/>
                  </a:schemeClr>
                </a:solidFill>
                <a:latin typeface="Monotype Corsiva" pitchFamily="66" charset="0"/>
              </a:rPr>
              <a:t>більш</a:t>
            </a:r>
            <a:r>
              <a:rPr lang="ru-RU" sz="2800" b="1" i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Monotype Corsiva" pitchFamily="66" charset="0"/>
              </a:rPr>
              <a:t> практичного, </a:t>
            </a:r>
            <a:r>
              <a:rPr lang="ru-RU" sz="2800" b="1" i="1" dirty="0" err="1" smtClean="0">
                <a:solidFill>
                  <a:schemeClr val="tx2">
                    <a:lumMod val="75000"/>
                    <a:lumOff val="25000"/>
                  </a:schemeClr>
                </a:solidFill>
                <a:latin typeface="Monotype Corsiva" pitchFamily="66" charset="0"/>
              </a:rPr>
              <a:t>ніж</a:t>
            </a:r>
            <a:r>
              <a:rPr lang="ru-RU" sz="2800" b="1" i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Monotype Corsiva" pitchFamily="66" charset="0"/>
              </a:rPr>
              <a:t> хороша </a:t>
            </a:r>
            <a:r>
              <a:rPr lang="ru-RU" sz="2800" b="1" i="1" dirty="0" err="1" smtClean="0">
                <a:solidFill>
                  <a:schemeClr val="tx2">
                    <a:lumMod val="75000"/>
                    <a:lumOff val="25000"/>
                  </a:schemeClr>
                </a:solidFill>
                <a:latin typeface="Monotype Corsiva" pitchFamily="66" charset="0"/>
              </a:rPr>
              <a:t>теорія</a:t>
            </a:r>
            <a:r>
              <a:rPr lang="ru-RU" sz="2800" b="1" i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Monotype Corsiva" pitchFamily="66" charset="0"/>
              </a:rPr>
              <a:t>.</a:t>
            </a:r>
            <a:br>
              <a:rPr lang="ru-RU" sz="2800" b="1" i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Monotype Corsiva" pitchFamily="66" charset="0"/>
              </a:rPr>
            </a:br>
            <a:r>
              <a:rPr lang="ru-RU" sz="2800" b="1" i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Monotype Corsiva" pitchFamily="66" charset="0"/>
              </a:rPr>
              <a:t>             Л. Больцман</a:t>
            </a:r>
            <a:endParaRPr lang="ru-RU" sz="2800" b="1" i="1" dirty="0" smtClean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4282" y="928670"/>
            <a:ext cx="457203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Творчих та </a:t>
            </a:r>
            <a:r>
              <a:rPr lang="ru-RU" sz="3200" b="1" i="1" dirty="0" err="1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сумлінних</a:t>
            </a:r>
            <a:r>
              <a:rPr lang="ru-RU" sz="3200" b="1" i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, </a:t>
            </a:r>
            <a:r>
              <a:rPr lang="ru-RU" sz="3200" b="1" i="1" dirty="0" err="1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комунікабельних</a:t>
            </a:r>
            <a:r>
              <a:rPr lang="ru-RU" sz="3200" b="1" i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</a:t>
            </a:r>
            <a:r>
              <a:rPr lang="ru-RU" sz="3200" b="1" i="1" dirty="0" err="1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та</a:t>
            </a:r>
            <a:r>
              <a:rPr lang="ru-RU" sz="3200" b="1" i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кмітливих</a:t>
            </a:r>
            <a:r>
              <a:rPr lang="ru-RU" sz="3200" b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</a:t>
            </a:r>
            <a:r>
              <a:rPr lang="ru-RU" sz="3200" b="1" i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оптимістичних</a:t>
            </a:r>
            <a:r>
              <a:rPr lang="en-US" sz="3200" b="1" i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</a:t>
            </a:r>
            <a:r>
              <a:rPr lang="uk-UA" sz="3200" b="1" i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та </a:t>
            </a:r>
            <a:r>
              <a:rPr lang="ru-RU" sz="3200" b="1" i="1" dirty="0" err="1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допитливих</a:t>
            </a:r>
            <a:r>
              <a:rPr lang="ru-RU" sz="3200" b="1" i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</a:t>
            </a:r>
            <a:endParaRPr lang="en-US" sz="3200" b="1" dirty="0" smtClean="0">
              <a:solidFill>
                <a:schemeClr val="tx2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  <a:p>
            <a:pPr algn="ctr"/>
            <a:r>
              <a:rPr lang="ru-RU" sz="3200" b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</a:t>
            </a:r>
            <a:r>
              <a:rPr lang="ru-RU" sz="3200" b="1" dirty="0" err="1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учнів</a:t>
            </a:r>
            <a:r>
              <a:rPr lang="ru-RU" sz="3200" b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9-</a:t>
            </a:r>
            <a:r>
              <a:rPr lang="ru-RU" sz="3200" b="1" i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Х</a:t>
            </a:r>
            <a:r>
              <a:rPr lang="ru-RU" sz="3200" b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</a:t>
            </a:r>
            <a:r>
              <a:rPr lang="ru-RU" sz="3200" b="1" dirty="0" err="1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класів</a:t>
            </a:r>
            <a:endParaRPr lang="ru-RU" sz="3200" b="1" i="1" dirty="0" smtClean="0">
              <a:solidFill>
                <a:schemeClr val="tx2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4282" y="4572008"/>
            <a:ext cx="87154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err="1" smtClean="0">
                <a:solidFill>
                  <a:srgbClr val="F6007B"/>
                </a:solidFill>
                <a:latin typeface="Arial Black" pitchFamily="34" charset="0"/>
              </a:rPr>
              <a:t>Розв</a:t>
            </a:r>
            <a:r>
              <a:rPr lang="en-US" sz="4400" b="1" dirty="0" smtClean="0">
                <a:solidFill>
                  <a:srgbClr val="F6007B"/>
                </a:solidFill>
                <a:latin typeface="Arial Black" pitchFamily="34" charset="0"/>
              </a:rPr>
              <a:t>’</a:t>
            </a:r>
            <a:r>
              <a:rPr lang="ru-RU" sz="4400" b="1" dirty="0" err="1" smtClean="0">
                <a:solidFill>
                  <a:srgbClr val="F6007B"/>
                </a:solidFill>
                <a:latin typeface="Arial Black" pitchFamily="34" charset="0"/>
              </a:rPr>
              <a:t>язування</a:t>
            </a:r>
            <a:r>
              <a:rPr lang="ru-RU" sz="4400" b="1" dirty="0" smtClean="0">
                <a:solidFill>
                  <a:srgbClr val="F6007B"/>
                </a:solidFill>
                <a:latin typeface="Arial Black" pitchFamily="34" charset="0"/>
              </a:rPr>
              <a:t> трикутників</a:t>
            </a:r>
            <a:endParaRPr lang="ru-RU" sz="4400" b="1" dirty="0">
              <a:solidFill>
                <a:srgbClr val="F6007B"/>
              </a:solidFill>
              <a:latin typeface="Arial Black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2844" y="5429264"/>
            <a:ext cx="892423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2800" b="1" dirty="0" smtClean="0">
                <a:solidFill>
                  <a:srgbClr val="FF3399"/>
                </a:solidFill>
                <a:latin typeface="Monotype Corsiva" pitchFamily="66" charset="0"/>
              </a:rPr>
              <a:t>Автор -  учитель математики КСШ № 118, учитель-методист</a:t>
            </a:r>
          </a:p>
          <a:p>
            <a:pPr algn="ctr"/>
            <a:r>
              <a:rPr lang="uk-UA" sz="2800" b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Бондар Наталя Андріївна</a:t>
            </a:r>
            <a:endParaRPr lang="uk-UA" sz="2800" b="1" dirty="0">
              <a:solidFill>
                <a:schemeClr val="tx2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ransition spd="slow" advTm="20530">
    <p:newsflash/>
    <p:sndAc>
      <p:stSnd>
        <p:snd r:embed="rId3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250"/>
                            </p:stCondLst>
                            <p:childTnLst>
                              <p:par>
                                <p:cTn id="1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650"/>
                            </p:stCondLst>
                            <p:childTnLst>
                              <p:par>
                                <p:cTn id="1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8450"/>
                            </p:stCondLst>
                            <p:childTnLst>
                              <p:par>
                                <p:cTn id="2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100"/>
                            </p:stCondLst>
                            <p:childTnLst>
                              <p:par>
                                <p:cTn id="3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2100"/>
                            </p:stCondLst>
                            <p:childTnLst>
                              <p:par>
                                <p:cTn id="42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4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5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4300"/>
                            </p:stCondLst>
                            <p:childTnLst>
                              <p:par>
                                <p:cTn id="48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9" grpId="0"/>
      <p:bldP spid="12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Для презентаций\pay_attention3_PA_sm_wm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43306" y="357166"/>
            <a:ext cx="1285884" cy="12858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6600" dirty="0" smtClean="0">
                <a:solidFill>
                  <a:srgbClr val="FF0000"/>
                </a:solidFill>
              </a:rPr>
              <a:t>Вивчіть</a:t>
            </a:r>
            <a:r>
              <a:rPr lang="uk-UA" sz="6600" dirty="0" smtClean="0"/>
              <a:t> </a:t>
            </a:r>
            <a:endParaRPr lang="uk-UA" sz="6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929190" y="273050"/>
            <a:ext cx="3757610" cy="585311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sz="40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Запам</a:t>
            </a:r>
            <a: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’</a:t>
            </a:r>
            <a:r>
              <a:rPr lang="uk-UA" sz="40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ятайте</a:t>
            </a:r>
            <a:endParaRPr lang="uk-UA" sz="4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uk-UA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Формули співвідношення між сторонами і кутами довільного трикутника;</a:t>
            </a:r>
          </a:p>
          <a:p>
            <a:r>
              <a:rPr lang="uk-UA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Нерівність трикутника;</a:t>
            </a:r>
          </a:p>
          <a:p>
            <a:r>
              <a:rPr lang="uk-UA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Формули обчислення площ трикутників.</a:t>
            </a:r>
          </a:p>
          <a:p>
            <a:endParaRPr lang="uk-UA" sz="2800" b="1" i="1" dirty="0" smtClean="0"/>
          </a:p>
          <a:p>
            <a:endParaRPr lang="uk-UA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4543428" cy="4691063"/>
          </a:xfrm>
        </p:spPr>
        <p:txBody>
          <a:bodyPr>
            <a:normAutofit fontScale="92500" lnSpcReduction="20000"/>
          </a:bodyPr>
          <a:lstStyle/>
          <a:p>
            <a:pPr>
              <a:buBlip>
                <a:blip r:embed="rId4"/>
              </a:buBlip>
            </a:pPr>
            <a:r>
              <a:rPr lang="uk-UA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Теорему синусів та її наслідки;</a:t>
            </a:r>
          </a:p>
          <a:p>
            <a:pPr>
              <a:buBlip>
                <a:blip r:embed="rId4"/>
              </a:buBlip>
            </a:pPr>
            <a:r>
              <a:rPr lang="uk-UA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Теорему косинусів та її наслідки;</a:t>
            </a:r>
          </a:p>
          <a:p>
            <a:pPr>
              <a:buBlip>
                <a:blip r:embed="rId4"/>
              </a:buBlip>
            </a:pPr>
            <a:r>
              <a:rPr lang="uk-UA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Формули площі трикутника;</a:t>
            </a:r>
          </a:p>
          <a:p>
            <a:pPr>
              <a:buBlip>
                <a:blip r:embed="rId4"/>
              </a:buBlip>
            </a:pPr>
            <a:r>
              <a:rPr lang="uk-UA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Історію виникнення тригонометрії</a:t>
            </a:r>
            <a:r>
              <a:rPr lang="uk-UA" sz="3600" b="1" i="1" dirty="0" smtClean="0"/>
              <a:t>.</a:t>
            </a:r>
          </a:p>
          <a:p>
            <a:endParaRPr lang="uk-UA" sz="2400" dirty="0" smtClean="0"/>
          </a:p>
          <a:p>
            <a:endParaRPr lang="uk-UA" sz="2400" dirty="0"/>
          </a:p>
        </p:txBody>
      </p:sp>
    </p:spTree>
  </p:cSld>
  <p:clrMapOvr>
    <a:masterClrMapping/>
  </p:clrMapOvr>
  <p:transition spd="slow" advTm="22811">
    <p:newsflash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70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9000"/>
                            </p:stCondLst>
                            <p:childTnLst>
                              <p:par>
                                <p:cTn id="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1000"/>
                            </p:stCondLst>
                            <p:childTnLst>
                              <p:par>
                                <p:cTn id="4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3000"/>
                            </p:stCondLst>
                            <p:childTnLst>
                              <p:par>
                                <p:cTn id="4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5000"/>
                            </p:stCondLst>
                            <p:childTnLst>
                              <p:par>
                                <p:cTn id="5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Для презентаций\figure_juggling_time_sm_wm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85728"/>
            <a:ext cx="1357322" cy="135732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5984" y="357166"/>
            <a:ext cx="5143536" cy="1143008"/>
          </a:xfrm>
        </p:spPr>
        <p:txBody>
          <a:bodyPr>
            <a:prstTxWarp prst="textDeflateBottom">
              <a:avLst/>
            </a:prstTxWarp>
          </a:bodyPr>
          <a:lstStyle/>
          <a:p>
            <a:r>
              <a:rPr lang="uk-UA" dirty="0" smtClean="0">
                <a:solidFill>
                  <a:srgbClr val="FF0000"/>
                </a:solidFill>
              </a:rPr>
              <a:t>Навчіться</a:t>
            </a:r>
            <a:r>
              <a:rPr lang="uk-UA" dirty="0" smtClean="0"/>
              <a:t> </a:t>
            </a: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>
            <a:normAutofit/>
          </a:bodyPr>
          <a:lstStyle/>
          <a:p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Знаходити невідомі сторони трикутника;</a:t>
            </a:r>
          </a:p>
          <a:p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Знаходити невідомі кути  трикутника;</a:t>
            </a:r>
          </a:p>
          <a:p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Знаходити площу трикутника;</a:t>
            </a:r>
          </a:p>
          <a:p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Визначати  вид трикутника за відомими трьома сторонами;</a:t>
            </a:r>
          </a:p>
          <a:p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Знаходити: висоту предмета, основа якого недоступна;відстань до недоступного пункту; відстань між двома доступними пунктами.</a:t>
            </a:r>
          </a:p>
          <a:p>
            <a:endParaRPr lang="uk-UA" dirty="0"/>
          </a:p>
        </p:txBody>
      </p:sp>
    </p:spTree>
  </p:cSld>
  <p:clrMapOvr>
    <a:masterClrMapping/>
  </p:clrMapOvr>
  <p:transition spd="slow" advTm="13776">
    <p:newsflash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800"/>
                            </p:stCondLst>
                            <p:childTnLst>
                              <p:par>
                                <p:cTn id="13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800"/>
                            </p:stCondLst>
                            <p:childTnLst>
                              <p:par>
                                <p:cTn id="20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800"/>
                            </p:stCondLst>
                            <p:childTnLst>
                              <p:par>
                                <p:cTn id="27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800"/>
                            </p:stCondLst>
                            <p:childTnLst>
                              <p:par>
                                <p:cTn id="34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800"/>
                            </p:stCondLst>
                            <p:childTnLst>
                              <p:par>
                                <p:cTn id="41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Для презентаций\stickman_customer_service_anim_sm_wm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571480"/>
            <a:ext cx="1357322" cy="135732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08" y="571480"/>
            <a:ext cx="6143668" cy="785818"/>
          </a:xfrm>
          <a:ln w="0">
            <a:noFill/>
            <a:prstDash val="sysDot"/>
          </a:ln>
        </p:spPr>
        <p:txBody>
          <a:bodyPr>
            <a:prstTxWarp prst="textWave2">
              <a:avLst/>
            </a:prstTxWarp>
            <a:normAutofit/>
          </a:bodyPr>
          <a:lstStyle/>
          <a:p>
            <a:r>
              <a:rPr lang="uk-UA" b="1" dirty="0" smtClean="0">
                <a:solidFill>
                  <a:srgbClr val="FF0000"/>
                </a:solidFill>
              </a:rPr>
              <a:t>Дізнайтеся</a:t>
            </a:r>
            <a:endParaRPr lang="uk-UA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1600200"/>
            <a:ext cx="8215370" cy="4757758"/>
          </a:xfrm>
        </p:spPr>
        <p:txBody>
          <a:bodyPr>
            <a:normAutofit/>
          </a:bodyPr>
          <a:lstStyle/>
          <a:p>
            <a:pPr algn="just"/>
            <a:r>
              <a:rPr lang="uk-U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Причини зародження тригонометрії як науки;</a:t>
            </a:r>
          </a:p>
          <a:p>
            <a:pPr algn="just"/>
            <a:r>
              <a:rPr lang="uk-U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 вклад у розвиток тригонометрії   вчених-математиків: </a:t>
            </a:r>
            <a:r>
              <a:rPr lang="uk-UA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Аль-Хорезмі</a:t>
            </a:r>
            <a:r>
              <a:rPr lang="uk-U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uk-UA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Абуль-Вефа</a:t>
            </a:r>
            <a:r>
              <a:rPr lang="uk-U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uk-UA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Аль-Коші</a:t>
            </a:r>
            <a:r>
              <a:rPr lang="uk-U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Й.Мюллера, Л.Ейлера.</a:t>
            </a:r>
          </a:p>
        </p:txBody>
      </p:sp>
    </p:spTree>
  </p:cSld>
  <p:clrMapOvr>
    <a:masterClrMapping/>
  </p:clrMapOvr>
  <p:transition spd="slow" advTm="17598">
    <p:newsflash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40"/>
                            </p:stCondLst>
                            <p:childTnLst>
                              <p:par>
                                <p:cTn id="11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440"/>
                            </p:stCondLst>
                            <p:childTnLst>
                              <p:par>
                                <p:cTn id="18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14546" y="500042"/>
            <a:ext cx="6143668" cy="785818"/>
          </a:xfrm>
          <a:ln w="0">
            <a:noFill/>
            <a:prstDash val="sysDot"/>
          </a:ln>
        </p:spPr>
        <p:txBody>
          <a:bodyPr>
            <a:prstTxWarp prst="textWave2">
              <a:avLst/>
            </a:prstTxWarp>
            <a:normAutofit/>
          </a:bodyPr>
          <a:lstStyle/>
          <a:p>
            <a:r>
              <a:rPr lang="uk-UA" b="1" dirty="0" smtClean="0">
                <a:solidFill>
                  <a:srgbClr val="FF0000"/>
                </a:solidFill>
              </a:rPr>
              <a:t>Вмійте</a:t>
            </a:r>
            <a:endParaRPr lang="uk-UA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5720" y="1714488"/>
            <a:ext cx="8215370" cy="3929090"/>
          </a:xfrm>
        </p:spPr>
        <p:txBody>
          <a:bodyPr>
            <a:noAutofit/>
          </a:bodyPr>
          <a:lstStyle/>
          <a:p>
            <a:pPr algn="just"/>
            <a:r>
              <a:rPr lang="uk-U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Застосовувати теореми синусів, косинусів та їх наслідки до </a:t>
            </a:r>
            <a:r>
              <a:rPr lang="uk-UA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розв</a:t>
            </a: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’</a:t>
            </a:r>
            <a:r>
              <a:rPr lang="uk-UA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язування</a:t>
            </a:r>
            <a:r>
              <a:rPr lang="uk-U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трикутників;</a:t>
            </a:r>
          </a:p>
          <a:p>
            <a:pPr algn="just"/>
            <a:r>
              <a:rPr lang="uk-U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Застосовувати нерівність трикутника для визначення його типу за кутами.</a:t>
            </a:r>
          </a:p>
        </p:txBody>
      </p:sp>
      <p:pic>
        <p:nvPicPr>
          <p:cNvPr id="8194" name="Picture 2" descr="D:\Для презентаций\red_leader_running_the_race_sm_wm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85728"/>
            <a:ext cx="1500198" cy="150019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Tm="15428">
    <p:newsflash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250"/>
                            </p:stCondLst>
                            <p:childTnLst>
                              <p:par>
                                <p:cTn id="17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1">
          <a:blip r:embed="rId6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 rot="21435581">
            <a:off x="4960070" y="2235490"/>
            <a:ext cx="389742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Найдосконаліший</a:t>
            </a: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</a:t>
            </a:r>
            <a:r>
              <a:rPr lang="ru-RU" sz="28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мозок</a:t>
            </a: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  </a:t>
            </a:r>
          </a:p>
          <a:p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                </a:t>
            </a:r>
            <a:r>
              <a:rPr lang="ru-RU" sz="28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іржавіє</a:t>
            </a: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без </a:t>
            </a:r>
            <a:r>
              <a:rPr lang="ru-RU" sz="28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дії</a:t>
            </a: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.</a:t>
            </a:r>
          </a:p>
          <a:p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                     Шерлок Холмс</a:t>
            </a:r>
            <a:endParaRPr lang="uk-UA" sz="28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4282" y="357166"/>
            <a:ext cx="857256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4000" b="1" i="1" dirty="0" err="1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Науковці</a:t>
            </a:r>
            <a:r>
              <a:rPr lang="ru-RU" sz="4000" b="1" i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!         </a:t>
            </a:r>
            <a:r>
              <a:rPr lang="ru-RU" sz="4000" b="1" i="1" dirty="0" err="1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Дослідники</a:t>
            </a:r>
            <a:r>
              <a:rPr lang="ru-RU" sz="4000" b="1" i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!</a:t>
            </a:r>
          </a:p>
          <a:p>
            <a:pPr algn="ctr"/>
            <a:r>
              <a:rPr lang="ru-RU" sz="4000" b="1" i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Практики !        </a:t>
            </a:r>
            <a:r>
              <a:rPr lang="ru-RU" sz="4000" b="1" i="1" dirty="0" err="1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Історики</a:t>
            </a:r>
            <a:r>
              <a:rPr lang="ru-RU" sz="4000" b="1" i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!</a:t>
            </a:r>
          </a:p>
          <a:p>
            <a:pPr algn="ctr"/>
            <a:r>
              <a:rPr lang="ru-RU" sz="4000" b="1" i="1" dirty="0" err="1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Видавці</a:t>
            </a:r>
            <a:r>
              <a:rPr lang="ru-RU" sz="4000" b="1" i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!             Психологи!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142976" y="3500438"/>
            <a:ext cx="728667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6007B"/>
                </a:solidFill>
                <a:latin typeface="Arial Black" pitchFamily="34" charset="0"/>
              </a:rPr>
              <a:t>Об</a:t>
            </a:r>
            <a:r>
              <a:rPr lang="en-US" sz="4800" b="1" dirty="0" smtClean="0">
                <a:solidFill>
                  <a:srgbClr val="F6007B"/>
                </a:solidFill>
                <a:latin typeface="Arial Black" pitchFamily="34" charset="0"/>
              </a:rPr>
              <a:t>’</a:t>
            </a:r>
            <a:r>
              <a:rPr lang="uk-UA" sz="4800" b="1" dirty="0" smtClean="0">
                <a:solidFill>
                  <a:srgbClr val="F6007B"/>
                </a:solidFill>
                <a:latin typeface="Arial Black" pitchFamily="34" charset="0"/>
              </a:rPr>
              <a:t>єднаймося у групи для виконання завдань проекту!</a:t>
            </a:r>
            <a:endParaRPr lang="ru-RU" sz="4800" b="1" dirty="0">
              <a:solidFill>
                <a:srgbClr val="F6007B"/>
              </a:solidFill>
              <a:latin typeface="Arial Black" pitchFamily="34" charset="0"/>
            </a:endParaRPr>
          </a:p>
        </p:txBody>
      </p:sp>
      <p:pic>
        <p:nvPicPr>
          <p:cNvPr id="4098" name="Picture 2" descr="D:\Для презентаций\solution_group_thinking_sm_wm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42844" y="3500438"/>
            <a:ext cx="1785950" cy="17859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 advTm="13275">
    <p:newsflash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94000"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84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120"/>
                            </p:stCondLst>
                            <p:childTnLst>
                              <p:par>
                                <p:cTn id="17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D:\Для презентаций\stick_figure_question_answer_sm_wm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43306" y="785794"/>
            <a:ext cx="1357322" cy="135732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357422" y="2071678"/>
            <a:ext cx="4429156" cy="1571636"/>
          </a:xfrm>
        </p:spPr>
        <p:txBody>
          <a:bodyPr>
            <a:normAutofit fontScale="92500"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Те, 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що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я 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встиг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пізнати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, - 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чудово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.</a:t>
            </a:r>
            <a:b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Сподіваюся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, 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таке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ж 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чудове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 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і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те,</a:t>
            </a:r>
            <a:b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що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мені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ще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доведеться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пізнати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.</a:t>
            </a:r>
            <a:endParaRPr lang="uk-UA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>
              <a:buNone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                                                  Сократ</a:t>
            </a:r>
            <a:endParaRPr lang="uk-UA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endParaRPr lang="uk-UA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71538" y="357166"/>
            <a:ext cx="7072362" cy="2500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ButtonPour">
              <a:avLst/>
            </a:prstTxWarp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uk-UA" sz="2800" b="1" cap="all" dirty="0" smtClean="0">
                <a:ln w="0"/>
                <a:solidFill>
                  <a:schemeClr val="tx2">
                    <a:lumMod val="90000"/>
                    <a:lumOff val="1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Науковці</a:t>
            </a:r>
            <a:endParaRPr lang="uk-UA" sz="2800" b="1" cap="all" spc="0" dirty="0">
              <a:ln w="0"/>
              <a:solidFill>
                <a:schemeClr val="tx2">
                  <a:lumMod val="90000"/>
                  <a:lumOff val="10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3714752"/>
            <a:ext cx="8028160" cy="206210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3200" b="1" i="1" cap="all" dirty="0" err="1" smtClean="0">
                <a:ln w="0"/>
                <a:solidFill>
                  <a:schemeClr val="tx2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Формулюють</a:t>
            </a:r>
            <a:r>
              <a:rPr lang="ru-RU" sz="3200" b="1" i="1" cap="all" dirty="0" smtClean="0">
                <a:ln w="0"/>
                <a:solidFill>
                  <a:schemeClr val="tx2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cap="all" dirty="0" err="1" smtClean="0">
                <a:ln w="0"/>
                <a:solidFill>
                  <a:schemeClr val="tx2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3200" b="1" i="1" cap="all" dirty="0" smtClean="0">
                <a:ln w="0"/>
                <a:solidFill>
                  <a:schemeClr val="tx2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cap="all" dirty="0" err="1" smtClean="0">
                <a:ln w="0"/>
                <a:solidFill>
                  <a:schemeClr val="tx2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доводять</a:t>
            </a:r>
            <a:r>
              <a:rPr lang="ru-RU" sz="3200" b="1" i="1" cap="all" dirty="0" smtClean="0">
                <a:ln w="0"/>
                <a:solidFill>
                  <a:schemeClr val="tx2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3200" b="1" i="1" cap="all" dirty="0" smtClean="0">
                <a:ln w="0"/>
                <a:solidFill>
                  <a:schemeClr val="tx2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                                теорему </a:t>
            </a:r>
            <a:r>
              <a:rPr lang="ru-RU" sz="3200" b="1" i="1" cap="all" dirty="0" err="1" smtClean="0">
                <a:ln w="0"/>
                <a:solidFill>
                  <a:schemeClr val="tx2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синусів</a:t>
            </a:r>
            <a:r>
              <a:rPr lang="ru-RU" sz="3200" b="1" i="1" cap="all" dirty="0" smtClean="0">
                <a:ln w="0"/>
                <a:solidFill>
                  <a:schemeClr val="tx2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3200" b="1" i="1" cap="all" spc="0" dirty="0" err="1" smtClean="0">
                <a:ln w="0"/>
                <a:solidFill>
                  <a:schemeClr val="tx2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Формулюють</a:t>
            </a:r>
            <a:r>
              <a:rPr lang="ru-RU" sz="3200" b="1" i="1" cap="all" spc="0" dirty="0" smtClean="0">
                <a:ln w="0"/>
                <a:solidFill>
                  <a:schemeClr val="tx2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cap="all" spc="0" dirty="0" err="1" smtClean="0">
                <a:ln w="0"/>
                <a:solidFill>
                  <a:schemeClr val="tx2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3200" b="1" i="1" cap="all" spc="0" dirty="0" smtClean="0">
                <a:ln w="0"/>
                <a:solidFill>
                  <a:schemeClr val="tx2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cap="all" spc="0" dirty="0" err="1" smtClean="0">
                <a:ln w="0"/>
                <a:solidFill>
                  <a:schemeClr val="tx2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доводять</a:t>
            </a:r>
            <a:r>
              <a:rPr lang="ru-RU" sz="3200" b="1" i="1" cap="all" spc="0" dirty="0" smtClean="0">
                <a:ln w="0"/>
                <a:solidFill>
                  <a:schemeClr val="tx2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3200" b="1" i="1" cap="all" dirty="0" smtClean="0">
                <a:ln w="0"/>
                <a:solidFill>
                  <a:schemeClr val="tx2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                              </a:t>
            </a:r>
            <a:r>
              <a:rPr lang="ru-RU" sz="3200" b="1" i="1" cap="all" spc="0" dirty="0" smtClean="0">
                <a:ln w="0"/>
                <a:solidFill>
                  <a:schemeClr val="tx2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теорему </a:t>
            </a:r>
            <a:r>
              <a:rPr lang="ru-RU" sz="3200" b="1" i="1" cap="all" spc="0" dirty="0" err="1" smtClean="0">
                <a:ln w="0"/>
                <a:solidFill>
                  <a:schemeClr val="tx2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косинусів</a:t>
            </a:r>
            <a:endParaRPr lang="ru-RU" sz="3200" b="1" i="1" cap="all" spc="0" dirty="0">
              <a:ln w="0"/>
              <a:solidFill>
                <a:schemeClr val="tx2">
                  <a:lumMod val="90000"/>
                  <a:lumOff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 advTm="14134">
    <p:newsflash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Для презентаций\stick_figure_laptop_excitement_sm_wm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4" y="2285992"/>
            <a:ext cx="1428760" cy="14287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66517" y="428604"/>
            <a:ext cx="8072494" cy="321471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ButtonPour">
              <a:avLst/>
            </a:prstTxWarp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uk-UA" sz="2800" b="1" cap="all" spc="0" dirty="0" smtClean="0">
                <a:ln w="0"/>
                <a:solidFill>
                  <a:schemeClr val="tx2">
                    <a:lumMod val="90000"/>
                    <a:lumOff val="1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Дослідники</a:t>
            </a:r>
            <a:endParaRPr lang="uk-UA" sz="2800" b="1" cap="all" spc="0" dirty="0">
              <a:ln w="0"/>
              <a:solidFill>
                <a:schemeClr val="tx2">
                  <a:lumMod val="90000"/>
                  <a:lumOff val="10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2643174" y="1571612"/>
            <a:ext cx="4143404" cy="157163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Blip>
                <a:blip r:embed="rId5"/>
              </a:buBlip>
              <a:tabLst/>
              <a:defRPr/>
            </a:pPr>
            <a:r>
              <a:rPr kumimoji="0" lang="uk-UA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Monotype Corsiva" pitchFamily="66" charset="0"/>
                <a:ea typeface="+mn-ea"/>
                <a:cs typeface="+mn-cs"/>
              </a:rPr>
              <a:t>Найкращий спосіб вивчити що-небудь – це відкрити самому.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Monotype Corsiva" pitchFamily="66" charset="0"/>
                <a:ea typeface="+mn-ea"/>
                <a:cs typeface="+mn-cs"/>
              </a:rPr>
              <a:t>                                             Д.Пойа</a:t>
            </a:r>
            <a:endParaRPr kumimoji="0" lang="uk-UA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Monotype Corsiva" pitchFamily="66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Blip>
                <a:blip r:embed="rId5"/>
              </a:buBlip>
              <a:tabLst/>
              <a:defRPr/>
            </a:pPr>
            <a:endParaRPr kumimoji="0" lang="uk-UA" sz="32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57224" y="3429000"/>
            <a:ext cx="7899085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all" spc="0" dirty="0" err="1" smtClean="0">
                <a:ln w="0"/>
                <a:solidFill>
                  <a:schemeClr val="tx2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Досліджують</a:t>
            </a:r>
            <a:r>
              <a:rPr lang="ru-RU" sz="3200" b="1" cap="all" spc="0" dirty="0" smtClean="0">
                <a:ln w="0"/>
                <a:solidFill>
                  <a:schemeClr val="tx2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200" b="1" cap="all" spc="0" dirty="0" err="1" smtClean="0">
                <a:ln w="0"/>
                <a:solidFill>
                  <a:schemeClr val="tx2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застосування</a:t>
            </a:r>
            <a:r>
              <a:rPr lang="ru-RU" sz="3200" b="1" cap="all" spc="0" dirty="0" smtClean="0">
                <a:ln w="0"/>
                <a:solidFill>
                  <a:schemeClr val="tx2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3200" b="1" cap="all" spc="0" dirty="0" smtClean="0">
                <a:ln w="0"/>
                <a:solidFill>
                  <a:schemeClr val="tx2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теорем </a:t>
            </a:r>
            <a:r>
              <a:rPr lang="ru-RU" sz="3200" b="1" cap="all" spc="0" dirty="0" err="1" smtClean="0">
                <a:ln w="0"/>
                <a:solidFill>
                  <a:schemeClr val="tx2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синусів</a:t>
            </a:r>
            <a:r>
              <a:rPr lang="ru-RU" sz="3200" b="1" cap="all" spc="0" dirty="0" smtClean="0">
                <a:ln w="0"/>
                <a:solidFill>
                  <a:schemeClr val="tx2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, </a:t>
            </a:r>
            <a:r>
              <a:rPr lang="ru-RU" sz="3200" b="1" cap="all" spc="0" dirty="0" err="1" smtClean="0">
                <a:ln w="0"/>
                <a:solidFill>
                  <a:schemeClr val="tx2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косинусів</a:t>
            </a:r>
            <a:r>
              <a:rPr lang="ru-RU" sz="3200" b="1" cap="all" spc="0" dirty="0" smtClean="0">
                <a:ln w="0"/>
                <a:solidFill>
                  <a:schemeClr val="tx2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algn="ctr"/>
            <a:r>
              <a:rPr lang="ru-RU" sz="3200" b="1" cap="all" spc="0" dirty="0" smtClean="0">
                <a:ln w="0"/>
                <a:solidFill>
                  <a:schemeClr val="tx2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та </a:t>
            </a:r>
            <a:r>
              <a:rPr lang="ru-RU" sz="3200" b="1" cap="all" spc="0" smtClean="0">
                <a:ln w="0"/>
                <a:solidFill>
                  <a:schemeClr val="tx2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наслідків  </a:t>
            </a:r>
            <a:r>
              <a:rPr lang="ru-RU" sz="3200" b="1" cap="all" spc="0" dirty="0" err="1" smtClean="0">
                <a:ln w="0"/>
                <a:solidFill>
                  <a:schemeClr val="tx2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із</a:t>
            </a:r>
            <a:r>
              <a:rPr lang="ru-RU" sz="3200" b="1" cap="all" spc="0" dirty="0" smtClean="0">
                <a:ln w="0"/>
                <a:solidFill>
                  <a:schemeClr val="tx2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них для  </a:t>
            </a:r>
            <a:r>
              <a:rPr lang="ru-RU" sz="3200" b="1" cap="all" spc="0" dirty="0" err="1" smtClean="0">
                <a:ln w="0"/>
                <a:solidFill>
                  <a:schemeClr val="tx2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знаходження</a:t>
            </a:r>
            <a:r>
              <a:rPr lang="ru-RU" sz="3200" b="1" cap="all" spc="0" dirty="0" smtClean="0">
                <a:ln w="0"/>
                <a:solidFill>
                  <a:schemeClr val="tx2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3200" b="1" cap="all" dirty="0" err="1" smtClean="0">
                <a:ln w="0"/>
                <a:solidFill>
                  <a:schemeClr val="tx2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Площ</a:t>
            </a:r>
            <a:r>
              <a:rPr lang="ru-RU" sz="3200" b="1" cap="all" dirty="0" smtClean="0">
                <a:ln w="0"/>
                <a:solidFill>
                  <a:schemeClr val="tx2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cap="all" dirty="0" err="1" smtClean="0">
                <a:ln w="0"/>
                <a:solidFill>
                  <a:schemeClr val="tx2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трикутників</a:t>
            </a:r>
            <a:endParaRPr lang="ru-RU" sz="3200" b="1" cap="all" spc="0" dirty="0">
              <a:ln w="0"/>
              <a:solidFill>
                <a:schemeClr val="tx2">
                  <a:lumMod val="90000"/>
                  <a:lumOff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</p:cSld>
  <p:clrMapOvr>
    <a:masterClrMapping/>
  </p:clrMapOvr>
  <p:transition spd="slow" advTm="13291">
    <p:newsflash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3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000"/>
                            </p:stCondLst>
                            <p:childTnLst>
                              <p:par>
                                <p:cTn id="3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"/>
</p:tagLst>
</file>

<file path=ppt/theme/theme1.xml><?xml version="1.0" encoding="utf-8"?>
<a:theme xmlns:a="http://schemas.openxmlformats.org/drawingml/2006/main" name="доска обьявлений">
  <a:themeElements>
    <a:clrScheme name="Dragon">
      <a:dk1>
        <a:sysClr val="windowText" lastClr="000000"/>
      </a:dk1>
      <a:lt1>
        <a:sysClr val="window" lastClr="FFFFFF"/>
      </a:lt1>
      <a:dk2>
        <a:srgbClr val="001B36"/>
      </a:dk2>
      <a:lt2>
        <a:srgbClr val="EDF8FE"/>
      </a:lt2>
      <a:accent1>
        <a:srgbClr val="477AB1"/>
      </a:accent1>
      <a:accent2>
        <a:srgbClr val="51848E"/>
      </a:accent2>
      <a:accent3>
        <a:srgbClr val="7B9B57"/>
      </a:accent3>
      <a:accent4>
        <a:srgbClr val="8B8D8C"/>
      </a:accent4>
      <a:accent5>
        <a:srgbClr val="8B7396"/>
      </a:accent5>
      <a:accent6>
        <a:srgbClr val="E89A53"/>
      </a:accent6>
      <a:hlink>
        <a:srgbClr val="0080FF"/>
      </a:hlink>
      <a:folHlink>
        <a:srgbClr val="FF00F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Phoenix">
      <a: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atMod val="180000"/>
              </a:schemeClr>
            </a:gs>
            <a:gs pos="50000">
              <a:schemeClr val="phClr">
                <a:tint val="40000"/>
                <a:satMod val="175000"/>
              </a:schemeClr>
            </a:gs>
            <a:gs pos="100000">
              <a:schemeClr val="phClr">
                <a:tint val="65000"/>
                <a:satMod val="180000"/>
              </a:schemeClr>
            </a:gs>
          </a:gsLst>
          <a:lin ang="0" scaled="1"/>
        </a:gradFill>
        <a:gradFill rotWithShape="1">
          <a:gsLst>
            <a:gs pos="0">
              <a:schemeClr val="phClr">
                <a:shade val="38000"/>
                <a:satMod val="150000"/>
              </a:schemeClr>
            </a:gs>
            <a:gs pos="50000">
              <a:schemeClr val="phClr">
                <a:shade val="100000"/>
                <a:satMod val="100000"/>
              </a:schemeClr>
            </a:gs>
            <a:gs pos="100000">
              <a:schemeClr val="phClr">
                <a:shade val="38000"/>
                <a:satMod val="150000"/>
              </a:schemeClr>
            </a:gs>
          </a:gsLst>
          <a:lin ang="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90500" dist="78600" dir="2700000" rotWithShape="0">
              <a:srgbClr val="000000">
                <a:alpha val="35500"/>
              </a:srgbClr>
            </a:outerShdw>
          </a:effectLst>
        </a:effectStyle>
        <a:effectStyle>
          <a:effectLst>
            <a:outerShdw blurRad="190500" dist="78600" dir="2700000" rotWithShape="0">
              <a:srgbClr val="000000">
                <a:alpha val="35500"/>
              </a:srgbClr>
            </a:outerShdw>
          </a:effectLst>
        </a:effectStyle>
        <a:effectStyle>
          <a:effectLst>
            <a:outerShdw blurRad="190500" dist="78600" dir="2700000" rotWithShape="0">
              <a:srgbClr val="000000">
                <a:alpha val="3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6B6B84DD-8C24-4230-8411-0A385F69FB0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доска обьявлений</Template>
  <TotalTime>0</TotalTime>
  <Words>448</Words>
  <Application>Microsoft Office PowerPoint</Application>
  <PresentationFormat>Экран (4:3)</PresentationFormat>
  <Paragraphs>82</Paragraphs>
  <Slides>15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доска обьявлений</vt:lpstr>
      <vt:lpstr>Презентация PowerPoint</vt:lpstr>
      <vt:lpstr>Презентация PowerPoint</vt:lpstr>
      <vt:lpstr>Вивчіть </vt:lpstr>
      <vt:lpstr>Навчіться </vt:lpstr>
      <vt:lpstr>Дізнайтеся</vt:lpstr>
      <vt:lpstr>Вмійте</vt:lpstr>
      <vt:lpstr>Презентация PowerPoint</vt:lpstr>
      <vt:lpstr>Презентация PowerPoint</vt:lpstr>
      <vt:lpstr>Дослідники</vt:lpstr>
      <vt:lpstr>Практики</vt:lpstr>
      <vt:lpstr>Історики</vt:lpstr>
      <vt:lpstr>Видавці</vt:lpstr>
      <vt:lpstr>Психологи</vt:lpstr>
      <vt:lpstr>Рекомендована література</vt:lpstr>
      <vt:lpstr>Бажаю вам плідної і цікавої роботи!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2011-12-05T07:52:40Z</dcterms:created>
  <dcterms:modified xsi:type="dcterms:W3CDTF">2014-09-28T12:09:28Z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TC103626599990</vt:lpwstr>
  </property>
</Properties>
</file>