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  <p:sldMasterId id="2147483745" r:id="rId2"/>
    <p:sldMasterId id="2147483769" r:id="rId3"/>
  </p:sldMasterIdLst>
  <p:sldIdLst>
    <p:sldId id="290" r:id="rId4"/>
    <p:sldId id="272" r:id="rId5"/>
    <p:sldId id="274" r:id="rId6"/>
    <p:sldId id="256" r:id="rId7"/>
    <p:sldId id="259" r:id="rId8"/>
    <p:sldId id="260" r:id="rId9"/>
    <p:sldId id="283" r:id="rId10"/>
    <p:sldId id="263" r:id="rId11"/>
    <p:sldId id="267" r:id="rId12"/>
    <p:sldId id="291" r:id="rId13"/>
    <p:sldId id="276" r:id="rId14"/>
    <p:sldId id="277" r:id="rId15"/>
    <p:sldId id="279" r:id="rId16"/>
    <p:sldId id="278" r:id="rId17"/>
    <p:sldId id="280" r:id="rId18"/>
    <p:sldId id="282" r:id="rId19"/>
    <p:sldId id="286" r:id="rId20"/>
    <p:sldId id="287" r:id="rId21"/>
    <p:sldId id="269" r:id="rId22"/>
    <p:sldId id="292" r:id="rId23"/>
    <p:sldId id="284" r:id="rId24"/>
    <p:sldId id="285" r:id="rId25"/>
    <p:sldId id="28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7459"/>
    <a:srgbClr val="FCFAE3"/>
    <a:srgbClr val="2554A6"/>
    <a:srgbClr val="154A97"/>
    <a:srgbClr val="043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3316C-4144-4BBB-8484-228BC466D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27964-E38C-43FB-A97E-7DD4327DD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62EA7-722A-43EE-9A2D-67A0B89E2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C2BEF-2F4C-4833-89CD-9F4398710E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DAD7B-5790-4687-9C20-4B60BFEFD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3195A-60D9-42FB-94CC-F77B024C5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2632B-630B-4651-981B-5B200031A6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D0D39-6580-4657-AB16-9BE4DF502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58259-BAB3-4EF2-92E0-2E5E35FE08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933B1-6117-482C-863D-5A5CA8198F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CB672-5D96-495F-8CE4-8569B7F53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214422"/>
            <a:ext cx="7286676" cy="1470025"/>
          </a:xfrm>
        </p:spPr>
        <p:txBody>
          <a:bodyPr/>
          <a:lstStyle>
            <a:lvl1pPr>
              <a:defRPr>
                <a:solidFill>
                  <a:srgbClr val="660033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429000"/>
            <a:ext cx="471490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6600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3316C-4144-4BBB-8484-228BC466DB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27964-E38C-43FB-A97E-7DD4327DD3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62EA7-722A-43EE-9A2D-67A0B89E2E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C2BEF-2F4C-4833-89CD-9F4398710E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DAD7B-5790-4687-9C20-4B60BFEFD6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3195A-60D9-42FB-94CC-F77B024C51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2632B-630B-4651-981B-5B200031A6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D0D39-6580-4657-AB16-9BE4DF502C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58259-BAB3-4EF2-92E0-2E5E35FE08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933B1-6117-482C-863D-5A5CA8198F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CB672-5D96-495F-8CE4-8569B7F538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D825BB2-D473-4962-B973-ADC7FC174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11430"/>
          <a:solidFill>
            <a:srgbClr val="660033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0033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0033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0033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0033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0033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0033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0033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0033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660033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66003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660033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660033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6600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700808"/>
            <a:ext cx="8136904" cy="1362075"/>
          </a:xfrm>
        </p:spPr>
        <p:txBody>
          <a:bodyPr>
            <a:noAutofit/>
          </a:bodyPr>
          <a:lstStyle/>
          <a:p>
            <a:pPr algn="ctr"/>
            <a:r>
              <a:rPr lang="uk-UA" sz="4800" dirty="0" smtClean="0"/>
              <a:t>Знання прав визначає сумлінне виконання обов'язку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53264" y="4149080"/>
            <a:ext cx="2664296" cy="401836"/>
          </a:xfrm>
        </p:spPr>
        <p:txBody>
          <a:bodyPr/>
          <a:lstStyle/>
          <a:p>
            <a:r>
              <a:rPr lang="uk-UA" sz="2800" b="1" dirty="0" smtClean="0">
                <a:solidFill>
                  <a:schemeClr val="tx1"/>
                </a:solidFill>
                <a:latin typeface="+mn-lt"/>
              </a:rPr>
              <a:t>Б. Франклін</a:t>
            </a:r>
            <a:endParaRPr lang="ru-RU" sz="2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48680"/>
            <a:ext cx="383791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err="1"/>
              <a:t>Епіграф</a:t>
            </a:r>
            <a:r>
              <a:rPr lang="ru-RU" sz="4400" b="1" i="1" dirty="0"/>
              <a:t> уроку:</a:t>
            </a:r>
          </a:p>
        </p:txBody>
      </p:sp>
    </p:spTree>
    <p:extLst>
      <p:ext uri="{BB962C8B-B14F-4D97-AF65-F5344CB8AC3E}">
        <p14:creationId xmlns:p14="http://schemas.microsoft.com/office/powerpoint/2010/main" val="420215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3200" b="1" dirty="0" err="1" smtClean="0"/>
              <a:t>Визначте</a:t>
            </a:r>
            <a:r>
              <a:rPr lang="ru-RU" sz="3200" b="1" dirty="0" smtClean="0"/>
              <a:t>, </a:t>
            </a:r>
            <a:r>
              <a:rPr lang="ru-RU" sz="3200" b="1" dirty="0" err="1" smtClean="0"/>
              <a:t>що</a:t>
            </a:r>
            <a:r>
              <a:rPr lang="ru-RU" sz="3200" b="1" dirty="0" smtClean="0"/>
              <a:t> є правами, і </a:t>
            </a:r>
            <a:r>
              <a:rPr lang="ru-RU" sz="3200" b="1" dirty="0" err="1" smtClean="0"/>
              <a:t>що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обов</a:t>
            </a:r>
            <a:r>
              <a:rPr lang="en-US" sz="3200" b="1" dirty="0" smtClean="0"/>
              <a:t>’</a:t>
            </a:r>
            <a:r>
              <a:rPr lang="ru-RU" sz="3200" b="1" dirty="0" err="1" smtClean="0"/>
              <a:t>язками</a:t>
            </a:r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sz="2400" dirty="0" smtClean="0"/>
              <a:t>	Знати </a:t>
            </a:r>
            <a:r>
              <a:rPr lang="ru-RU" sz="2400" dirty="0"/>
              <a:t>статут </a:t>
            </a:r>
            <a:r>
              <a:rPr lang="ru-RU" sz="2400" dirty="0" err="1"/>
              <a:t>школи</a:t>
            </a:r>
            <a:r>
              <a:rPr lang="ru-RU" sz="2400" dirty="0"/>
              <a:t>, правила </a:t>
            </a:r>
            <a:r>
              <a:rPr lang="ru-RU" sz="2400" dirty="0" err="1"/>
              <a:t>поведінки</a:t>
            </a:r>
            <a:r>
              <a:rPr lang="ru-RU" sz="2400" dirty="0"/>
              <a:t>, </a:t>
            </a:r>
            <a:r>
              <a:rPr lang="ru-RU" sz="2400" dirty="0" err="1"/>
              <a:t>єдині</a:t>
            </a:r>
            <a:r>
              <a:rPr lang="ru-RU" sz="2400" dirty="0"/>
              <a:t> </a:t>
            </a:r>
            <a:r>
              <a:rPr lang="ru-RU" sz="2400" dirty="0" err="1"/>
              <a:t>вимоги</a:t>
            </a:r>
            <a:r>
              <a:rPr lang="ru-RU" sz="2400" dirty="0"/>
              <a:t> для </a:t>
            </a:r>
            <a:r>
              <a:rPr lang="ru-RU" sz="2400" dirty="0" err="1"/>
              <a:t>учнів</a:t>
            </a:r>
            <a:r>
              <a:rPr lang="ru-RU" sz="2400" dirty="0"/>
              <a:t> та </a:t>
            </a:r>
            <a:r>
              <a:rPr lang="ru-RU" sz="2400" dirty="0" err="1"/>
              <a:t>дотримуватись</a:t>
            </a:r>
            <a:r>
              <a:rPr lang="ru-RU" sz="2400" dirty="0"/>
              <a:t> </a:t>
            </a:r>
            <a:r>
              <a:rPr lang="ru-RU" sz="2400" dirty="0" err="1"/>
              <a:t>їх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</a:t>
            </a:r>
            <a:r>
              <a:rPr lang="ru-RU" sz="2400" dirty="0"/>
              <a:t>	На </a:t>
            </a:r>
            <a:r>
              <a:rPr lang="ru-RU" sz="2400" dirty="0" err="1"/>
              <a:t>медичну</a:t>
            </a:r>
            <a:r>
              <a:rPr lang="ru-RU" sz="2400" dirty="0"/>
              <a:t> </a:t>
            </a:r>
            <a:r>
              <a:rPr lang="ru-RU" sz="2400" dirty="0" err="1" smtClean="0"/>
              <a:t>допомогу</a:t>
            </a:r>
            <a:endParaRPr lang="ru-RU" sz="2400" dirty="0" smtClean="0"/>
          </a:p>
          <a:p>
            <a:r>
              <a:rPr lang="ru-RU" sz="2400" dirty="0"/>
              <a:t>	</a:t>
            </a:r>
            <a:r>
              <a:rPr lang="ru-RU" sz="2400" dirty="0" err="1"/>
              <a:t>Підвищувати</a:t>
            </a:r>
            <a:r>
              <a:rPr lang="ru-RU" sz="2400" dirty="0"/>
              <a:t> </a:t>
            </a:r>
            <a:r>
              <a:rPr lang="ru-RU" sz="2400" dirty="0" err="1"/>
              <a:t>свій</a:t>
            </a:r>
            <a:r>
              <a:rPr lang="ru-RU" sz="2400" dirty="0"/>
              <a:t> </a:t>
            </a:r>
            <a:r>
              <a:rPr lang="ru-RU" sz="2400" dirty="0" err="1"/>
              <a:t>культурний</a:t>
            </a:r>
            <a:r>
              <a:rPr lang="ru-RU" sz="2400" dirty="0"/>
              <a:t> </a:t>
            </a:r>
            <a:r>
              <a:rPr lang="ru-RU" sz="2400" dirty="0" err="1"/>
              <a:t>рівень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	</a:t>
            </a:r>
            <a:r>
              <a:rPr lang="ru-RU" sz="2400" dirty="0" err="1"/>
              <a:t>Дотримуватись</a:t>
            </a:r>
            <a:r>
              <a:rPr lang="ru-RU" sz="2400" dirty="0"/>
              <a:t> правил </a:t>
            </a:r>
            <a:r>
              <a:rPr lang="ru-RU" sz="2400" dirty="0" err="1"/>
              <a:t>внутрішнього</a:t>
            </a:r>
            <a:r>
              <a:rPr lang="ru-RU" sz="2400" dirty="0"/>
              <a:t> </a:t>
            </a:r>
            <a:r>
              <a:rPr lang="ru-RU" sz="2400" dirty="0" err="1"/>
              <a:t>розпорядку</a:t>
            </a:r>
            <a:r>
              <a:rPr lang="ru-RU" sz="2400" dirty="0"/>
              <a:t> </a:t>
            </a:r>
            <a:r>
              <a:rPr lang="ru-RU" sz="2400" dirty="0" err="1"/>
              <a:t>школи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	</a:t>
            </a:r>
            <a:r>
              <a:rPr lang="ru-RU" sz="2400" dirty="0" smtClean="0"/>
              <a:t>На </a:t>
            </a:r>
            <a:r>
              <a:rPr lang="ru-RU" sz="2400" dirty="0" err="1" smtClean="0"/>
              <a:t>освіту</a:t>
            </a:r>
            <a:endParaRPr lang="ru-RU" sz="2400" dirty="0" smtClean="0"/>
          </a:p>
          <a:p>
            <a:r>
              <a:rPr lang="ru-RU" sz="2400" dirty="0" smtClean="0"/>
              <a:t></a:t>
            </a:r>
            <a:r>
              <a:rPr lang="ru-RU" sz="2400" dirty="0"/>
              <a:t>	На </a:t>
            </a:r>
            <a:r>
              <a:rPr lang="ru-RU" sz="2400" dirty="0" err="1" smtClean="0"/>
              <a:t>відпочинок</a:t>
            </a:r>
            <a:endParaRPr lang="ru-RU" sz="2400" dirty="0" smtClean="0"/>
          </a:p>
          <a:p>
            <a:r>
              <a:rPr lang="ru-RU" sz="2400" dirty="0"/>
              <a:t>	</a:t>
            </a:r>
            <a:r>
              <a:rPr lang="ru-RU" sz="2400" dirty="0" err="1"/>
              <a:t>Поважати</a:t>
            </a:r>
            <a:r>
              <a:rPr lang="ru-RU" sz="2400" dirty="0"/>
              <a:t> </a:t>
            </a:r>
            <a:r>
              <a:rPr lang="ru-RU" sz="2400" dirty="0" err="1"/>
              <a:t>дорослих</a:t>
            </a:r>
            <a:r>
              <a:rPr lang="ru-RU" sz="2400" dirty="0"/>
              <a:t>, </a:t>
            </a:r>
            <a:r>
              <a:rPr lang="ru-RU" sz="2400" dirty="0" err="1"/>
              <a:t>молодших</a:t>
            </a:r>
            <a:r>
              <a:rPr lang="ru-RU" sz="2400" dirty="0"/>
              <a:t> </a:t>
            </a:r>
            <a:r>
              <a:rPr lang="ru-RU" sz="2400" dirty="0" err="1"/>
              <a:t>учнів</a:t>
            </a:r>
            <a:r>
              <a:rPr lang="ru-RU" sz="2400" dirty="0"/>
              <a:t>, </a:t>
            </a:r>
            <a:r>
              <a:rPr lang="ru-RU" sz="2400" dirty="0" err="1"/>
              <a:t>допомагати</a:t>
            </a:r>
            <a:r>
              <a:rPr lang="ru-RU" sz="2400" dirty="0"/>
              <a:t> </a:t>
            </a:r>
            <a:r>
              <a:rPr lang="ru-RU" sz="2400" dirty="0" err="1"/>
              <a:t>їм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	Бережливо </a:t>
            </a:r>
            <a:r>
              <a:rPr lang="ru-RU" sz="2400" dirty="0" err="1"/>
              <a:t>ставитись</a:t>
            </a:r>
            <a:r>
              <a:rPr lang="ru-RU" sz="2400" dirty="0"/>
              <a:t> до </a:t>
            </a:r>
            <a:r>
              <a:rPr lang="ru-RU" sz="2400" dirty="0" err="1"/>
              <a:t>шкільного</a:t>
            </a:r>
            <a:r>
              <a:rPr lang="ru-RU" sz="2400" dirty="0"/>
              <a:t> майна та </a:t>
            </a:r>
            <a:r>
              <a:rPr lang="ru-RU" sz="2400" dirty="0" err="1"/>
              <a:t>обладнання</a:t>
            </a:r>
            <a:r>
              <a:rPr lang="ru-RU" sz="2400" dirty="0"/>
              <a:t>, </a:t>
            </a:r>
            <a:r>
              <a:rPr lang="ru-RU" sz="2400" dirty="0" err="1"/>
              <a:t>навколишнього</a:t>
            </a:r>
            <a:r>
              <a:rPr lang="ru-RU" sz="2400" dirty="0"/>
              <a:t> </a:t>
            </a:r>
            <a:r>
              <a:rPr lang="ru-RU" sz="2400" dirty="0" err="1"/>
              <a:t>середовища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	</a:t>
            </a:r>
            <a:r>
              <a:rPr lang="ru-RU" sz="2400" dirty="0" err="1"/>
              <a:t>Раціонально</a:t>
            </a:r>
            <a:r>
              <a:rPr lang="ru-RU" sz="2400" dirty="0"/>
              <a:t> </a:t>
            </a:r>
            <a:r>
              <a:rPr lang="ru-RU" sz="2400" dirty="0" err="1"/>
              <a:t>використовувати</a:t>
            </a:r>
            <a:r>
              <a:rPr lang="ru-RU" sz="2400" dirty="0"/>
              <a:t> </a:t>
            </a:r>
            <a:r>
              <a:rPr lang="ru-RU" sz="2400" dirty="0" err="1"/>
              <a:t>свій</a:t>
            </a:r>
            <a:r>
              <a:rPr lang="ru-RU" sz="2400" dirty="0"/>
              <a:t> </a:t>
            </a:r>
            <a:r>
              <a:rPr lang="ru-RU" sz="2400" dirty="0" err="1"/>
              <a:t>вільний</a:t>
            </a:r>
            <a:r>
              <a:rPr lang="ru-RU" sz="2400" dirty="0"/>
              <a:t> час, </a:t>
            </a:r>
            <a:r>
              <a:rPr lang="ru-RU" sz="2400" dirty="0" err="1"/>
              <a:t>відвідувати</a:t>
            </a:r>
            <a:r>
              <a:rPr lang="ru-RU" sz="2400" dirty="0"/>
              <a:t> </a:t>
            </a:r>
            <a:r>
              <a:rPr lang="ru-RU" sz="2400" dirty="0" err="1"/>
              <a:t>гуртки</a:t>
            </a:r>
            <a:r>
              <a:rPr lang="ru-RU" sz="2400" dirty="0"/>
              <a:t>, </a:t>
            </a:r>
            <a:r>
              <a:rPr lang="ru-RU" sz="2400" dirty="0" err="1"/>
              <a:t>секції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	На </a:t>
            </a:r>
            <a:r>
              <a:rPr lang="ru-RU" sz="2400" dirty="0" err="1"/>
              <a:t>повноцінне</a:t>
            </a:r>
            <a:r>
              <a:rPr lang="ru-RU" sz="2400" dirty="0"/>
              <a:t> </a:t>
            </a:r>
            <a:r>
              <a:rPr lang="ru-RU" sz="2400" dirty="0" err="1" smtClean="0"/>
              <a:t>харчування</a:t>
            </a:r>
            <a:endParaRPr lang="ru-RU" sz="2400" dirty="0" smtClean="0"/>
          </a:p>
          <a:p>
            <a:r>
              <a:rPr lang="ru-RU" sz="2400" dirty="0"/>
              <a:t>	На </a:t>
            </a:r>
            <a:r>
              <a:rPr lang="ru-RU" sz="2400" dirty="0" err="1"/>
              <a:t>власну</a:t>
            </a:r>
            <a:r>
              <a:rPr lang="ru-RU" sz="2400" dirty="0"/>
              <a:t> думку </a:t>
            </a:r>
            <a:endParaRPr lang="ru-RU" sz="2400" dirty="0" smtClean="0"/>
          </a:p>
          <a:p>
            <a:r>
              <a:rPr lang="ru-RU" sz="2400" dirty="0" smtClean="0"/>
              <a:t></a:t>
            </a:r>
            <a:r>
              <a:rPr lang="ru-RU" sz="2400" dirty="0"/>
              <a:t>	</a:t>
            </a:r>
            <a:r>
              <a:rPr lang="ru-RU" sz="2400" dirty="0" err="1" smtClean="0"/>
              <a:t>Поважати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працю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техпрацівників</a:t>
            </a:r>
            <a:r>
              <a:rPr lang="ru-RU" sz="2400" dirty="0" smtClean="0"/>
              <a:t> </a:t>
            </a:r>
            <a:r>
              <a:rPr lang="ru-RU" sz="2400" dirty="0" err="1" smtClean="0"/>
              <a:t>школи</a:t>
            </a:r>
            <a:r>
              <a:rPr lang="ru-RU" sz="2400" dirty="0" smtClean="0"/>
              <a:t>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6685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74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13" y="0"/>
            <a:ext cx="745008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1021309"/>
            <a:ext cx="6104048" cy="432048"/>
          </a:xfrm>
          <a:prstGeom prst="rect">
            <a:avLst/>
          </a:prstGeom>
          <a:solidFill>
            <a:srgbClr val="FCFAE3"/>
          </a:solidFill>
          <a:ln>
            <a:solidFill>
              <a:srgbClr val="FCFAE3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253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74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0"/>
            <a:ext cx="73448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47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74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73" y="3412"/>
            <a:ext cx="73780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45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74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13" y="0"/>
            <a:ext cx="74500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51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74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13" y="0"/>
            <a:ext cx="74500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306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74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13" y="0"/>
            <a:ext cx="75220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446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74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105" y="27782"/>
            <a:ext cx="7344816" cy="683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16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74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51" y="27782"/>
            <a:ext cx="7632848" cy="683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79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3"/>
          <p:cNvSpPr>
            <a:spLocks noGrp="1"/>
          </p:cNvSpPr>
          <p:nvPr>
            <p:ph type="title"/>
          </p:nvPr>
        </p:nvSpPr>
        <p:spPr>
          <a:xfrm>
            <a:off x="608874" y="20594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Хто</a:t>
            </a:r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може</a:t>
            </a:r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 й повинен</a:t>
            </a:r>
            <a:b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захистити</a:t>
            </a:r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 права </a:t>
            </a:r>
            <a:r>
              <a:rPr lang="ru-RU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дитини</a:t>
            </a:r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:</a:t>
            </a:r>
            <a:endParaRPr lang="uk-UA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Oval 17"/>
          <p:cNvSpPr>
            <a:spLocks noGrp="1" noChangeArrowheads="1"/>
          </p:cNvSpPr>
          <p:nvPr>
            <p:ph sz="half" idx="1"/>
          </p:nvPr>
        </p:nvSpPr>
        <p:spPr bwMode="auto">
          <a:xfrm>
            <a:off x="388177" y="1582154"/>
            <a:ext cx="3285240" cy="121982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None/>
            </a:pPr>
            <a:r>
              <a:rPr lang="uk-UA" sz="2400" dirty="0" smtClean="0"/>
              <a:t>Уповноважений</a:t>
            </a:r>
          </a:p>
          <a:p>
            <a:pPr marL="0" indent="0">
              <a:buNone/>
            </a:pPr>
            <a:r>
              <a:rPr lang="uk-UA" sz="2400" dirty="0" smtClean="0"/>
              <a:t> з прав дитини</a:t>
            </a:r>
            <a:endParaRPr lang="uk-UA" sz="2400" dirty="0"/>
          </a:p>
        </p:txBody>
      </p:sp>
      <p:sp>
        <p:nvSpPr>
          <p:cNvPr id="6" name="Oval 17"/>
          <p:cNvSpPr txBox="1">
            <a:spLocks noChangeArrowheads="1"/>
          </p:cNvSpPr>
          <p:nvPr/>
        </p:nvSpPr>
        <p:spPr bwMode="auto">
          <a:xfrm>
            <a:off x="3444814" y="4329108"/>
            <a:ext cx="2606098" cy="144015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 err="1" smtClean="0"/>
              <a:t>Вчител</a:t>
            </a:r>
            <a:r>
              <a:rPr lang="uk-UA" dirty="0" smtClean="0"/>
              <a:t>і</a:t>
            </a:r>
            <a:endParaRPr lang="uk-UA" dirty="0"/>
          </a:p>
        </p:txBody>
      </p:sp>
      <p:sp>
        <p:nvSpPr>
          <p:cNvPr id="7" name="Oval 17"/>
          <p:cNvSpPr txBox="1">
            <a:spLocks noChangeArrowheads="1"/>
          </p:cNvSpPr>
          <p:nvPr/>
        </p:nvSpPr>
        <p:spPr bwMode="auto">
          <a:xfrm>
            <a:off x="5246690" y="3068967"/>
            <a:ext cx="2267534" cy="1188126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dirty="0"/>
              <a:t>Сім</a:t>
            </a:r>
            <a:r>
              <a:rPr lang="en-US" dirty="0"/>
              <a:t>’</a:t>
            </a:r>
            <a:r>
              <a:rPr lang="uk-UA" dirty="0"/>
              <a:t>я</a:t>
            </a:r>
          </a:p>
        </p:txBody>
      </p:sp>
      <p:sp>
        <p:nvSpPr>
          <p:cNvPr id="8" name="Oval 17"/>
          <p:cNvSpPr txBox="1">
            <a:spLocks noChangeArrowheads="1"/>
          </p:cNvSpPr>
          <p:nvPr/>
        </p:nvSpPr>
        <p:spPr bwMode="auto">
          <a:xfrm>
            <a:off x="5574960" y="1625550"/>
            <a:ext cx="3390443" cy="122337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Уповноважений</a:t>
            </a:r>
          </a:p>
          <a:p>
            <a:pPr>
              <a:buNone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 з прав людини</a:t>
            </a:r>
            <a:endParaRPr lang="uk-U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Oval 17"/>
          <p:cNvSpPr txBox="1">
            <a:spLocks noChangeArrowheads="1"/>
          </p:cNvSpPr>
          <p:nvPr/>
        </p:nvSpPr>
        <p:spPr bwMode="auto">
          <a:xfrm>
            <a:off x="1664183" y="3196213"/>
            <a:ext cx="2652767" cy="1158619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dirty="0" smtClean="0"/>
              <a:t>Держава</a:t>
            </a:r>
            <a:endParaRPr lang="uk-UA" dirty="0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rot="20214593" flipH="1" flipV="1">
            <a:off x="3823381" y="1956989"/>
            <a:ext cx="940143" cy="112176"/>
          </a:xfrm>
          <a:prstGeom prst="line">
            <a:avLst/>
          </a:prstGeom>
          <a:ln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wrap="none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rot="20214593" flipH="1">
            <a:off x="3510590" y="2071045"/>
            <a:ext cx="1438026" cy="892452"/>
          </a:xfrm>
          <a:prstGeom prst="line">
            <a:avLst/>
          </a:prstGeom>
          <a:ln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wrap="none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rot="20214593" flipH="1">
            <a:off x="4239201" y="1922875"/>
            <a:ext cx="956879" cy="2236154"/>
          </a:xfrm>
          <a:prstGeom prst="line">
            <a:avLst/>
          </a:prstGeom>
          <a:ln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wrap="none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rot="20214593">
            <a:off x="5019426" y="1834037"/>
            <a:ext cx="214189" cy="1462767"/>
          </a:xfrm>
          <a:prstGeom prst="line">
            <a:avLst/>
          </a:prstGeom>
          <a:ln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wrap="none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 rot="20214593">
            <a:off x="4810441" y="1748997"/>
            <a:ext cx="632160" cy="482383"/>
          </a:xfrm>
          <a:prstGeom prst="line">
            <a:avLst/>
          </a:prstGeom>
          <a:ln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wrap="none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000" i="1" kern="120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pic>
        <p:nvPicPr>
          <p:cNvPr id="15363" name="Picture 3" descr="C:\Users\Надюшка\Desktop\ДЕТИ\children_0033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861048"/>
            <a:ext cx="2466274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Надюшка\Desktop\ДЕТИ\children_0033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3933056"/>
            <a:ext cx="2466274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5775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992888" cy="3510722"/>
          </a:xfrm>
        </p:spPr>
        <p:txBody>
          <a:bodyPr>
            <a:normAutofit fontScale="90000"/>
          </a:bodyPr>
          <a:lstStyle/>
          <a:p>
            <a:r>
              <a:rPr lang="uk-UA" sz="5400" b="0" dirty="0" err="1" smtClean="0">
                <a:effectLst/>
              </a:rPr>
              <a:t>Відеолекторій</a:t>
            </a:r>
            <a:r>
              <a:rPr lang="uk-UA" sz="5400" dirty="0"/>
              <a:t> </a:t>
            </a:r>
            <a:r>
              <a:rPr lang="uk-UA" sz="5400" dirty="0" smtClean="0"/>
              <a:t/>
            </a:r>
            <a:br>
              <a:rPr lang="uk-UA" sz="5400" dirty="0" smtClean="0"/>
            </a:br>
            <a:r>
              <a:rPr lang="uk-UA" sz="5400" dirty="0" smtClean="0"/>
              <a:t>«</a:t>
            </a:r>
            <a:r>
              <a:rPr lang="uk-UA" sz="4900" dirty="0" smtClean="0"/>
              <a:t>Торгівля людьми – злочинне явище сучасності та порушення </a:t>
            </a:r>
            <a:br>
              <a:rPr lang="uk-UA" sz="4900" dirty="0" smtClean="0"/>
            </a:br>
            <a:r>
              <a:rPr lang="uk-UA" sz="4900" dirty="0" smtClean="0"/>
              <a:t>невід'ємних прав людини»</a:t>
            </a:r>
            <a:endParaRPr lang="ru-RU" sz="4900" dirty="0"/>
          </a:p>
        </p:txBody>
      </p:sp>
    </p:spTree>
    <p:extLst>
      <p:ext uri="{BB962C8B-B14F-4D97-AF65-F5344CB8AC3E}">
        <p14:creationId xmlns:p14="http://schemas.microsoft.com/office/powerpoint/2010/main" val="41801062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78098"/>
          </a:xfrm>
        </p:spPr>
        <p:txBody>
          <a:bodyPr/>
          <a:lstStyle/>
          <a:p>
            <a:r>
              <a:rPr lang="uk-UA" dirty="0" smtClean="0"/>
              <a:t>Міфи та стереотипи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1. </a:t>
            </a:r>
            <a:r>
              <a:rPr lang="ru-RU" dirty="0" err="1"/>
              <a:t>Зі</a:t>
            </a:r>
            <a:r>
              <a:rPr lang="ru-RU" dirty="0"/>
              <a:t> мною такого не </a:t>
            </a:r>
            <a:r>
              <a:rPr lang="ru-RU" dirty="0" err="1"/>
              <a:t>станеться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2. </a:t>
            </a:r>
            <a:r>
              <a:rPr lang="ru-RU" dirty="0" err="1"/>
              <a:t>Торгівля</a:t>
            </a:r>
            <a:r>
              <a:rPr lang="ru-RU" dirty="0"/>
              <a:t> людьми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торгівля</a:t>
            </a:r>
            <a:r>
              <a:rPr lang="ru-RU" dirty="0"/>
              <a:t> </a:t>
            </a:r>
            <a:r>
              <a:rPr lang="ru-RU" dirty="0" err="1"/>
              <a:t>виключно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молодими</a:t>
            </a:r>
            <a:r>
              <a:rPr lang="ru-RU" dirty="0"/>
              <a:t> </a:t>
            </a:r>
            <a:r>
              <a:rPr lang="ru-RU" dirty="0" err="1"/>
              <a:t>жінками</a:t>
            </a:r>
            <a:r>
              <a:rPr lang="ru-RU" dirty="0"/>
              <a:t>,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</a:t>
            </a:r>
            <a:r>
              <a:rPr lang="ru-RU" dirty="0" err="1"/>
              <a:t>виключно</a:t>
            </a:r>
            <a:r>
              <a:rPr lang="ru-RU" dirty="0"/>
              <a:t> у </a:t>
            </a:r>
            <a:r>
              <a:rPr lang="ru-RU" dirty="0" err="1"/>
              <a:t>сексуальній</a:t>
            </a:r>
            <a:r>
              <a:rPr lang="ru-RU" dirty="0"/>
              <a:t> </a:t>
            </a:r>
            <a:r>
              <a:rPr lang="ru-RU" dirty="0" err="1"/>
              <a:t>сфері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3.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малоосвічені</a:t>
            </a:r>
            <a:r>
              <a:rPr lang="ru-RU" dirty="0"/>
              <a:t>, </a:t>
            </a:r>
            <a:r>
              <a:rPr lang="ru-RU" dirty="0" err="1"/>
              <a:t>наївні</a:t>
            </a:r>
            <a:r>
              <a:rPr lang="ru-RU" dirty="0"/>
              <a:t> люди </a:t>
            </a:r>
            <a:r>
              <a:rPr lang="ru-RU" dirty="0" err="1"/>
              <a:t>можуть</a:t>
            </a:r>
            <a:r>
              <a:rPr lang="ru-RU" dirty="0"/>
              <a:t> стати жертвами </a:t>
            </a:r>
            <a:r>
              <a:rPr lang="ru-RU" dirty="0" err="1"/>
              <a:t>торгівлі</a:t>
            </a:r>
            <a:r>
              <a:rPr lang="ru-RU" dirty="0"/>
              <a:t> людьми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4. </a:t>
            </a:r>
            <a:r>
              <a:rPr lang="ru-RU" dirty="0" err="1"/>
              <a:t>Друзі</a:t>
            </a:r>
            <a:r>
              <a:rPr lang="ru-RU" dirty="0"/>
              <a:t> та </a:t>
            </a:r>
            <a:r>
              <a:rPr lang="ru-RU" dirty="0" err="1"/>
              <a:t>родичі</a:t>
            </a:r>
            <a:r>
              <a:rPr lang="ru-RU" dirty="0"/>
              <a:t> не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замішаними</a:t>
            </a:r>
            <a:r>
              <a:rPr lang="ru-RU" dirty="0"/>
              <a:t> у </a:t>
            </a:r>
            <a:r>
              <a:rPr lang="ru-RU" dirty="0" err="1"/>
              <a:t>торгівлю</a:t>
            </a:r>
            <a:r>
              <a:rPr lang="ru-RU" dirty="0"/>
              <a:t> людьми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5. Довести вину і </a:t>
            </a:r>
            <a:r>
              <a:rPr lang="ru-RU" dirty="0" err="1"/>
              <a:t>покарати</a:t>
            </a:r>
            <a:r>
              <a:rPr lang="ru-RU" dirty="0"/>
              <a:t> </a:t>
            </a:r>
            <a:r>
              <a:rPr lang="ru-RU" dirty="0" err="1"/>
              <a:t>торгівців</a:t>
            </a:r>
            <a:r>
              <a:rPr lang="ru-RU" dirty="0"/>
              <a:t> людьми </a:t>
            </a:r>
            <a:r>
              <a:rPr lang="ru-RU" dirty="0" err="1"/>
              <a:t>неможливо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51350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err="1"/>
              <a:t>Загальні</a:t>
            </a:r>
            <a:r>
              <a:rPr lang="ru-RU" sz="3200" dirty="0"/>
              <a:t> </a:t>
            </a:r>
            <a:r>
              <a:rPr lang="ru-RU" sz="3200" dirty="0" err="1"/>
              <a:t>поради</a:t>
            </a:r>
            <a:r>
              <a:rPr lang="ru-RU" sz="3200" dirty="0"/>
              <a:t>, </a:t>
            </a:r>
            <a:r>
              <a:rPr lang="ru-RU" sz="3200" dirty="0" err="1"/>
              <a:t>які</a:t>
            </a:r>
            <a:r>
              <a:rPr lang="ru-RU" sz="3200" dirty="0"/>
              <a:t> </a:t>
            </a:r>
            <a:r>
              <a:rPr lang="ru-RU" sz="3200" dirty="0" err="1"/>
              <a:t>будуть</a:t>
            </a:r>
            <a:r>
              <a:rPr lang="ru-RU" sz="3200" dirty="0"/>
              <a:t> </a:t>
            </a:r>
            <a:r>
              <a:rPr lang="ru-RU" sz="3200" dirty="0" err="1"/>
              <a:t>корисними</a:t>
            </a:r>
            <a:r>
              <a:rPr lang="ru-RU" sz="3200" dirty="0"/>
              <a:t> перед </a:t>
            </a:r>
            <a:r>
              <a:rPr lang="ru-RU" sz="3200" dirty="0" err="1"/>
              <a:t>поїздкою</a:t>
            </a:r>
            <a:r>
              <a:rPr lang="ru-RU" sz="3200" dirty="0"/>
              <a:t> за кордон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1487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■ </a:t>
            </a:r>
            <a:r>
              <a:rPr lang="ru-RU" dirty="0" err="1"/>
              <a:t>Нікому</a:t>
            </a:r>
            <a:r>
              <a:rPr lang="ru-RU" dirty="0"/>
              <a:t> не </a:t>
            </a:r>
            <a:r>
              <a:rPr lang="ru-RU" dirty="0" err="1"/>
              <a:t>довіряйте</a:t>
            </a:r>
            <a:r>
              <a:rPr lang="ru-RU" dirty="0"/>
              <a:t> Ваш </a:t>
            </a:r>
            <a:r>
              <a:rPr lang="ru-RU" dirty="0" smtClean="0"/>
              <a:t>паспорт</a:t>
            </a:r>
          </a:p>
          <a:p>
            <a:pPr marL="0" indent="0">
              <a:buNone/>
            </a:pPr>
            <a:r>
              <a:rPr lang="ru-RU" dirty="0"/>
              <a:t>■ </a:t>
            </a:r>
            <a:r>
              <a:rPr lang="ru-RU" dirty="0" err="1"/>
              <a:t>Якщо</a:t>
            </a:r>
            <a:r>
              <a:rPr lang="ru-RU" dirty="0"/>
              <a:t> Ви </a:t>
            </a:r>
            <a:r>
              <a:rPr lang="ru-RU" dirty="0" err="1"/>
              <a:t>збираєтесь</a:t>
            </a:r>
            <a:r>
              <a:rPr lang="ru-RU" dirty="0"/>
              <a:t> </a:t>
            </a:r>
            <a:r>
              <a:rPr lang="ru-RU" dirty="0" err="1"/>
              <a:t>працювати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навчатися</a:t>
            </a:r>
            <a:r>
              <a:rPr lang="ru-RU" dirty="0"/>
              <a:t> за кордоном, Вам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підписати</a:t>
            </a:r>
            <a:r>
              <a:rPr lang="ru-RU" dirty="0"/>
              <a:t> контракт.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■ </a:t>
            </a:r>
            <a:r>
              <a:rPr lang="ru-RU" dirty="0" err="1"/>
              <a:t>Пам'ятайте</a:t>
            </a:r>
            <a:r>
              <a:rPr lang="ru-RU" dirty="0"/>
              <a:t>! Легально </a:t>
            </a:r>
            <a:r>
              <a:rPr lang="ru-RU" dirty="0" err="1"/>
              <a:t>працювати</a:t>
            </a:r>
            <a:r>
              <a:rPr lang="ru-RU" dirty="0"/>
              <a:t> за кордоном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за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робочої</a:t>
            </a:r>
            <a:r>
              <a:rPr lang="ru-RU" dirty="0"/>
              <a:t> </a:t>
            </a:r>
            <a:r>
              <a:rPr lang="ru-RU" dirty="0" err="1"/>
              <a:t>візи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■ </a:t>
            </a:r>
            <a:r>
              <a:rPr lang="ru-RU" dirty="0" err="1"/>
              <a:t>Залиште</a:t>
            </a:r>
            <a:r>
              <a:rPr lang="ru-RU" dirty="0"/>
              <a:t> </a:t>
            </a:r>
            <a:r>
              <a:rPr lang="ru-RU" dirty="0" err="1"/>
              <a:t>вдома</a:t>
            </a:r>
            <a:r>
              <a:rPr lang="ru-RU" dirty="0"/>
              <a:t> </a:t>
            </a:r>
            <a:r>
              <a:rPr lang="ru-RU" dirty="0" err="1"/>
              <a:t>детальну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майбутнє</a:t>
            </a:r>
            <a:r>
              <a:rPr lang="ru-RU" dirty="0"/>
              <a:t> </a:t>
            </a:r>
            <a:r>
              <a:rPr lang="ru-RU" dirty="0" err="1"/>
              <a:t>місце</a:t>
            </a:r>
            <a:r>
              <a:rPr lang="ru-RU" dirty="0"/>
              <a:t> </a:t>
            </a:r>
            <a:r>
              <a:rPr lang="ru-RU" dirty="0" err="1" smtClean="0"/>
              <a:t>перебування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smtClean="0"/>
              <a:t>кордоном</a:t>
            </a:r>
          </a:p>
          <a:p>
            <a:pPr marL="0" indent="0">
              <a:buNone/>
            </a:pPr>
            <a:r>
              <a:rPr lang="ru-RU" dirty="0" smtClean="0"/>
              <a:t>■ </a:t>
            </a:r>
            <a:r>
              <a:rPr lang="ru-RU" dirty="0" err="1"/>
              <a:t>Дізнайтесь</a:t>
            </a:r>
            <a:r>
              <a:rPr lang="ru-RU" dirty="0"/>
              <a:t> </a:t>
            </a:r>
            <a:r>
              <a:rPr lang="ru-RU" dirty="0" err="1"/>
              <a:t>номери</a:t>
            </a:r>
            <a:r>
              <a:rPr lang="ru-RU" dirty="0"/>
              <a:t> </a:t>
            </a:r>
            <a:r>
              <a:rPr lang="ru-RU" dirty="0" err="1"/>
              <a:t>телефонів</a:t>
            </a:r>
            <a:r>
              <a:rPr lang="ru-RU" dirty="0"/>
              <a:t> </a:t>
            </a:r>
            <a:r>
              <a:rPr lang="ru-RU" dirty="0" err="1"/>
              <a:t>українських</a:t>
            </a:r>
            <a:r>
              <a:rPr lang="ru-RU" dirty="0"/>
              <a:t> посольств та </a:t>
            </a:r>
            <a:r>
              <a:rPr lang="ru-RU" dirty="0" err="1" smtClean="0"/>
              <a:t>консульських</a:t>
            </a:r>
            <a:r>
              <a:rPr lang="ru-RU" dirty="0" smtClean="0"/>
              <a:t> </a:t>
            </a:r>
            <a:r>
              <a:rPr lang="ru-RU" dirty="0" err="1"/>
              <a:t>представництв</a:t>
            </a:r>
            <a:r>
              <a:rPr lang="ru-RU" dirty="0"/>
              <a:t> за кордоном та </a:t>
            </a:r>
            <a:r>
              <a:rPr lang="ru-RU" dirty="0" err="1"/>
              <a:t>візьміть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собою.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272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Autofit/>
          </a:bodyPr>
          <a:lstStyle/>
          <a:p>
            <a:r>
              <a:rPr lang="ru-RU" sz="3600" dirty="0" err="1"/>
              <a:t>Якщо</a:t>
            </a:r>
            <a:r>
              <a:rPr lang="ru-RU" sz="3600" dirty="0"/>
              <a:t> Ви </a:t>
            </a:r>
            <a:r>
              <a:rPr lang="ru-RU" sz="3600" dirty="0" err="1"/>
              <a:t>збираєтесь</a:t>
            </a:r>
            <a:r>
              <a:rPr lang="ru-RU" sz="3600" dirty="0"/>
              <a:t> </a:t>
            </a:r>
            <a:r>
              <a:rPr lang="ru-RU" sz="3600" dirty="0" err="1"/>
              <a:t>навчатись</a:t>
            </a:r>
            <a:r>
              <a:rPr lang="ru-RU" sz="3600" dirty="0"/>
              <a:t> за кордоном</a:t>
            </a:r>
            <a:br>
              <a:rPr lang="ru-RU" sz="3600" dirty="0"/>
            </a:br>
            <a:r>
              <a:rPr lang="ru-RU" sz="2400" dirty="0"/>
              <a:t> Як </a:t>
            </a:r>
            <a:r>
              <a:rPr lang="ru-RU" sz="2400" dirty="0" smtClean="0"/>
              <a:t>правило</a:t>
            </a:r>
            <a:r>
              <a:rPr lang="ru-RU" sz="2400" dirty="0"/>
              <a:t>, до посольства </a:t>
            </a:r>
            <a:r>
              <a:rPr lang="ru-RU" sz="2400" dirty="0" err="1"/>
              <a:t>обраної</a:t>
            </a:r>
            <a:r>
              <a:rPr lang="ru-RU" sz="2400" dirty="0"/>
              <a:t> </a:t>
            </a:r>
            <a:r>
              <a:rPr lang="ru-RU" sz="2400" dirty="0" err="1"/>
              <a:t>країни</a:t>
            </a:r>
            <a:r>
              <a:rPr lang="ru-RU" sz="2400" dirty="0"/>
              <a:t> </a:t>
            </a:r>
            <a:r>
              <a:rPr lang="ru-RU" sz="2400" dirty="0" err="1"/>
              <a:t>подаються</a:t>
            </a:r>
            <a:r>
              <a:rPr lang="ru-RU" sz="2400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600200"/>
            <a:ext cx="8784976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■ </a:t>
            </a:r>
            <a:r>
              <a:rPr lang="ru-RU" sz="2400" dirty="0" err="1"/>
              <a:t>Свідоцтво</a:t>
            </a:r>
            <a:r>
              <a:rPr lang="ru-RU" sz="2400" dirty="0"/>
              <a:t> про </a:t>
            </a:r>
            <a:r>
              <a:rPr lang="ru-RU" sz="2400" dirty="0" err="1"/>
              <a:t>закінчення</a:t>
            </a:r>
            <a:r>
              <a:rPr lang="ru-RU" sz="2400" dirty="0"/>
              <a:t> </a:t>
            </a:r>
            <a:r>
              <a:rPr lang="ru-RU" sz="2400" dirty="0" err="1"/>
              <a:t>середньої</a:t>
            </a:r>
            <a:r>
              <a:rPr lang="ru-RU" sz="2400" dirty="0"/>
              <a:t> </a:t>
            </a:r>
            <a:r>
              <a:rPr lang="ru-RU" sz="2400" dirty="0" err="1"/>
              <a:t>школи</a:t>
            </a:r>
            <a:r>
              <a:rPr lang="ru-RU" sz="2400" dirty="0"/>
              <a:t> (</a:t>
            </a:r>
            <a:r>
              <a:rPr lang="ru-RU" sz="2400" dirty="0" err="1"/>
              <a:t>оригінал</a:t>
            </a:r>
            <a:r>
              <a:rPr lang="ru-RU" sz="2400" dirty="0"/>
              <a:t> і </a:t>
            </a:r>
            <a:r>
              <a:rPr lang="ru-RU" sz="2400" dirty="0" smtClean="0"/>
              <a:t>переклад</a:t>
            </a:r>
            <a:r>
              <a:rPr lang="ru-RU" sz="2400" dirty="0"/>
              <a:t>, </a:t>
            </a:r>
            <a:r>
              <a:rPr lang="ru-RU" sz="2400" dirty="0" err="1"/>
              <a:t>завірений</a:t>
            </a:r>
            <a:r>
              <a:rPr lang="ru-RU" sz="2400" dirty="0"/>
              <a:t> у </a:t>
            </a:r>
            <a:r>
              <a:rPr lang="ru-RU" sz="2400" dirty="0" err="1"/>
              <a:t>нотаріуса</a:t>
            </a:r>
            <a:r>
              <a:rPr lang="ru-RU" sz="2400" dirty="0"/>
              <a:t> та </a:t>
            </a:r>
            <a:r>
              <a:rPr lang="ru-RU" sz="2400" dirty="0" err="1"/>
              <a:t>затверджений</a:t>
            </a:r>
            <a:r>
              <a:rPr lang="ru-RU" sz="2400" dirty="0"/>
              <a:t> </a:t>
            </a:r>
            <a:r>
              <a:rPr lang="ru-RU" sz="2400" dirty="0" err="1"/>
              <a:t>Міністерством</a:t>
            </a:r>
            <a:r>
              <a:rPr lang="ru-RU" sz="2400" dirty="0"/>
              <a:t> </a:t>
            </a:r>
            <a:r>
              <a:rPr lang="ru-RU" sz="2400" dirty="0" err="1"/>
              <a:t>юстиції</a:t>
            </a:r>
            <a:r>
              <a:rPr lang="ru-RU" sz="2400" dirty="0"/>
              <a:t> та </a:t>
            </a:r>
            <a:r>
              <a:rPr lang="ru-RU" sz="2400" dirty="0" err="1"/>
              <a:t>Міністерством</a:t>
            </a:r>
            <a:r>
              <a:rPr lang="ru-RU" sz="2400" dirty="0"/>
              <a:t> </a:t>
            </a:r>
            <a:r>
              <a:rPr lang="ru-RU" sz="2400" dirty="0" err="1"/>
              <a:t>закордонних</a:t>
            </a:r>
            <a:r>
              <a:rPr lang="ru-RU" sz="2400" dirty="0"/>
              <a:t> справ </a:t>
            </a:r>
            <a:r>
              <a:rPr lang="ru-RU" sz="2400" dirty="0" err="1"/>
              <a:t>України</a:t>
            </a:r>
            <a:r>
              <a:rPr lang="ru-RU" sz="2400" dirty="0"/>
              <a:t>).</a:t>
            </a:r>
          </a:p>
          <a:p>
            <a:pPr marL="0" indent="0">
              <a:buNone/>
            </a:pPr>
            <a:r>
              <a:rPr lang="ru-RU" sz="2400" dirty="0"/>
              <a:t>■ Документ про </a:t>
            </a:r>
            <a:r>
              <a:rPr lang="ru-RU" sz="2400" dirty="0" err="1"/>
              <a:t>складання</a:t>
            </a:r>
            <a:r>
              <a:rPr lang="ru-RU" sz="2400" dirty="0"/>
              <a:t> </a:t>
            </a:r>
            <a:r>
              <a:rPr lang="ru-RU" sz="2400" dirty="0" err="1"/>
              <a:t>іспитів</a:t>
            </a:r>
            <a:r>
              <a:rPr lang="ru-RU" sz="2400" dirty="0"/>
              <a:t> до ВНЗ </a:t>
            </a:r>
            <a:r>
              <a:rPr lang="ru-RU" sz="2400" dirty="0" err="1"/>
              <a:t>України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■ </a:t>
            </a:r>
            <a:r>
              <a:rPr lang="ru-RU" sz="2400" dirty="0" err="1"/>
              <a:t>Довідка</a:t>
            </a:r>
            <a:r>
              <a:rPr lang="ru-RU" sz="2400" dirty="0"/>
              <a:t> про те,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ти</a:t>
            </a:r>
            <a:r>
              <a:rPr lang="ru-RU" sz="2400" dirty="0"/>
              <a:t> не </a:t>
            </a:r>
            <a:r>
              <a:rPr lang="ru-RU" sz="2400" dirty="0" err="1"/>
              <a:t>був</a:t>
            </a:r>
            <a:r>
              <a:rPr lang="ru-RU" sz="2400" dirty="0"/>
              <a:t>/</a:t>
            </a:r>
            <a:r>
              <a:rPr lang="ru-RU" sz="2400" dirty="0" err="1"/>
              <a:t>була</a:t>
            </a:r>
            <a:r>
              <a:rPr lang="ru-RU" sz="2400" dirty="0"/>
              <a:t> </a:t>
            </a:r>
            <a:r>
              <a:rPr lang="ru-RU" sz="2400" dirty="0" err="1"/>
              <a:t>засуджений</a:t>
            </a:r>
            <a:r>
              <a:rPr lang="ru-RU" sz="2400" dirty="0"/>
              <a:t>/на.</a:t>
            </a:r>
          </a:p>
          <a:p>
            <a:pPr marL="0" indent="0">
              <a:buNone/>
            </a:pPr>
            <a:r>
              <a:rPr lang="ru-RU" sz="2400" dirty="0"/>
              <a:t>■ </a:t>
            </a:r>
            <a:r>
              <a:rPr lang="ru-RU" sz="2400" dirty="0" err="1"/>
              <a:t>Підтвердження</a:t>
            </a:r>
            <a:r>
              <a:rPr lang="ru-RU" sz="2400" dirty="0"/>
              <a:t> того,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обраний</a:t>
            </a:r>
            <a:r>
              <a:rPr lang="ru-RU" sz="2400" dirty="0"/>
              <a:t> </a:t>
            </a:r>
            <a:r>
              <a:rPr lang="ru-RU" sz="2400" dirty="0" err="1"/>
              <a:t>навчальний</a:t>
            </a:r>
            <a:r>
              <a:rPr lang="ru-RU" sz="2400" dirty="0"/>
              <a:t> заклад за </a:t>
            </a:r>
            <a:r>
              <a:rPr lang="ru-RU" sz="2400" dirty="0" smtClean="0"/>
              <a:t>кордоном </a:t>
            </a:r>
            <a:r>
              <a:rPr lang="ru-RU" sz="2400" dirty="0" err="1"/>
              <a:t>зацікавився</a:t>
            </a:r>
            <a:r>
              <a:rPr lang="ru-RU" sz="2400" dirty="0"/>
              <a:t> тобою.</a:t>
            </a:r>
          </a:p>
          <a:p>
            <a:pPr marL="0" indent="0">
              <a:buNone/>
            </a:pPr>
            <a:r>
              <a:rPr lang="ru-RU" sz="2400" dirty="0"/>
              <a:t>■ </a:t>
            </a:r>
            <a:r>
              <a:rPr lang="ru-RU" sz="2400" dirty="0" err="1"/>
              <a:t>Знання</a:t>
            </a:r>
            <a:r>
              <a:rPr lang="ru-RU" sz="2400" dirty="0"/>
              <a:t> </a:t>
            </a:r>
            <a:r>
              <a:rPr lang="ru-RU" sz="2400" dirty="0" err="1"/>
              <a:t>мови</a:t>
            </a:r>
            <a:r>
              <a:rPr lang="ru-RU" sz="2400" dirty="0"/>
              <a:t> </a:t>
            </a:r>
            <a:r>
              <a:rPr lang="ru-RU" sz="2400" dirty="0" err="1"/>
              <a:t>країни</a:t>
            </a:r>
            <a:r>
              <a:rPr lang="ru-RU" sz="2400" dirty="0"/>
              <a:t> </a:t>
            </a:r>
            <a:r>
              <a:rPr lang="ru-RU" sz="2400" dirty="0" err="1"/>
              <a:t>перебування</a:t>
            </a:r>
            <a:r>
              <a:rPr lang="ru-RU" sz="2400" dirty="0"/>
              <a:t> є основною </a:t>
            </a:r>
            <a:r>
              <a:rPr lang="ru-RU" sz="2400" dirty="0" err="1"/>
              <a:t>умовою</a:t>
            </a:r>
            <a:r>
              <a:rPr lang="ru-RU" sz="2400" dirty="0"/>
              <a:t> для </a:t>
            </a:r>
            <a:r>
              <a:rPr lang="ru-RU" sz="2400" dirty="0" err="1" smtClean="0"/>
              <a:t>отримання</a:t>
            </a:r>
            <a:r>
              <a:rPr lang="ru-RU" sz="2400" dirty="0" smtClean="0"/>
              <a:t> </a:t>
            </a:r>
            <a:r>
              <a:rPr lang="ru-RU" sz="2400" dirty="0" err="1"/>
              <a:t>дозволу</a:t>
            </a:r>
            <a:r>
              <a:rPr lang="ru-RU" sz="2400" dirty="0"/>
              <a:t> на </a:t>
            </a:r>
            <a:r>
              <a:rPr lang="ru-RU" sz="2400" dirty="0" err="1"/>
              <a:t>навчання</a:t>
            </a:r>
            <a:r>
              <a:rPr lang="ru-RU" sz="2400" dirty="0"/>
              <a:t>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■ </a:t>
            </a:r>
            <a:r>
              <a:rPr lang="ru-RU" sz="2400" dirty="0" err="1"/>
              <a:t>Запам'ятай</a:t>
            </a:r>
            <a:r>
              <a:rPr lang="ru-RU" sz="2400" dirty="0"/>
              <a:t>, </a:t>
            </a:r>
            <a:r>
              <a:rPr lang="ru-RU" sz="2400" dirty="0" err="1"/>
              <a:t>туристична</a:t>
            </a:r>
            <a:r>
              <a:rPr lang="ru-RU" sz="2400" dirty="0"/>
              <a:t> </a:t>
            </a:r>
            <a:r>
              <a:rPr lang="ru-RU" sz="2400" dirty="0" err="1"/>
              <a:t>віза</a:t>
            </a:r>
            <a:r>
              <a:rPr lang="ru-RU" sz="2400" dirty="0"/>
              <a:t> не </a:t>
            </a:r>
            <a:r>
              <a:rPr lang="ru-RU" sz="2400" dirty="0" err="1"/>
              <a:t>дає</a:t>
            </a:r>
            <a:r>
              <a:rPr lang="ru-RU" sz="2400" dirty="0"/>
              <a:t> права на </a:t>
            </a:r>
            <a:r>
              <a:rPr lang="ru-RU" sz="2400" dirty="0" err="1"/>
              <a:t>отримання</a:t>
            </a:r>
            <a:r>
              <a:rPr lang="ru-RU" sz="2400" dirty="0"/>
              <a:t> статусу студента за кордоном!</a:t>
            </a:r>
          </a:p>
        </p:txBody>
      </p:sp>
    </p:spTree>
    <p:extLst>
      <p:ext uri="{BB962C8B-B14F-4D97-AF65-F5344CB8AC3E}">
        <p14:creationId xmlns:p14="http://schemas.microsoft.com/office/powerpoint/2010/main" val="375148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046" y="332656"/>
            <a:ext cx="8229600" cy="652934"/>
          </a:xfrm>
        </p:spPr>
        <p:txBody>
          <a:bodyPr>
            <a:normAutofit/>
          </a:bodyPr>
          <a:lstStyle/>
          <a:p>
            <a:r>
              <a:rPr lang="ru-RU" sz="3600" dirty="0"/>
              <a:t>«</a:t>
            </a:r>
            <a:r>
              <a:rPr lang="ru-RU" sz="3600" dirty="0" err="1"/>
              <a:t>Правовий</a:t>
            </a:r>
            <a:r>
              <a:rPr lang="ru-RU" sz="3600" dirty="0"/>
              <a:t> </a:t>
            </a:r>
            <a:r>
              <a:rPr lang="ru-RU" sz="3600" dirty="0" err="1"/>
              <a:t>тренінг</a:t>
            </a:r>
            <a:r>
              <a:rPr lang="ru-RU" sz="3600" dirty="0"/>
              <a:t> у </a:t>
            </a:r>
            <a:r>
              <a:rPr lang="ru-RU" sz="3600" dirty="0" err="1" smtClean="0"/>
              <a:t>приказках</a:t>
            </a:r>
            <a:r>
              <a:rPr lang="ru-RU" sz="3600" dirty="0" smtClean="0"/>
              <a:t>»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3536" y="1124744"/>
            <a:ext cx="4762872" cy="4525963"/>
          </a:xfrm>
        </p:spPr>
        <p:txBody>
          <a:bodyPr/>
          <a:lstStyle/>
          <a:p>
            <a:r>
              <a:rPr lang="ru-RU" sz="2400" dirty="0"/>
              <a:t>«Добре </a:t>
            </a:r>
            <a:r>
              <a:rPr lang="ru-RU" sz="2400" dirty="0" err="1"/>
              <a:t>ім’я</a:t>
            </a:r>
            <a:r>
              <a:rPr lang="ru-RU" sz="2400" dirty="0"/>
              <a:t> – </a:t>
            </a:r>
            <a:r>
              <a:rPr lang="ru-RU" sz="2400" dirty="0" err="1"/>
              <a:t>найкраще</a:t>
            </a:r>
            <a:r>
              <a:rPr lang="ru-RU" sz="2400" dirty="0"/>
              <a:t> </a:t>
            </a:r>
            <a:r>
              <a:rPr lang="ru-RU" sz="2400" dirty="0" err="1"/>
              <a:t>багатство</a:t>
            </a:r>
            <a:r>
              <a:rPr lang="ru-RU" sz="2400" dirty="0" smtClean="0"/>
              <a:t>»;</a:t>
            </a:r>
          </a:p>
          <a:p>
            <a:r>
              <a:rPr lang="ru-RU" sz="2400" dirty="0"/>
              <a:t>«</a:t>
            </a:r>
            <a:r>
              <a:rPr lang="ru-RU" sz="2400" dirty="0" err="1"/>
              <a:t>Найкраща</a:t>
            </a:r>
            <a:r>
              <a:rPr lang="ru-RU" sz="2400" dirty="0"/>
              <a:t> школа – </a:t>
            </a:r>
            <a:r>
              <a:rPr lang="ru-RU" sz="2400" dirty="0" err="1"/>
              <a:t>саме</a:t>
            </a:r>
            <a:r>
              <a:rPr lang="ru-RU" sz="2400" dirty="0"/>
              <a:t> </a:t>
            </a:r>
            <a:r>
              <a:rPr lang="ru-RU" sz="2400" dirty="0" err="1"/>
              <a:t>життя</a:t>
            </a:r>
            <a:r>
              <a:rPr lang="ru-RU" sz="2400" dirty="0" smtClean="0"/>
              <a:t>»;</a:t>
            </a:r>
          </a:p>
          <a:p>
            <a:r>
              <a:rPr lang="ru-RU" sz="2400" dirty="0"/>
              <a:t>«</a:t>
            </a:r>
            <a:r>
              <a:rPr lang="ru-RU" sz="2400" dirty="0" err="1"/>
              <a:t>Навчання</a:t>
            </a:r>
            <a:r>
              <a:rPr lang="ru-RU" sz="2400" dirty="0"/>
              <a:t> для </a:t>
            </a:r>
            <a:r>
              <a:rPr lang="ru-RU" sz="2400" dirty="0" err="1"/>
              <a:t>людини</a:t>
            </a:r>
            <a:r>
              <a:rPr lang="ru-RU" sz="2400" dirty="0"/>
              <a:t>, як </a:t>
            </a:r>
            <a:r>
              <a:rPr lang="ru-RU" sz="2400" dirty="0" err="1"/>
              <a:t>сонце</a:t>
            </a:r>
            <a:r>
              <a:rPr lang="ru-RU" sz="2400" dirty="0"/>
              <a:t> для </a:t>
            </a:r>
            <a:r>
              <a:rPr lang="ru-RU" sz="2400" dirty="0" err="1"/>
              <a:t>життя</a:t>
            </a:r>
            <a:r>
              <a:rPr lang="ru-RU" sz="2400" dirty="0" smtClean="0"/>
              <a:t>»;</a:t>
            </a:r>
          </a:p>
          <a:p>
            <a:r>
              <a:rPr lang="ru-RU" sz="2400" dirty="0"/>
              <a:t>«Де </a:t>
            </a:r>
            <a:r>
              <a:rPr lang="ru-RU" sz="2400" dirty="0" err="1"/>
              <a:t>рідний</a:t>
            </a:r>
            <a:r>
              <a:rPr lang="ru-RU" sz="2400" dirty="0"/>
              <a:t> </a:t>
            </a:r>
            <a:r>
              <a:rPr lang="ru-RU" sz="2400" dirty="0" smtClean="0"/>
              <a:t>край, там </a:t>
            </a:r>
            <a:r>
              <a:rPr lang="ru-RU" sz="2400" dirty="0"/>
              <a:t>і рай</a:t>
            </a:r>
            <a:r>
              <a:rPr lang="ru-RU" sz="2400" dirty="0" smtClean="0"/>
              <a:t>»;</a:t>
            </a:r>
          </a:p>
          <a:p>
            <a:r>
              <a:rPr lang="ru-RU" sz="2400" dirty="0"/>
              <a:t>«</a:t>
            </a:r>
            <a:r>
              <a:rPr lang="ru-RU" sz="2400" dirty="0" smtClean="0"/>
              <a:t>Мир та </a:t>
            </a:r>
            <a:r>
              <a:rPr lang="ru-RU" sz="2400" dirty="0"/>
              <a:t>лад </a:t>
            </a:r>
            <a:r>
              <a:rPr lang="ru-RU" sz="2400" dirty="0" smtClean="0"/>
              <a:t>великий </a:t>
            </a:r>
            <a:r>
              <a:rPr lang="ru-RU" sz="2400" dirty="0"/>
              <a:t>клад</a:t>
            </a:r>
            <a:r>
              <a:rPr lang="ru-RU" sz="2400" dirty="0" smtClean="0"/>
              <a:t>»;</a:t>
            </a:r>
          </a:p>
          <a:p>
            <a:r>
              <a:rPr lang="ru-RU" sz="2400" dirty="0"/>
              <a:t>«Сини і дочки - одного дерева листочки</a:t>
            </a:r>
            <a:r>
              <a:rPr lang="ru-RU" sz="2400" dirty="0" smtClean="0"/>
              <a:t>»;</a:t>
            </a:r>
          </a:p>
          <a:p>
            <a:r>
              <a:rPr lang="ru-RU" sz="2400" dirty="0"/>
              <a:t>«</a:t>
            </a:r>
            <a:r>
              <a:rPr lang="ru-RU" sz="2400" dirty="0" err="1"/>
              <a:t>Діти</a:t>
            </a:r>
            <a:r>
              <a:rPr lang="ru-RU" sz="2400" dirty="0"/>
              <a:t> – </a:t>
            </a:r>
            <a:r>
              <a:rPr lang="ru-RU" sz="2400" dirty="0" err="1"/>
              <a:t>найбільша</a:t>
            </a:r>
            <a:r>
              <a:rPr lang="ru-RU" sz="2400" dirty="0"/>
              <a:t> </a:t>
            </a:r>
            <a:r>
              <a:rPr lang="ru-RU" sz="2400" dirty="0" err="1"/>
              <a:t>радість</a:t>
            </a:r>
            <a:r>
              <a:rPr lang="ru-RU" sz="2400" dirty="0"/>
              <a:t> у </a:t>
            </a:r>
            <a:r>
              <a:rPr lang="ru-RU" sz="2400" dirty="0" err="1"/>
              <a:t>світі</a:t>
            </a:r>
            <a:r>
              <a:rPr lang="ru-RU" sz="2400" dirty="0" smtClean="0"/>
              <a:t>».</a:t>
            </a:r>
          </a:p>
          <a:p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29150" y="1108770"/>
            <a:ext cx="4067944" cy="4525963"/>
          </a:xfrm>
        </p:spPr>
        <p:txBody>
          <a:bodyPr/>
          <a:lstStyle/>
          <a:p>
            <a:r>
              <a:rPr lang="ru-RU" sz="2400" dirty="0">
                <a:solidFill>
                  <a:srgbClr val="FF0000"/>
                </a:solidFill>
              </a:rPr>
              <a:t>Право на </a:t>
            </a:r>
            <a:r>
              <a:rPr lang="ru-RU" sz="2400" dirty="0" err="1" smtClean="0">
                <a:solidFill>
                  <a:srgbClr val="FF0000"/>
                </a:solidFill>
              </a:rPr>
              <a:t>ім’я</a:t>
            </a:r>
            <a:endParaRPr lang="ru-RU" sz="2400" dirty="0" smtClean="0">
              <a:solidFill>
                <a:srgbClr val="FF0000"/>
              </a:solidFill>
            </a:endParaRPr>
          </a:p>
          <a:p>
            <a:endParaRPr lang="ru-RU" sz="2400" dirty="0" smtClean="0"/>
          </a:p>
          <a:p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Право на </a:t>
            </a:r>
            <a:r>
              <a:rPr lang="ru-RU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умови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розвитку</a:t>
            </a:r>
            <a:endParaRPr lang="ru-R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Право на </a:t>
            </a:r>
            <a:r>
              <a:rPr lang="ru-RU" sz="2400" dirty="0" err="1" smtClean="0">
                <a:solidFill>
                  <a:schemeClr val="bg2">
                    <a:lumMod val="50000"/>
                  </a:schemeClr>
                </a:solidFill>
              </a:rPr>
              <a:t>осв</a:t>
            </a:r>
            <a:r>
              <a:rPr lang="uk-UA" sz="2400" dirty="0" smtClean="0">
                <a:solidFill>
                  <a:schemeClr val="bg2">
                    <a:lumMod val="50000"/>
                  </a:schemeClr>
                </a:solidFill>
              </a:rPr>
              <a:t>і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ту</a:t>
            </a:r>
          </a:p>
          <a:p>
            <a:endParaRPr lang="ru-RU" sz="2400" dirty="0" smtClean="0"/>
          </a:p>
          <a:p>
            <a:r>
              <a:rPr lang="ru-RU" sz="2400" dirty="0">
                <a:solidFill>
                  <a:schemeClr val="accent2"/>
                </a:solidFill>
              </a:rPr>
              <a:t>Право на </a:t>
            </a:r>
            <a:r>
              <a:rPr lang="ru-RU" sz="2400" dirty="0" err="1" smtClean="0">
                <a:solidFill>
                  <a:schemeClr val="accent2"/>
                </a:solidFill>
              </a:rPr>
              <a:t>громадянство</a:t>
            </a:r>
            <a:endParaRPr lang="ru-RU" sz="2400" dirty="0" smtClean="0">
              <a:solidFill>
                <a:schemeClr val="accent2"/>
              </a:solidFill>
            </a:endParaRPr>
          </a:p>
          <a:p>
            <a:r>
              <a:rPr lang="uk-UA" sz="2400" dirty="0" smtClean="0"/>
              <a:t>Право на захист і мир</a:t>
            </a:r>
          </a:p>
          <a:p>
            <a:r>
              <a:rPr lang="ru-RU" sz="2400" dirty="0">
                <a:solidFill>
                  <a:schemeClr val="accent5"/>
                </a:solidFill>
              </a:rPr>
              <a:t>Право </a:t>
            </a:r>
            <a:r>
              <a:rPr lang="ru-RU" sz="2400" dirty="0" err="1" smtClean="0">
                <a:solidFill>
                  <a:schemeClr val="accent5"/>
                </a:solidFill>
              </a:rPr>
              <a:t>жити</a:t>
            </a:r>
            <a:r>
              <a:rPr lang="ru-RU" sz="2400" dirty="0" smtClean="0">
                <a:solidFill>
                  <a:schemeClr val="accent5"/>
                </a:solidFill>
              </a:rPr>
              <a:t> </a:t>
            </a:r>
            <a:r>
              <a:rPr lang="ru-RU" sz="2400" dirty="0">
                <a:solidFill>
                  <a:schemeClr val="accent5"/>
                </a:solidFill>
              </a:rPr>
              <a:t>в </a:t>
            </a:r>
            <a:r>
              <a:rPr lang="ru-RU" sz="2400" dirty="0" err="1" smtClean="0">
                <a:solidFill>
                  <a:schemeClr val="accent5"/>
                </a:solidFill>
              </a:rPr>
              <a:t>родині</a:t>
            </a:r>
            <a:endParaRPr lang="ru-RU" sz="2400" dirty="0" smtClean="0">
              <a:solidFill>
                <a:schemeClr val="accent5"/>
              </a:solidFill>
            </a:endParaRPr>
          </a:p>
          <a:p>
            <a:endParaRPr lang="uk-UA" sz="2400" dirty="0"/>
          </a:p>
          <a:p>
            <a:r>
              <a:rPr lang="uk-UA" sz="2400" dirty="0" smtClean="0">
                <a:solidFill>
                  <a:srgbClr val="7030A0"/>
                </a:solidFill>
              </a:rPr>
              <a:t>Дітям землі – рівні права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349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91880" y="1572881"/>
            <a:ext cx="3528392" cy="707886"/>
          </a:xfrm>
          <a:prstGeom prst="rect">
            <a:avLst/>
          </a:prstGeom>
          <a:solidFill>
            <a:schemeClr val="accent1"/>
          </a:solidFill>
          <a:ln cap="sq">
            <a:solidFill>
              <a:schemeClr val="accent1">
                <a:alpha val="86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err="1">
                <a:solidFill>
                  <a:schemeClr val="bg1"/>
                </a:solidFill>
              </a:rPr>
              <a:t>пояснювати</a:t>
            </a: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err="1">
                <a:solidFill>
                  <a:schemeClr val="bg1"/>
                </a:solidFill>
              </a:rPr>
              <a:t>поняття</a:t>
            </a: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«права </a:t>
            </a:r>
            <a:r>
              <a:rPr lang="ru-RU" sz="2000" b="1" dirty="0">
                <a:solidFill>
                  <a:schemeClr val="bg1"/>
                </a:solidFill>
              </a:rPr>
              <a:t>і </a:t>
            </a:r>
            <a:r>
              <a:rPr lang="ru-RU" sz="2000" b="1" dirty="0" err="1">
                <a:solidFill>
                  <a:schemeClr val="bg1"/>
                </a:solidFill>
              </a:rPr>
              <a:t>свободи</a:t>
            </a: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</a:rPr>
              <a:t>людини</a:t>
            </a:r>
            <a:r>
              <a:rPr lang="ru-RU" sz="2000" b="1" dirty="0" smtClean="0">
                <a:solidFill>
                  <a:schemeClr val="bg1"/>
                </a:solidFill>
              </a:rPr>
              <a:t>»;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2675872"/>
            <a:ext cx="4204713" cy="707886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chemeClr val="bg1"/>
                </a:solidFill>
              </a:rPr>
              <a:t>характеризувати</a:t>
            </a: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err="1">
                <a:solidFill>
                  <a:schemeClr val="bg1"/>
                </a:solidFill>
              </a:rPr>
              <a:t>види</a:t>
            </a:r>
            <a:r>
              <a:rPr lang="ru-RU" sz="2000" b="1" dirty="0">
                <a:solidFill>
                  <a:schemeClr val="bg1"/>
                </a:solidFill>
              </a:rPr>
              <a:t> прав і свобод </a:t>
            </a:r>
            <a:r>
              <a:rPr lang="ru-RU" sz="2000" b="1" dirty="0" err="1">
                <a:solidFill>
                  <a:schemeClr val="bg1"/>
                </a:solidFill>
              </a:rPr>
              <a:t>людини</a:t>
            </a:r>
            <a:r>
              <a:rPr lang="ru-RU" sz="2000" b="1" dirty="0">
                <a:solidFill>
                  <a:schemeClr val="bg1"/>
                </a:solidFill>
              </a:rPr>
              <a:t> і </a:t>
            </a:r>
            <a:r>
              <a:rPr lang="ru-RU" sz="2000" b="1" dirty="0" err="1">
                <a:solidFill>
                  <a:schemeClr val="bg1"/>
                </a:solidFill>
              </a:rPr>
              <a:t>наводити</a:t>
            </a: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err="1">
                <a:solidFill>
                  <a:schemeClr val="bg1"/>
                </a:solidFill>
              </a:rPr>
              <a:t>приклади</a:t>
            </a:r>
            <a:r>
              <a:rPr lang="ru-RU" sz="2000" b="1" dirty="0">
                <a:solidFill>
                  <a:schemeClr val="bg1"/>
                </a:solidFill>
              </a:rPr>
              <a:t>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74810" y="5772916"/>
            <a:ext cx="3096344" cy="1015663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chemeClr val="bg1"/>
                </a:solidFill>
              </a:rPr>
              <a:t>висловлювати</a:t>
            </a: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err="1">
                <a:solidFill>
                  <a:schemeClr val="bg1"/>
                </a:solidFill>
              </a:rPr>
              <a:t>власні</a:t>
            </a: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err="1">
                <a:solidFill>
                  <a:schemeClr val="bg1"/>
                </a:solidFill>
              </a:rPr>
              <a:t>судження</a:t>
            </a:r>
            <a:r>
              <a:rPr lang="ru-RU" sz="2000" b="1" dirty="0">
                <a:solidFill>
                  <a:schemeClr val="bg1"/>
                </a:solidFill>
              </a:rPr>
              <a:t> про </a:t>
            </a:r>
            <a:r>
              <a:rPr lang="ru-RU" sz="2000" b="1" dirty="0" err="1">
                <a:solidFill>
                  <a:schemeClr val="bg1"/>
                </a:solidFill>
              </a:rPr>
              <a:t>значення</a:t>
            </a:r>
            <a:r>
              <a:rPr lang="ru-RU" sz="2000" b="1" dirty="0">
                <a:solidFill>
                  <a:schemeClr val="bg1"/>
                </a:solidFill>
              </a:rPr>
              <a:t> прав </a:t>
            </a:r>
            <a:r>
              <a:rPr lang="ru-RU" sz="2000" b="1" dirty="0" err="1">
                <a:solidFill>
                  <a:schemeClr val="bg1"/>
                </a:solidFill>
              </a:rPr>
              <a:t>людини</a:t>
            </a:r>
            <a:r>
              <a:rPr lang="ru-RU" sz="2000" b="1" dirty="0">
                <a:solidFill>
                  <a:schemeClr val="bg1"/>
                </a:solidFill>
              </a:rPr>
              <a:t> і </a:t>
            </a:r>
            <a:r>
              <a:rPr lang="ru-RU" sz="2000" b="1" dirty="0" err="1" smtClean="0">
                <a:solidFill>
                  <a:schemeClr val="bg1"/>
                </a:solidFill>
              </a:rPr>
              <a:t>дитини</a:t>
            </a:r>
            <a:r>
              <a:rPr lang="ru-RU" sz="2000" b="1" dirty="0" smtClean="0">
                <a:solidFill>
                  <a:schemeClr val="bg1"/>
                </a:solidFill>
              </a:rPr>
              <a:t>;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037412"/>
            <a:ext cx="3575212" cy="70788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Ознайомлюватися  з поняттям «торгівля людьми»;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4" y="5745298"/>
            <a:ext cx="3399100" cy="101566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Отримувати корисні поради, щоб не стати жертвами торгівлі людьми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20272" y="1311684"/>
            <a:ext cx="1008112" cy="1012007"/>
          </a:xfrm>
          <a:prstGeom prst="rect">
            <a:avLst/>
          </a:prstGeom>
          <a:solidFill>
            <a:srgbClr val="154A97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338327" y="310107"/>
            <a:ext cx="5537550" cy="584775"/>
          </a:xfrm>
          <a:prstGeom prst="rect">
            <a:avLst/>
          </a:prstGeom>
          <a:solidFill>
            <a:srgbClr val="2554A6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</a:rPr>
              <a:t>Сьогодні ми з вами будемо</a:t>
            </a:r>
            <a:r>
              <a:rPr lang="uk-UA" sz="2800" b="1" dirty="0" smtClean="0">
                <a:solidFill>
                  <a:schemeClr val="bg1"/>
                </a:solidFill>
              </a:rPr>
              <a:t>: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535" y="226178"/>
            <a:ext cx="1735258" cy="1662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7636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548680"/>
            <a:ext cx="6595666" cy="3510722"/>
          </a:xfrm>
        </p:spPr>
        <p:txBody>
          <a:bodyPr>
            <a:normAutofit/>
          </a:bodyPr>
          <a:lstStyle/>
          <a:p>
            <a:r>
              <a:rPr lang="uk-UA" sz="5400" dirty="0" smtClean="0"/>
              <a:t>Що таке права і свободи людини?</a:t>
            </a:r>
            <a:endParaRPr lang="ru-RU" sz="5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3582990"/>
          </a:xfrm>
        </p:spPr>
        <p:txBody>
          <a:bodyPr>
            <a:normAutofit/>
          </a:bodyPr>
          <a:lstStyle/>
          <a:p>
            <a:r>
              <a:rPr lang="uk-UA" sz="4800" dirty="0" smtClean="0"/>
              <a:t>Права і свободи людини </a:t>
            </a:r>
            <a:r>
              <a:rPr lang="uk-UA" dirty="0" smtClean="0"/>
              <a:t>- </a:t>
            </a:r>
            <a:r>
              <a:rPr lang="uk-UA" dirty="0" smtClean="0">
                <a:effectLst/>
              </a:rPr>
              <a:t>це можливості, необхідні їй для існування і розвитку.</a:t>
            </a:r>
            <a:endParaRPr lang="ru-RU" dirty="0">
              <a:effectLst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>
                <a:latin typeface="Book Antiqua" pitchFamily="18" charset="0"/>
              </a:rPr>
              <a:t>Законодавчі акти про </a:t>
            </a:r>
            <a:br>
              <a:rPr lang="uk-UA" dirty="0" smtClean="0">
                <a:latin typeface="Book Antiqua" pitchFamily="18" charset="0"/>
              </a:rPr>
            </a:br>
            <a:r>
              <a:rPr lang="uk-UA" dirty="0" smtClean="0">
                <a:latin typeface="Book Antiqua" pitchFamily="18" charset="0"/>
              </a:rPr>
              <a:t>ПРАВА ЛЮДИНИ</a:t>
            </a:r>
            <a:endParaRPr lang="ru-RU" dirty="0" smtClean="0">
              <a:latin typeface="Book Antiqua" pitchFamily="18" charset="0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FF0000"/>
                </a:solidFill>
                <a:latin typeface="Arial Black" panose="020B0A04020102020204" pitchFamily="34" charset="0"/>
              </a:rPr>
              <a:t>10 </a:t>
            </a:r>
            <a:r>
              <a:rPr lang="ru-RU" sz="2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грудня</a:t>
            </a:r>
            <a:r>
              <a:rPr lang="ru-RU" sz="2400" b="1" dirty="0">
                <a:solidFill>
                  <a:srgbClr val="FF0000"/>
                </a:solidFill>
                <a:latin typeface="Arial Black" panose="020B0A04020102020204" pitchFamily="34" charset="0"/>
              </a:rPr>
              <a:t> 1948 </a:t>
            </a:r>
            <a:r>
              <a:rPr lang="ru-RU" sz="2400" dirty="0" smtClean="0">
                <a:latin typeface="Arial Black" panose="020B0A04020102020204" pitchFamily="34" charset="0"/>
              </a:rPr>
              <a:t>– </a:t>
            </a:r>
            <a:r>
              <a:rPr lang="ru-RU" sz="2400" u="sng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Загальна</a:t>
            </a:r>
            <a:r>
              <a:rPr lang="ru-RU" sz="2400" u="sng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sz="2400" u="sng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декларація</a:t>
            </a:r>
            <a:r>
              <a:rPr lang="ru-RU" sz="2400" u="sng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прав </a:t>
            </a:r>
            <a:r>
              <a:rPr lang="ru-RU" sz="2400" u="sng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людини</a:t>
            </a:r>
            <a:r>
              <a:rPr lang="ru-RU" sz="2400" u="sng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—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прийнята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рішенням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Генеральної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Асамблеї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ООН.</a:t>
            </a:r>
          </a:p>
          <a:p>
            <a:pPr marL="0" eaLnBrk="1" hangingPunct="1">
              <a:spcBef>
                <a:spcPts val="0"/>
              </a:spcBef>
              <a:buFont typeface="Arial" charset="0"/>
              <a:buNone/>
            </a:pPr>
            <a:endParaRPr lang="uk-UA" sz="2400" dirty="0" smtClean="0">
              <a:solidFill>
                <a:schemeClr val="tx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1989 р.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Arial Black" panose="020B0A04020102020204" pitchFamily="34" charset="0"/>
              </a:rPr>
              <a:t>—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проголошення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Декларації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прав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дитини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.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10 листопада 1989 р. 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—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прийнята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Конвенція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ООН з прав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дитини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.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Відповідно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до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Конвенції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дитиною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вважається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людська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істота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віком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до 18 </a:t>
            </a:r>
            <a:r>
              <a:rPr lang="ru-RU" sz="24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років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.</a:t>
            </a:r>
          </a:p>
          <a:p>
            <a:pPr marL="0">
              <a:spcBef>
                <a:spcPts val="0"/>
              </a:spcBef>
              <a:buNone/>
            </a:pPr>
            <a:endParaRPr lang="uk-UA" sz="2400" dirty="0" smtClean="0">
              <a:solidFill>
                <a:schemeClr val="tx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uk-UA" sz="2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28 червня 1996 р. </a:t>
            </a:r>
            <a:r>
              <a:rPr lang="uk-UA" sz="2400" dirty="0" smtClean="0">
                <a:solidFill>
                  <a:schemeClr val="tx2">
                    <a:lumMod val="50000"/>
                  </a:schemeClr>
                </a:solidFill>
                <a:latin typeface="Arial Black" panose="020B0A04020102020204" pitchFamily="34" charset="0"/>
              </a:rPr>
              <a:t>– </a:t>
            </a:r>
            <a:r>
              <a:rPr lang="uk-UA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Конституція України </a:t>
            </a:r>
            <a:endParaRPr lang="ru-RU" sz="24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marL="0" eaLnBrk="1" hangingPunct="1">
              <a:spcBef>
                <a:spcPts val="0"/>
              </a:spcBef>
              <a:buFont typeface="Arial" charset="0"/>
              <a:buNone/>
            </a:pPr>
            <a:endParaRPr lang="ru-RU" sz="2400" dirty="0" smtClean="0">
              <a:solidFill>
                <a:schemeClr val="tx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 advTm="5688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50854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uk-UA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Факультативний </a:t>
            </a:r>
            <a:r>
              <a:rPr lang="uk-UA" altLang="ru-RU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протокол про продаж дітей, дитячу проституцію та дитячу порнографію;</a:t>
            </a:r>
          </a:p>
          <a:p>
            <a:pPr>
              <a:lnSpc>
                <a:spcPct val="80000"/>
              </a:lnSpc>
            </a:pPr>
            <a:r>
              <a:rPr lang="uk-UA" altLang="ru-RU" sz="2800" dirty="0">
                <a:solidFill>
                  <a:schemeClr val="accent1"/>
                </a:solidFill>
              </a:rPr>
              <a:t>Конвенція МОП №182 про найгірші форми дитячої праці;</a:t>
            </a:r>
          </a:p>
          <a:p>
            <a:pPr>
              <a:lnSpc>
                <a:spcPct val="80000"/>
              </a:lnSpc>
            </a:pPr>
            <a:r>
              <a:rPr lang="uk-UA" altLang="ru-RU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Рекомендації 1999 року щодо найгірших форм дитячої праці;</a:t>
            </a:r>
          </a:p>
          <a:p>
            <a:pPr>
              <a:lnSpc>
                <a:spcPct val="80000"/>
              </a:lnSpc>
            </a:pPr>
            <a:r>
              <a:rPr lang="uk-UA" altLang="ru-RU" sz="2800" dirty="0">
                <a:solidFill>
                  <a:schemeClr val="accent1"/>
                </a:solidFill>
              </a:rPr>
              <a:t>Конвенція МОП №138 про мінімальний вік прийому на роботу;</a:t>
            </a:r>
          </a:p>
          <a:p>
            <a:pPr>
              <a:lnSpc>
                <a:spcPct val="80000"/>
              </a:lnSpc>
            </a:pPr>
            <a:r>
              <a:rPr lang="uk-UA" altLang="ru-RU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Протокол про запобігання та протидію торгівлі людьми (</a:t>
            </a:r>
            <a:r>
              <a:rPr lang="uk-UA" altLang="ru-RU" sz="2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Палермський</a:t>
            </a:r>
            <a:r>
              <a:rPr lang="uk-UA" altLang="ru-RU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протокол);</a:t>
            </a:r>
          </a:p>
          <a:p>
            <a:pPr>
              <a:lnSpc>
                <a:spcPct val="80000"/>
              </a:lnSpc>
            </a:pPr>
            <a:r>
              <a:rPr lang="uk-UA" altLang="ru-RU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Закон України “Про охорону дитинства”;</a:t>
            </a:r>
          </a:p>
          <a:p>
            <a:pPr>
              <a:lnSpc>
                <a:spcPct val="80000"/>
              </a:lnSpc>
              <a:buNone/>
            </a:pPr>
            <a:endParaRPr lang="uk-UA" altLang="ru-RU" sz="2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uk-UA" altLang="ru-RU" sz="2400" dirty="0">
                <a:solidFill>
                  <a:schemeClr val="accent1"/>
                </a:solidFill>
              </a:rPr>
              <a:t>Кримінальний кодекс України (ст. 149) </a:t>
            </a:r>
            <a:r>
              <a:rPr lang="uk-UA" altLang="ru-RU" sz="2400" dirty="0" smtClean="0">
                <a:solidFill>
                  <a:schemeClr val="accent1"/>
                </a:solidFill>
              </a:rPr>
              <a:t>тощо.</a:t>
            </a:r>
            <a:endParaRPr lang="uk-UA" altLang="ru-R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52687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714356"/>
            <a:ext cx="7772400" cy="1362075"/>
          </a:xfrm>
        </p:spPr>
        <p:txBody>
          <a:bodyPr>
            <a:noAutofit/>
          </a:bodyPr>
          <a:lstStyle/>
          <a:p>
            <a:pPr algn="ctr"/>
            <a:r>
              <a:rPr lang="uk-UA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Загальна декларація прав людини містить  з0 статей, в яких визначено основні права і свободи людини:</a:t>
            </a:r>
            <a:endParaRPr lang="ru-RU" sz="28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9552" y="2348880"/>
            <a:ext cx="8358246" cy="3006096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uk-UA" dirty="0" smtClean="0"/>
              <a:t>  </a:t>
            </a:r>
            <a:r>
              <a:rPr lang="uk-UA" dirty="0" smtClean="0">
                <a:solidFill>
                  <a:srgbClr val="FF0000"/>
                </a:solidFill>
              </a:rPr>
              <a:t>громадські </a:t>
            </a:r>
            <a:r>
              <a:rPr lang="uk-UA" dirty="0" smtClean="0">
                <a:solidFill>
                  <a:srgbClr val="00B0F0"/>
                </a:solidFill>
              </a:rPr>
              <a:t>(особисті) – право на життя, свободу, особисту недоторканність, свободу від тортур і рабства та ін.;</a:t>
            </a:r>
          </a:p>
          <a:p>
            <a:r>
              <a:rPr lang="uk-UA" dirty="0" smtClean="0">
                <a:solidFill>
                  <a:srgbClr val="00B0F0"/>
                </a:solidFill>
              </a:rPr>
              <a:t>   </a:t>
            </a:r>
          </a:p>
          <a:p>
            <a:pPr>
              <a:buFont typeface="Wingdings" pitchFamily="2" charset="2"/>
              <a:buChar char="v"/>
            </a:pPr>
            <a:r>
              <a:rPr lang="uk-UA" dirty="0" smtClean="0">
                <a:solidFill>
                  <a:srgbClr val="00B0F0"/>
                </a:solidFill>
              </a:rPr>
              <a:t>   </a:t>
            </a:r>
            <a:r>
              <a:rPr lang="uk-UA" dirty="0" smtClean="0">
                <a:solidFill>
                  <a:srgbClr val="FF0000"/>
                </a:solidFill>
              </a:rPr>
              <a:t>політичні </a:t>
            </a:r>
            <a:r>
              <a:rPr lang="uk-UA" dirty="0" smtClean="0">
                <a:solidFill>
                  <a:srgbClr val="00B0F0"/>
                </a:solidFill>
              </a:rPr>
              <a:t>– свобода слова, право брати участь у державному житті, свобода мирних зборів тощо;</a:t>
            </a:r>
          </a:p>
          <a:p>
            <a:pPr>
              <a:buFont typeface="Wingdings" pitchFamily="2" charset="2"/>
              <a:buChar char="v"/>
            </a:pPr>
            <a:endParaRPr lang="uk-UA" dirty="0" smtClean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dirty="0" smtClean="0">
                <a:solidFill>
                  <a:srgbClr val="00B0F0"/>
                </a:solidFill>
              </a:rPr>
              <a:t>   </a:t>
            </a:r>
            <a:r>
              <a:rPr lang="uk-UA" dirty="0" smtClean="0">
                <a:solidFill>
                  <a:srgbClr val="FF0000"/>
                </a:solidFill>
              </a:rPr>
              <a:t>економічні, соціальні </a:t>
            </a:r>
            <a:r>
              <a:rPr lang="uk-UA" dirty="0" smtClean="0">
                <a:solidFill>
                  <a:srgbClr val="00B0F0"/>
                </a:solidFill>
              </a:rPr>
              <a:t>та </a:t>
            </a:r>
            <a:r>
              <a:rPr lang="uk-UA" dirty="0" smtClean="0">
                <a:solidFill>
                  <a:srgbClr val="FF0000"/>
                </a:solidFill>
              </a:rPr>
              <a:t>культурні</a:t>
            </a:r>
            <a:r>
              <a:rPr lang="uk-UA" dirty="0" smtClean="0">
                <a:solidFill>
                  <a:srgbClr val="00B0F0"/>
                </a:solidFill>
              </a:rPr>
              <a:t> – право на працю, на гідний рівень життя, освіту і свободу культурної діяльності та ін.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Users\Usert\Pictures\1303195596_prevyupra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9"/>
            <a:ext cx="7560840" cy="612068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ация История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резентация РОЗОВАЯ РАМ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История</Template>
  <TotalTime>679</TotalTime>
  <Words>643</Words>
  <Application>Microsoft Office PowerPoint</Application>
  <PresentationFormat>Экран (4:3)</PresentationFormat>
  <Paragraphs>92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Arial</vt:lpstr>
      <vt:lpstr>Arial Black</vt:lpstr>
      <vt:lpstr>Book Antiqua</vt:lpstr>
      <vt:lpstr>Calibri</vt:lpstr>
      <vt:lpstr>Comic Sans MS</vt:lpstr>
      <vt:lpstr>Wingdings</vt:lpstr>
      <vt:lpstr>Презентация История</vt:lpstr>
      <vt:lpstr>1_Оформление по умолчанию</vt:lpstr>
      <vt:lpstr>Презентация РОЗОВАЯ РАМКА</vt:lpstr>
      <vt:lpstr>Знання прав визначає сумлінне виконання обов'язку</vt:lpstr>
      <vt:lpstr>Відеолекторій  «Торгівля людьми – злочинне явище сучасності та порушення  невід'ємних прав людини»</vt:lpstr>
      <vt:lpstr>Презентация PowerPoint</vt:lpstr>
      <vt:lpstr>Що таке права і свободи людини?</vt:lpstr>
      <vt:lpstr>Права і свободи людини - це можливості, необхідні їй для існування і розвитку.</vt:lpstr>
      <vt:lpstr>Законодавчі акти про  ПРАВА ЛЮДИНИ</vt:lpstr>
      <vt:lpstr>Презентация PowerPoint</vt:lpstr>
      <vt:lpstr>Загальна декларація прав людини містить  з0 статей, в яких визначено основні права і свободи людини: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Хто може й повинен захистити права дитини:</vt:lpstr>
      <vt:lpstr>Міфи та стереотипи</vt:lpstr>
      <vt:lpstr>Загальні поради, які будуть корисними перед поїздкою за кордон</vt:lpstr>
      <vt:lpstr>Якщо Ви збираєтесь навчатись за кордоном  Як правило, до посольства обраної країни подаються:</vt:lpstr>
      <vt:lpstr>«Правовий тренінг у приказках»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Що таке права і свободи людини</dc:title>
  <dc:creator>Usert</dc:creator>
  <cp:lastModifiedBy>hp</cp:lastModifiedBy>
  <cp:revision>46</cp:revision>
  <dcterms:created xsi:type="dcterms:W3CDTF">2013-03-12T18:56:37Z</dcterms:created>
  <dcterms:modified xsi:type="dcterms:W3CDTF">2017-12-07T19:51:25Z</dcterms:modified>
</cp:coreProperties>
</file>