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70" r:id="rId4"/>
    <p:sldId id="259" r:id="rId5"/>
    <p:sldId id="260" r:id="rId6"/>
    <p:sldId id="261" r:id="rId7"/>
    <p:sldId id="264" r:id="rId8"/>
    <p:sldId id="265" r:id="rId9"/>
    <p:sldId id="267" r:id="rId10"/>
    <p:sldId id="268" r:id="rId11"/>
    <p:sldId id="263" r:id="rId12"/>
    <p:sldId id="271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83" d="100"/>
          <a:sy n="83" d="100"/>
        </p:scale>
        <p:origin x="-141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EB271D-6FB3-4B0C-B687-6FE02BAE6A97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534CD95-6A5C-474E-83EE-BCADE8806EE2}">
      <dgm:prSet phldrT="[Текст]"/>
      <dgm:spPr/>
      <dgm:t>
        <a:bodyPr/>
        <a:lstStyle/>
        <a:p>
          <a:r>
            <a:rPr lang="ru-RU" b="1" i="1" dirty="0" smtClean="0">
              <a:latin typeface="Times New Roman" pitchFamily="18" charset="0"/>
              <a:cs typeface="Times New Roman" pitchFamily="18" charset="0"/>
            </a:rPr>
            <a:t>Суха </a:t>
          </a:r>
          <a:r>
            <a:rPr lang="ru-RU" b="1" i="1" dirty="0" err="1" smtClean="0">
              <a:latin typeface="Times New Roman" pitchFamily="18" charset="0"/>
              <a:cs typeface="Times New Roman" pitchFamily="18" charset="0"/>
            </a:rPr>
            <a:t>шкіра</a:t>
          </a:r>
          <a:r>
            <a:rPr lang="ru-RU" b="1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i="1" dirty="0" err="1" smtClean="0">
              <a:latin typeface="Times New Roman" pitchFamily="18" charset="0"/>
              <a:cs typeface="Times New Roman" pitchFamily="18" charset="0"/>
            </a:rPr>
            <a:t>має</a:t>
          </a:r>
          <a:r>
            <a:rPr lang="ru-RU" b="1" i="1" dirty="0" smtClean="0">
              <a:latin typeface="Times New Roman" pitchFamily="18" charset="0"/>
              <a:cs typeface="Times New Roman" pitchFamily="18" charset="0"/>
            </a:rPr>
            <a:t> великий </a:t>
          </a:r>
          <a:r>
            <a:rPr lang="ru-RU" b="1" i="1" dirty="0" err="1" smtClean="0">
              <a:latin typeface="Times New Roman" pitchFamily="18" charset="0"/>
              <a:cs typeface="Times New Roman" pitchFamily="18" charset="0"/>
            </a:rPr>
            <a:t>опір</a:t>
          </a:r>
          <a:endParaRPr lang="ru-RU" b="1" i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 R = 100000 Ом.</a:t>
          </a:r>
          <a:endParaRPr lang="ru-RU" dirty="0"/>
        </a:p>
      </dgm:t>
    </dgm:pt>
    <dgm:pt modelId="{7CF7B59F-1058-4EDD-8EEB-FBF9EBCDCF04}" type="parTrans" cxnId="{140969C4-B93F-4D93-A90E-2A78D6043168}">
      <dgm:prSet/>
      <dgm:spPr/>
      <dgm:t>
        <a:bodyPr/>
        <a:lstStyle/>
        <a:p>
          <a:endParaRPr lang="ru-RU"/>
        </a:p>
      </dgm:t>
    </dgm:pt>
    <dgm:pt modelId="{E3D63EDF-1F9B-482F-8323-6A2015030592}" type="sibTrans" cxnId="{140969C4-B93F-4D93-A90E-2A78D6043168}">
      <dgm:prSet/>
      <dgm:spPr/>
      <dgm:t>
        <a:bodyPr/>
        <a:lstStyle/>
        <a:p>
          <a:endParaRPr lang="ru-RU"/>
        </a:p>
      </dgm:t>
    </dgm:pt>
    <dgm:pt modelId="{3552C58E-F55B-4B87-A43E-49F0CB594B59}">
      <dgm:prSet phldrT="[Текст]"/>
      <dgm:spPr/>
      <dgm:t>
        <a:bodyPr/>
        <a:lstStyle/>
        <a:p>
          <a:r>
            <a:rPr lang="ru-RU" b="1" i="1" dirty="0" err="1" smtClean="0">
              <a:latin typeface="Times New Roman" pitchFamily="18" charset="0"/>
              <a:cs typeface="Times New Roman" pitchFamily="18" charset="0"/>
            </a:rPr>
            <a:t>Волога</a:t>
          </a:r>
          <a:r>
            <a:rPr lang="ru-RU" b="1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i="1" dirty="0" err="1" smtClean="0">
              <a:latin typeface="Times New Roman" pitchFamily="18" charset="0"/>
              <a:cs typeface="Times New Roman" pitchFamily="18" charset="0"/>
            </a:rPr>
            <a:t>шкіра</a:t>
          </a:r>
          <a:r>
            <a:rPr lang="ru-RU" b="1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i="1" dirty="0" err="1" smtClean="0">
              <a:latin typeface="Times New Roman" pitchFamily="18" charset="0"/>
              <a:cs typeface="Times New Roman" pitchFamily="18" charset="0"/>
            </a:rPr>
            <a:t>має</a:t>
          </a:r>
          <a:r>
            <a:rPr lang="ru-RU" b="1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i="1" dirty="0" err="1" smtClean="0">
              <a:latin typeface="Times New Roman" pitchFamily="18" charset="0"/>
              <a:cs typeface="Times New Roman" pitchFamily="18" charset="0"/>
            </a:rPr>
            <a:t>малий</a:t>
          </a:r>
          <a:r>
            <a:rPr lang="ru-RU" b="1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i="1" dirty="0" err="1" smtClean="0">
              <a:latin typeface="Times New Roman" pitchFamily="18" charset="0"/>
              <a:cs typeface="Times New Roman" pitchFamily="18" charset="0"/>
            </a:rPr>
            <a:t>опір</a:t>
          </a:r>
          <a:endParaRPr lang="ru-RU" b="1" i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R =1000 - 5000 Ом</a:t>
          </a:r>
          <a:endParaRPr lang="ru-RU" dirty="0"/>
        </a:p>
      </dgm:t>
    </dgm:pt>
    <dgm:pt modelId="{6EFAF86F-36DA-4F46-A348-3323B961DDA5}" type="parTrans" cxnId="{BAFDD755-8908-4EE5-BEE7-CCF55E93946B}">
      <dgm:prSet/>
      <dgm:spPr/>
      <dgm:t>
        <a:bodyPr/>
        <a:lstStyle/>
        <a:p>
          <a:endParaRPr lang="ru-RU"/>
        </a:p>
      </dgm:t>
    </dgm:pt>
    <dgm:pt modelId="{8728A92D-3255-4C46-9D79-6DA7D207FE76}" type="sibTrans" cxnId="{BAFDD755-8908-4EE5-BEE7-CCF55E93946B}">
      <dgm:prSet/>
      <dgm:spPr/>
      <dgm:t>
        <a:bodyPr/>
        <a:lstStyle/>
        <a:p>
          <a:endParaRPr lang="ru-RU"/>
        </a:p>
      </dgm:t>
    </dgm:pt>
    <dgm:pt modelId="{1BCDE8E7-100E-4B8B-890F-7EEF42BDD9D9}" type="pres">
      <dgm:prSet presAssocID="{4CEB271D-6FB3-4B0C-B687-6FE02BAE6A9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C7D779-2552-414A-8FCE-F2E7F9E02C9B}" type="pres">
      <dgm:prSet presAssocID="{A534CD95-6A5C-474E-83EE-BCADE8806EE2}" presName="node" presStyleLbl="node1" presStyleIdx="0" presStyleCnt="2" custScaleX="116448" custScaleY="118265" custLinFactNeighborX="-37" custLinFactNeighborY="46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258648-A538-4E49-88CE-23BA81B05F36}" type="pres">
      <dgm:prSet presAssocID="{E3D63EDF-1F9B-482F-8323-6A2015030592}" presName="sibTrans" presStyleCnt="0"/>
      <dgm:spPr/>
    </dgm:pt>
    <dgm:pt modelId="{288F6FF3-E9C8-4D42-9F98-1FE153CF8A85}" type="pres">
      <dgm:prSet presAssocID="{3552C58E-F55B-4B87-A43E-49F0CB594B59}" presName="node" presStyleLbl="node1" presStyleIdx="1" presStyleCnt="2" custScaleX="113290" custScaleY="113095" custLinFactNeighborX="-584" custLinFactNeighborY="66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FE10512-8C5E-4CD8-9434-F8A11C25B1C7}" type="presOf" srcId="{A534CD95-6A5C-474E-83EE-BCADE8806EE2}" destId="{2DC7D779-2552-414A-8FCE-F2E7F9E02C9B}" srcOrd="0" destOrd="0" presId="urn:microsoft.com/office/officeart/2005/8/layout/default"/>
    <dgm:cxn modelId="{140969C4-B93F-4D93-A90E-2A78D6043168}" srcId="{4CEB271D-6FB3-4B0C-B687-6FE02BAE6A97}" destId="{A534CD95-6A5C-474E-83EE-BCADE8806EE2}" srcOrd="0" destOrd="0" parTransId="{7CF7B59F-1058-4EDD-8EEB-FBF9EBCDCF04}" sibTransId="{E3D63EDF-1F9B-482F-8323-6A2015030592}"/>
    <dgm:cxn modelId="{BAFDD755-8908-4EE5-BEE7-CCF55E93946B}" srcId="{4CEB271D-6FB3-4B0C-B687-6FE02BAE6A97}" destId="{3552C58E-F55B-4B87-A43E-49F0CB594B59}" srcOrd="1" destOrd="0" parTransId="{6EFAF86F-36DA-4F46-A348-3323B961DDA5}" sibTransId="{8728A92D-3255-4C46-9D79-6DA7D207FE76}"/>
    <dgm:cxn modelId="{3E4DAB79-9F67-43F0-9E2D-FE3BC1523AA5}" type="presOf" srcId="{3552C58E-F55B-4B87-A43E-49F0CB594B59}" destId="{288F6FF3-E9C8-4D42-9F98-1FE153CF8A85}" srcOrd="0" destOrd="0" presId="urn:microsoft.com/office/officeart/2005/8/layout/default"/>
    <dgm:cxn modelId="{FBD707CF-B732-458F-BC99-CDB8735691A9}" type="presOf" srcId="{4CEB271D-6FB3-4B0C-B687-6FE02BAE6A97}" destId="{1BCDE8E7-100E-4B8B-890F-7EEF42BDD9D9}" srcOrd="0" destOrd="0" presId="urn:microsoft.com/office/officeart/2005/8/layout/default"/>
    <dgm:cxn modelId="{490B6EA2-AD75-47B7-9842-5C67F4FB731F}" type="presParOf" srcId="{1BCDE8E7-100E-4B8B-890F-7EEF42BDD9D9}" destId="{2DC7D779-2552-414A-8FCE-F2E7F9E02C9B}" srcOrd="0" destOrd="0" presId="urn:microsoft.com/office/officeart/2005/8/layout/default"/>
    <dgm:cxn modelId="{2F43C971-6C04-4E37-A61B-81F7578D5ECD}" type="presParOf" srcId="{1BCDE8E7-100E-4B8B-890F-7EEF42BDD9D9}" destId="{07258648-A538-4E49-88CE-23BA81B05F36}" srcOrd="1" destOrd="0" presId="urn:microsoft.com/office/officeart/2005/8/layout/default"/>
    <dgm:cxn modelId="{782F18C5-0833-458F-811D-FA8FF6CD92D5}" type="presParOf" srcId="{1BCDE8E7-100E-4B8B-890F-7EEF42BDD9D9}" destId="{288F6FF3-E9C8-4D42-9F98-1FE153CF8A85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C7D779-2552-414A-8FCE-F2E7F9E02C9B}">
      <dsp:nvSpPr>
        <dsp:cNvPr id="0" name=""/>
        <dsp:cNvSpPr/>
      </dsp:nvSpPr>
      <dsp:spPr>
        <a:xfrm>
          <a:off x="11" y="854797"/>
          <a:ext cx="4195869" cy="25568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i="1" kern="1200" dirty="0" smtClean="0">
              <a:latin typeface="Times New Roman" pitchFamily="18" charset="0"/>
              <a:cs typeface="Times New Roman" pitchFamily="18" charset="0"/>
            </a:rPr>
            <a:t>Суха </a:t>
          </a:r>
          <a:r>
            <a:rPr lang="ru-RU" sz="3700" b="1" i="1" kern="1200" dirty="0" err="1" smtClean="0">
              <a:latin typeface="Times New Roman" pitchFamily="18" charset="0"/>
              <a:cs typeface="Times New Roman" pitchFamily="18" charset="0"/>
            </a:rPr>
            <a:t>шкіра</a:t>
          </a:r>
          <a:r>
            <a:rPr lang="ru-RU" sz="3700" b="1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700" b="1" i="1" kern="1200" dirty="0" err="1" smtClean="0">
              <a:latin typeface="Times New Roman" pitchFamily="18" charset="0"/>
              <a:cs typeface="Times New Roman" pitchFamily="18" charset="0"/>
            </a:rPr>
            <a:t>має</a:t>
          </a:r>
          <a:r>
            <a:rPr lang="ru-RU" sz="3700" b="1" i="1" kern="1200" dirty="0" smtClean="0">
              <a:latin typeface="Times New Roman" pitchFamily="18" charset="0"/>
              <a:cs typeface="Times New Roman" pitchFamily="18" charset="0"/>
            </a:rPr>
            <a:t> великий </a:t>
          </a:r>
          <a:r>
            <a:rPr lang="ru-RU" sz="3700" b="1" i="1" kern="1200" dirty="0" err="1" smtClean="0">
              <a:latin typeface="Times New Roman" pitchFamily="18" charset="0"/>
              <a:cs typeface="Times New Roman" pitchFamily="18" charset="0"/>
            </a:rPr>
            <a:t>опір</a:t>
          </a:r>
          <a:endParaRPr lang="ru-RU" sz="3700" b="1" i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latin typeface="Times New Roman" pitchFamily="18" charset="0"/>
              <a:cs typeface="Times New Roman" pitchFamily="18" charset="0"/>
            </a:rPr>
            <a:t> R = 100000 Ом.</a:t>
          </a:r>
          <a:endParaRPr lang="ru-RU" sz="3700" kern="1200" dirty="0"/>
        </a:p>
      </dsp:txBody>
      <dsp:txXfrm>
        <a:off x="11" y="854797"/>
        <a:ext cx="4195869" cy="2556803"/>
      </dsp:txXfrm>
    </dsp:sp>
    <dsp:sp modelId="{288F6FF3-E9C8-4D42-9F98-1FE153CF8A85}">
      <dsp:nvSpPr>
        <dsp:cNvPr id="0" name=""/>
        <dsp:cNvSpPr/>
      </dsp:nvSpPr>
      <dsp:spPr>
        <a:xfrm>
          <a:off x="4536492" y="952560"/>
          <a:ext cx="4082079" cy="2445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i="1" kern="1200" dirty="0" err="1" smtClean="0">
              <a:latin typeface="Times New Roman" pitchFamily="18" charset="0"/>
              <a:cs typeface="Times New Roman" pitchFamily="18" charset="0"/>
            </a:rPr>
            <a:t>Волога</a:t>
          </a:r>
          <a:r>
            <a:rPr lang="ru-RU" sz="3700" b="1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700" b="1" i="1" kern="1200" dirty="0" err="1" smtClean="0">
              <a:latin typeface="Times New Roman" pitchFamily="18" charset="0"/>
              <a:cs typeface="Times New Roman" pitchFamily="18" charset="0"/>
            </a:rPr>
            <a:t>шкіра</a:t>
          </a:r>
          <a:r>
            <a:rPr lang="ru-RU" sz="3700" b="1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700" b="1" i="1" kern="1200" dirty="0" err="1" smtClean="0">
              <a:latin typeface="Times New Roman" pitchFamily="18" charset="0"/>
              <a:cs typeface="Times New Roman" pitchFamily="18" charset="0"/>
            </a:rPr>
            <a:t>має</a:t>
          </a:r>
          <a:r>
            <a:rPr lang="ru-RU" sz="3700" b="1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700" b="1" i="1" kern="1200" dirty="0" err="1" smtClean="0">
              <a:latin typeface="Times New Roman" pitchFamily="18" charset="0"/>
              <a:cs typeface="Times New Roman" pitchFamily="18" charset="0"/>
            </a:rPr>
            <a:t>малий</a:t>
          </a:r>
          <a:r>
            <a:rPr lang="ru-RU" sz="3700" b="1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700" b="1" i="1" kern="1200" dirty="0" err="1" smtClean="0">
              <a:latin typeface="Times New Roman" pitchFamily="18" charset="0"/>
              <a:cs typeface="Times New Roman" pitchFamily="18" charset="0"/>
            </a:rPr>
            <a:t>опір</a:t>
          </a:r>
          <a:endParaRPr lang="ru-RU" sz="3700" b="1" i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latin typeface="Times New Roman" pitchFamily="18" charset="0"/>
              <a:cs typeface="Times New Roman" pitchFamily="18" charset="0"/>
            </a:rPr>
            <a:t>R =1000 - 5000 Ом</a:t>
          </a:r>
          <a:endParaRPr lang="ru-RU" sz="3700" kern="1200" dirty="0"/>
        </a:p>
      </dsp:txBody>
      <dsp:txXfrm>
        <a:off x="4536492" y="952560"/>
        <a:ext cx="4082079" cy="24450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662C1C-3EA5-4438-8129-8E77C436155E}" type="datetimeFigureOut">
              <a:rPr lang="ru-RU" smtClean="0"/>
              <a:t>29.11.2017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FC53D9-A938-48C4-AA65-DF30FA43A63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70577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52859A-E6B1-412B-A68E-33325D28D5B0}" type="datetimeFigureOut">
              <a:rPr lang="ru-RU" smtClean="0"/>
              <a:t>29.11.2017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C70351-3BAE-437F-B6C4-5ED8BF12880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8053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99592" y="5517232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  <a:r>
              <a:rPr lang="en-US" dirty="0" smtClean="0"/>
              <a:t>            LenaAdanickaya</a:t>
            </a:r>
          </a:p>
          <a:p>
            <a:pPr lvl="2"/>
            <a:endParaRPr lang="ru-RU" dirty="0" smtClean="0"/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835696" y="5445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b="0" i="0" smtClean="0"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6488668"/>
            <a:ext cx="20890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LenaAdanickaya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16 листопада</a:t>
            </a:r>
            <a:br>
              <a:rPr lang="ru-RU" sz="5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5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Класна робота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988840"/>
            <a:ext cx="8640960" cy="1752600"/>
          </a:xfrm>
        </p:spPr>
        <p:txBody>
          <a:bodyPr>
            <a:noAutofit/>
          </a:bodyPr>
          <a:lstStyle/>
          <a:p>
            <a:r>
              <a:rPr lang="ru-RU" sz="4800" b="1" u="sng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Тема: </a:t>
            </a:r>
            <a:r>
              <a:rPr lang="ru-RU" sz="4800" b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Безпека людини під час роботи з електричними приладами.</a:t>
            </a:r>
            <a:endParaRPr lang="ru-RU" sz="4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573016"/>
            <a:ext cx="1854701" cy="25769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23" y="0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67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tx2">
                <a:lumMod val="48000"/>
                <a:lumOff val="5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938" y="1454517"/>
            <a:ext cx="8229600" cy="4525963"/>
          </a:xfrm>
        </p:spPr>
        <p:txBody>
          <a:bodyPr/>
          <a:lstStyle/>
          <a:p>
            <a:pPr marL="0" lvl="0" indent="0">
              <a:buNone/>
            </a:pPr>
            <a:r>
              <a:rPr lang="uk-UA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залишайте без нагляду увімкненими в розетку електроприлади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Коли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ідеш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 дому –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електроприлади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бути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вимкнені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2296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692" y="4592960"/>
            <a:ext cx="3284308" cy="2265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29544"/>
            <a:ext cx="4129879" cy="2862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044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712968" cy="4525963"/>
          </a:xfrm>
        </p:spPr>
        <p:txBody>
          <a:bodyPr/>
          <a:lstStyle/>
          <a:p>
            <a:pPr marL="0" indent="0" algn="ctr">
              <a:buNone/>
            </a:pPr>
            <a:r>
              <a:rPr lang="uk-UA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Розв’яжіть задачу: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Обчисліть силу електричного струму, що пройде через організм людини, опір якої 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800 </a:t>
            </a: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Ом, в той час, коли вона доторкнеться проводів з напругою 220 В.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21" t="44086" r="16873" b="4760"/>
          <a:stretch/>
        </p:blipFill>
        <p:spPr bwMode="auto">
          <a:xfrm>
            <a:off x="4211960" y="2815536"/>
            <a:ext cx="4396467" cy="38682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108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tx2">
                <a:lumMod val="48000"/>
                <a:lumOff val="5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852919"/>
              </p:ext>
            </p:extLst>
          </p:nvPr>
        </p:nvGraphicFramePr>
        <p:xfrm>
          <a:off x="467544" y="1052736"/>
          <a:ext cx="8424936" cy="546058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520280"/>
                <a:gridCol w="5904656"/>
              </a:tblGrid>
              <a:tr h="5073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Сила струму, мА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Характер </a:t>
                      </a:r>
                      <a:r>
                        <a:rPr lang="uk-UA" sz="2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сприймання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536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0-0,5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відчувається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536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0,5-2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Втрата чутливості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158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2-3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Сильне тремтіння пальців рук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158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5-10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Відчуття болю, судоми рук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3025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10-20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Зростаюча дія на м’язи, деякі пошкодження. Людина не може самостійно звільнитися від електродів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158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20-49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Руки паралізуються, утруднюється дихання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536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50-80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Параліч дихання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780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90-110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 разі дії протягом 3 с наступає параліч серця, смерть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7504" y="116632"/>
            <a:ext cx="871296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uk-UA" sz="2800" b="1" i="0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Деякі характеристики дії електричного</a:t>
            </a:r>
          </a:p>
          <a:p>
            <a:pPr algn="ctr"/>
            <a:r>
              <a:rPr kumimoji="0" lang="uk-UA" sz="2800" b="1" i="0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струму на дорослу людину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45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48680"/>
            <a:ext cx="8229600" cy="4525963"/>
          </a:xfrm>
        </p:spPr>
        <p:txBody>
          <a:bodyPr/>
          <a:lstStyle/>
          <a:p>
            <a:pPr marL="0" lvl="0" indent="0" algn="ctr">
              <a:buNone/>
            </a:pPr>
            <a:r>
              <a:rPr lang="uk-UA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Завдання додому.</a:t>
            </a:r>
            <a:endParaRPr lang="ru-RU" sz="40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3600" b="1" dirty="0"/>
              <a:t>Підручник – с.92-94 читати, завдання на картках.</a:t>
            </a:r>
            <a:endParaRPr lang="ru-RU" sz="3600" b="1" dirty="0"/>
          </a:p>
          <a:p>
            <a:endParaRPr lang="ru-RU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519884"/>
            <a:ext cx="3665116" cy="4104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178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1984" y="188640"/>
            <a:ext cx="827585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200" b="1" cap="all" spc="0" dirty="0">
                <a:ln w="28575" cmpd="sng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3200" b="1" cap="all" spc="0" dirty="0" smtClean="0">
                <a:ln w="28575" cmpd="sng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еревірка домашнього </a:t>
            </a:r>
            <a:r>
              <a:rPr lang="uk-UA" sz="3200" b="1" cap="all" spc="0" dirty="0">
                <a:ln w="28575" cmpd="sng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завдання</a:t>
            </a:r>
            <a:endParaRPr lang="ru-RU" sz="3200" b="1" cap="all" spc="0" dirty="0">
              <a:ln w="28575" cmpd="sng">
                <a:solidFill>
                  <a:sysClr val="windowText" lastClr="000000"/>
                </a:solidFill>
                <a:prstDash val="solid"/>
              </a:ln>
              <a:solidFill>
                <a:srgbClr val="7030A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345" y="1042608"/>
            <a:ext cx="89366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3200" b="1" cap="none" spc="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Times New Roman"/>
              </a:rPr>
              <a:t>Яку роботу виконує електричний струм за 16хв. на </a:t>
            </a:r>
            <a:r>
              <a:rPr lang="uk-UA" sz="32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Times New Roman"/>
              </a:rPr>
              <a:t>ділянці </a:t>
            </a:r>
            <a:r>
              <a:rPr lang="uk-UA" sz="3200" b="1" cap="none" spc="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Times New Roman"/>
              </a:rPr>
              <a:t>кола, </a:t>
            </a:r>
            <a:r>
              <a:rPr lang="uk-UA" sz="32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Times New Roman"/>
              </a:rPr>
              <a:t>якщо сила </a:t>
            </a:r>
            <a:r>
              <a:rPr lang="uk-UA" sz="3200" b="1" cap="none" spc="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Times New Roman"/>
              </a:rPr>
              <a:t>струму в ньому 3 А, </a:t>
            </a:r>
            <a:endParaRPr lang="uk-UA" sz="3200" b="1" cap="none" spc="0" dirty="0" smtClean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  <a:ea typeface="Times New Roman"/>
            </a:endParaRPr>
          </a:p>
          <a:p>
            <a:r>
              <a:rPr lang="uk-UA" sz="32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Times New Roman"/>
              </a:rPr>
              <a:t>а </a:t>
            </a:r>
            <a:r>
              <a:rPr lang="uk-UA" sz="3200" b="1" cap="none" spc="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Times New Roman"/>
              </a:rPr>
              <a:t>напруга 50 В? </a:t>
            </a:r>
            <a:endParaRPr lang="ru-RU" sz="32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6" t="27457" r="20750" b="29686"/>
          <a:stretch/>
        </p:blipFill>
        <p:spPr bwMode="auto">
          <a:xfrm>
            <a:off x="700099" y="2852936"/>
            <a:ext cx="7944027" cy="35783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4" r="2549" b="7623"/>
          <a:stretch/>
        </p:blipFill>
        <p:spPr bwMode="auto">
          <a:xfrm>
            <a:off x="7413815" y="4852325"/>
            <a:ext cx="1641138" cy="19462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416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5312929"/>
              </p:ext>
            </p:extLst>
          </p:nvPr>
        </p:nvGraphicFramePr>
        <p:xfrm>
          <a:off x="395536" y="692696"/>
          <a:ext cx="8229600" cy="5383213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4114800"/>
                <a:gridCol w="4114800"/>
              </a:tblGrid>
              <a:tr h="993781"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/>
                        <a:t>ФІЗИЧНА</a:t>
                      </a:r>
                      <a:r>
                        <a:rPr lang="uk-UA" sz="1800" baseline="0" dirty="0" smtClean="0"/>
                        <a:t> ВЕЛИЧИНА</a:t>
                      </a:r>
                      <a:endParaRPr lang="ru-RU" sz="18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/>
                        <a:t>ОДИНИЦІ</a:t>
                      </a:r>
                      <a:r>
                        <a:rPr lang="uk-UA" sz="1800" baseline="0" dirty="0" smtClean="0"/>
                        <a:t> ВИМІРЮВАННЯ</a:t>
                      </a:r>
                      <a:endParaRPr lang="ru-RU" sz="1800" dirty="0"/>
                    </a:p>
                  </a:txBody>
                  <a:tcPr marT="45723" marB="45723"/>
                </a:tc>
              </a:tr>
              <a:tr h="1097358">
                <a:tc>
                  <a:txBody>
                    <a:bodyPr/>
                    <a:lstStyle/>
                    <a:p>
                      <a:pPr algn="ctr"/>
                      <a:r>
                        <a:rPr lang="en-US" sz="6600" dirty="0" smtClean="0"/>
                        <a:t>t</a:t>
                      </a:r>
                      <a:endParaRPr lang="ru-RU" sz="66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endParaRPr lang="ru-RU" sz="6600" b="1" dirty="0"/>
                    </a:p>
                  </a:txBody>
                  <a:tcPr marT="45723" marB="45723"/>
                </a:tc>
              </a:tr>
              <a:tr h="1097358">
                <a:tc>
                  <a:txBody>
                    <a:bodyPr/>
                    <a:lstStyle/>
                    <a:p>
                      <a:pPr algn="ctr"/>
                      <a:endParaRPr lang="ru-RU" sz="66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/>
                        <a:t>Джоуль</a:t>
                      </a:r>
                      <a:endParaRPr lang="ru-RU" sz="6600" b="1" dirty="0"/>
                    </a:p>
                  </a:txBody>
                  <a:tcPr marT="45723" marB="45723"/>
                </a:tc>
              </a:tr>
              <a:tr h="1097358">
                <a:tc>
                  <a:txBody>
                    <a:bodyPr/>
                    <a:lstStyle/>
                    <a:p>
                      <a:pPr algn="ctr"/>
                      <a:r>
                        <a:rPr lang="en-US" sz="6600" dirty="0" smtClean="0"/>
                        <a:t>P</a:t>
                      </a:r>
                      <a:endParaRPr lang="ru-RU" sz="66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endParaRPr lang="ru-RU" sz="6600" b="1" dirty="0"/>
                    </a:p>
                  </a:txBody>
                  <a:tcPr marT="45723" marB="45723"/>
                </a:tc>
              </a:tr>
              <a:tr h="1097358">
                <a:tc>
                  <a:txBody>
                    <a:bodyPr/>
                    <a:lstStyle/>
                    <a:p>
                      <a:pPr algn="ctr"/>
                      <a:endParaRPr lang="ru-RU" sz="6600" b="1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/>
                        <a:t>Вольт</a:t>
                      </a:r>
                      <a:endParaRPr lang="ru-RU" sz="6600" b="1" dirty="0"/>
                    </a:p>
                  </a:txBody>
                  <a:tcPr marT="45723" marB="45723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9486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4000">
              <a:schemeClr val="tx2">
                <a:lumMod val="48000"/>
                <a:lumOff val="5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66164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Кожен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день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ви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користуєтеся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електричними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приладами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, але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потрібно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знати,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що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вони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криють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у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собі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небезпеку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38" b="23761"/>
          <a:stretch/>
        </p:blipFill>
        <p:spPr bwMode="auto">
          <a:xfrm>
            <a:off x="251520" y="2318130"/>
            <a:ext cx="1944216" cy="19078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24" b="62098"/>
          <a:stretch/>
        </p:blipFill>
        <p:spPr bwMode="auto">
          <a:xfrm>
            <a:off x="7164288" y="1614013"/>
            <a:ext cx="1550898" cy="16642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50" r="80120" b="9012"/>
          <a:stretch/>
        </p:blipFill>
        <p:spPr bwMode="auto">
          <a:xfrm>
            <a:off x="7528060" y="5459408"/>
            <a:ext cx="1583062" cy="1363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01" t="34382" r="27795" b="36581"/>
          <a:stretch/>
        </p:blipFill>
        <p:spPr bwMode="auto">
          <a:xfrm>
            <a:off x="3275856" y="5109804"/>
            <a:ext cx="1818498" cy="16219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4" t="2705" r="45541" b="77644"/>
          <a:stretch/>
        </p:blipFill>
        <p:spPr bwMode="auto">
          <a:xfrm>
            <a:off x="395536" y="4636126"/>
            <a:ext cx="2191147" cy="12846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62" t="32915" b="38342"/>
          <a:stretch/>
        </p:blipFill>
        <p:spPr bwMode="auto">
          <a:xfrm>
            <a:off x="6084168" y="3452398"/>
            <a:ext cx="1632784" cy="1547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14" t="27617" r="50879" b="49467"/>
          <a:stretch/>
        </p:blipFill>
        <p:spPr bwMode="auto">
          <a:xfrm>
            <a:off x="2836078" y="2318130"/>
            <a:ext cx="1959074" cy="17798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94" r="81439" b="34765"/>
          <a:stretch/>
        </p:blipFill>
        <p:spPr bwMode="auto">
          <a:xfrm>
            <a:off x="5394469" y="1815494"/>
            <a:ext cx="1379397" cy="1261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96" r="26035" b="72383"/>
          <a:stretch/>
        </p:blipFill>
        <p:spPr bwMode="auto">
          <a:xfrm>
            <a:off x="4795151" y="3619662"/>
            <a:ext cx="1157769" cy="13799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531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tx2">
                <a:lumMod val="48000"/>
                <a:lumOff val="5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0"/>
            <a:ext cx="8568952" cy="6120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u="sng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Тіло </a:t>
            </a:r>
            <a:r>
              <a:rPr lang="uk-UA" sz="3600" u="sng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людини </a:t>
            </a:r>
            <a:r>
              <a:rPr lang="uk-UA" sz="3600" u="sng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є також провідником</a:t>
            </a:r>
            <a:r>
              <a:rPr lang="uk-UA" sz="3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Сила струму, що йде тілом людини, визначається </a:t>
            </a:r>
            <a:r>
              <a:rPr lang="uk-UA" sz="3600" u="sng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законом Ома</a:t>
            </a:r>
            <a:r>
              <a:rPr lang="uk-UA" sz="3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тобто залежить від </a:t>
            </a:r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прикладеної </a:t>
            </a:r>
            <a:r>
              <a:rPr lang="uk-UA" sz="3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напруги та опору</a:t>
            </a:r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505604973"/>
              </p:ext>
            </p:extLst>
          </p:nvPr>
        </p:nvGraphicFramePr>
        <p:xfrm>
          <a:off x="251520" y="1772816"/>
          <a:ext cx="864096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3597" y="5216699"/>
            <a:ext cx="91450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Опір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жінок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значно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менший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ніж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чоловіків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пояснити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тоншою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ніжнішою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шкірою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628800"/>
            <a:ext cx="1080120" cy="1019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183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tx2">
                <a:lumMod val="48000"/>
                <a:lumOff val="5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7930014"/>
              </p:ext>
            </p:extLst>
          </p:nvPr>
        </p:nvGraphicFramePr>
        <p:xfrm>
          <a:off x="467544" y="1052736"/>
          <a:ext cx="8424936" cy="546058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520280"/>
                <a:gridCol w="5904656"/>
              </a:tblGrid>
              <a:tr h="5073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Сила струму, мА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Характер </a:t>
                      </a:r>
                      <a:r>
                        <a:rPr lang="uk-UA" sz="2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сприймання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536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0-0,5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відчувається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536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0,5-2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Втрата чутливості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158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2-3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Сильне тремтіння пальців рук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158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5-10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Відчуття болю, судоми рук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3025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10-20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Зростаюча дія на м’язи, деякі пошкодження. Людина не може самостійно звільнитися від електродів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158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20-49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Руки паралізуються, утруднюється дихання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536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50-80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Параліч дихання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780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90-110</a:t>
                      </a:r>
                      <a:endParaRPr lang="ru-RU" sz="2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 разі дії протягом 3 с наступає параліч серця, смерть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7504" y="116632"/>
            <a:ext cx="871296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uk-UA" sz="2800" b="1" i="0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Деякі характеристики дії електричного</a:t>
            </a:r>
          </a:p>
          <a:p>
            <a:pPr algn="ctr"/>
            <a:r>
              <a:rPr kumimoji="0" lang="uk-UA" sz="2800" b="1" i="0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струму на дорослу людину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656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tx2">
                <a:lumMod val="48000"/>
                <a:lumOff val="5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916832"/>
            <a:ext cx="86868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торкайся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мокрими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руками та не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витирай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вологою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ганчіркою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електричні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кабелі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розетки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вимикачі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електроприлади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ввімкнені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електромережу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49" b="30311"/>
          <a:stretch/>
        </p:blipFill>
        <p:spPr bwMode="auto">
          <a:xfrm>
            <a:off x="4895375" y="3912069"/>
            <a:ext cx="4248625" cy="29808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0"/>
            <a:ext cx="82296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961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tx2">
                <a:lumMod val="48000"/>
                <a:lumOff val="5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892480" cy="4525963"/>
          </a:xfrm>
        </p:spPr>
        <p:txBody>
          <a:bodyPr/>
          <a:lstStyle/>
          <a:p>
            <a:pPr marL="0" lvl="0" indent="0">
              <a:buNone/>
            </a:pPr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uk-UA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можна заповнювати водою ввімкнені в електромережу чайники, кавоварки, каструлі.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2296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7" r="14975" b="15080"/>
          <a:stretch/>
        </p:blipFill>
        <p:spPr bwMode="auto">
          <a:xfrm>
            <a:off x="1990055" y="2780928"/>
            <a:ext cx="5490749" cy="36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153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tx2">
                <a:lumMod val="48000"/>
                <a:lumOff val="5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Небезпечно вмикати велику кількість електроприладів у одну розетку.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2296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0" b="13059"/>
          <a:stretch/>
        </p:blipFill>
        <p:spPr bwMode="auto">
          <a:xfrm>
            <a:off x="1691680" y="2708921"/>
            <a:ext cx="6059167" cy="3949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969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Constantia"/>
        <a:ea typeface=""/>
        <a:cs typeface=""/>
      </a:majorFont>
      <a:minorFont>
        <a:latin typeface="Segoe Print"/>
        <a:ea typeface=""/>
        <a:cs typeface="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336</TotalTime>
  <Words>385</Words>
  <Application>Microsoft Office PowerPoint</Application>
  <PresentationFormat>Экран (4:3)</PresentationFormat>
  <Paragraphs>69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16 листопада Класна робота</vt:lpstr>
      <vt:lpstr>Презентация PowerPoint</vt:lpstr>
      <vt:lpstr>Презентация PowerPoint</vt:lpstr>
      <vt:lpstr>Кожен день ви користуєтеся електричними приладами, але потрібно знати, що вони криють у собі небезпеку.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Lena</cp:lastModifiedBy>
  <cp:revision>60</cp:revision>
  <dcterms:created xsi:type="dcterms:W3CDTF">2017-11-11T18:45:09Z</dcterms:created>
  <dcterms:modified xsi:type="dcterms:W3CDTF">2017-11-29T17:19:46Z</dcterms:modified>
</cp:coreProperties>
</file>