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60" r:id="rId2"/>
    <p:sldId id="281" r:id="rId3"/>
    <p:sldId id="263" r:id="rId4"/>
    <p:sldId id="258" r:id="rId5"/>
    <p:sldId id="262" r:id="rId6"/>
    <p:sldId id="261" r:id="rId7"/>
    <p:sldId id="267" r:id="rId8"/>
    <p:sldId id="278" r:id="rId9"/>
    <p:sldId id="265" r:id="rId10"/>
    <p:sldId id="269" r:id="rId11"/>
    <p:sldId id="272" r:id="rId12"/>
    <p:sldId id="266" r:id="rId13"/>
    <p:sldId id="271" r:id="rId14"/>
    <p:sldId id="268" r:id="rId15"/>
    <p:sldId id="270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337427C-EE12-42A2-B504-379CC3ED3861}">
          <p14:sldIdLst>
            <p14:sldId id="260"/>
            <p14:sldId id="281"/>
            <p14:sldId id="263"/>
            <p14:sldId id="258"/>
            <p14:sldId id="262"/>
            <p14:sldId id="261"/>
            <p14:sldId id="267"/>
            <p14:sldId id="278"/>
            <p14:sldId id="265"/>
            <p14:sldId id="269"/>
            <p14:sldId id="272"/>
            <p14:sldId id="266"/>
            <p14:sldId id="271"/>
            <p14:sldId id="268"/>
            <p14:sldId id="270"/>
            <p14:sldId id="2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279D27"/>
    <a:srgbClr val="008080"/>
    <a:srgbClr val="FF0066"/>
    <a:srgbClr val="800080"/>
    <a:srgbClr val="008000"/>
    <a:srgbClr val="00FF00"/>
    <a:srgbClr val="A20000"/>
    <a:srgbClr val="BC0000"/>
    <a:srgbClr val="FF43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2" autoAdjust="0"/>
    <p:restoredTop sz="94629" autoAdjust="0"/>
  </p:normalViewPr>
  <p:slideViewPr>
    <p:cSldViewPr>
      <p:cViewPr varScale="1">
        <p:scale>
          <a:sx n="111" d="100"/>
          <a:sy n="111" d="100"/>
        </p:scale>
        <p:origin x="-165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91A6E5-9C84-401A-83E0-033D95233ACC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72F1A3-CB2E-4E0E-BF1D-AB68FA43799F}">
      <dgm:prSet phldrT="[Текст]" custT="1"/>
      <dgm:spPr>
        <a:solidFill>
          <a:srgbClr val="FFFF00">
            <a:alpha val="50000"/>
          </a:srgbClr>
        </a:solidFill>
      </dgm:spPr>
      <dgm:t>
        <a:bodyPr/>
        <a:lstStyle/>
        <a:p>
          <a:r>
            <a:rPr lang="uk-UA" sz="2800" b="1" dirty="0" smtClean="0">
              <a:solidFill>
                <a:srgbClr val="0070C0"/>
              </a:solidFill>
            </a:rPr>
            <a:t>Відповідає на запитання</a:t>
          </a:r>
          <a:endParaRPr lang="ru-RU" sz="2800" b="1" dirty="0">
            <a:solidFill>
              <a:srgbClr val="0070C0"/>
            </a:solidFill>
          </a:endParaRPr>
        </a:p>
      </dgm:t>
    </dgm:pt>
    <dgm:pt modelId="{23D0969E-AF4B-45A0-B945-FF138DB21146}" type="parTrans" cxnId="{9287F815-1171-4565-94D9-01F2B9297C06}">
      <dgm:prSet/>
      <dgm:spPr/>
      <dgm:t>
        <a:bodyPr/>
        <a:lstStyle/>
        <a:p>
          <a:endParaRPr lang="ru-RU"/>
        </a:p>
      </dgm:t>
    </dgm:pt>
    <dgm:pt modelId="{4F59510A-41BF-4FA0-9A56-E4AFA1CD2961}" type="sibTrans" cxnId="{9287F815-1171-4565-94D9-01F2B9297C06}">
      <dgm:prSet/>
      <dgm:spPr/>
      <dgm:t>
        <a:bodyPr/>
        <a:lstStyle/>
        <a:p>
          <a:endParaRPr lang="ru-RU"/>
        </a:p>
      </dgm:t>
    </dgm:pt>
    <dgm:pt modelId="{47524BD9-E775-41DE-B5E3-DA4B8BA01AEC}" type="pres">
      <dgm:prSet presAssocID="{8191A6E5-9C84-401A-83E0-033D95233AC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A7A5FB-25EF-42B0-B359-A26AD75F5C9B}" type="pres">
      <dgm:prSet presAssocID="{8191A6E5-9C84-401A-83E0-033D95233ACC}" presName="radial" presStyleCnt="0">
        <dgm:presLayoutVars>
          <dgm:animLvl val="ctr"/>
        </dgm:presLayoutVars>
      </dgm:prSet>
      <dgm:spPr/>
    </dgm:pt>
    <dgm:pt modelId="{58155FC4-0079-4B11-8293-6F00F0D9B641}" type="pres">
      <dgm:prSet presAssocID="{B572F1A3-CB2E-4E0E-BF1D-AB68FA43799F}" presName="centerShape" presStyleLbl="vennNode1" presStyleIdx="0" presStyleCnt="1" custScaleX="74649" custScaleY="42120" custLinFactNeighborX="-13085" custLinFactNeighborY="6909"/>
      <dgm:spPr/>
      <dgm:t>
        <a:bodyPr/>
        <a:lstStyle/>
        <a:p>
          <a:endParaRPr lang="ru-RU"/>
        </a:p>
      </dgm:t>
    </dgm:pt>
  </dgm:ptLst>
  <dgm:cxnLst>
    <dgm:cxn modelId="{BEB399E9-8ECE-4C34-9B0F-6F67B23D4597}" type="presOf" srcId="{B572F1A3-CB2E-4E0E-BF1D-AB68FA43799F}" destId="{58155FC4-0079-4B11-8293-6F00F0D9B641}" srcOrd="0" destOrd="0" presId="urn:microsoft.com/office/officeart/2005/8/layout/radial3"/>
    <dgm:cxn modelId="{167F8926-7013-49C9-8B2D-00559C4B3B07}" type="presOf" srcId="{8191A6E5-9C84-401A-83E0-033D95233ACC}" destId="{47524BD9-E775-41DE-B5E3-DA4B8BA01AEC}" srcOrd="0" destOrd="0" presId="urn:microsoft.com/office/officeart/2005/8/layout/radial3"/>
    <dgm:cxn modelId="{9287F815-1171-4565-94D9-01F2B9297C06}" srcId="{8191A6E5-9C84-401A-83E0-033D95233ACC}" destId="{B572F1A3-CB2E-4E0E-BF1D-AB68FA43799F}" srcOrd="0" destOrd="0" parTransId="{23D0969E-AF4B-45A0-B945-FF138DB21146}" sibTransId="{4F59510A-41BF-4FA0-9A56-E4AFA1CD2961}"/>
    <dgm:cxn modelId="{51868A4E-6437-4F03-B5C1-694024359D37}" type="presParOf" srcId="{47524BD9-E775-41DE-B5E3-DA4B8BA01AEC}" destId="{E1A7A5FB-25EF-42B0-B359-A26AD75F5C9B}" srcOrd="0" destOrd="0" presId="urn:microsoft.com/office/officeart/2005/8/layout/radial3"/>
    <dgm:cxn modelId="{61946B92-227B-4BE6-A8CC-420F44546561}" type="presParOf" srcId="{E1A7A5FB-25EF-42B0-B359-A26AD75F5C9B}" destId="{58155FC4-0079-4B11-8293-6F00F0D9B641}" srcOrd="0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155FC4-0079-4B11-8293-6F00F0D9B641}">
      <dsp:nvSpPr>
        <dsp:cNvPr id="0" name=""/>
        <dsp:cNvSpPr/>
      </dsp:nvSpPr>
      <dsp:spPr>
        <a:xfrm>
          <a:off x="99725" y="2549837"/>
          <a:ext cx="3365979" cy="1899222"/>
        </a:xfrm>
        <a:prstGeom prst="ellipse">
          <a:avLst/>
        </a:prstGeom>
        <a:solidFill>
          <a:srgbClr val="FFFF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solidFill>
                <a:srgbClr val="0070C0"/>
              </a:solidFill>
            </a:rPr>
            <a:t>Відповідає на запитання</a:t>
          </a:r>
          <a:endParaRPr lang="ru-RU" sz="2800" b="1" kern="1200" dirty="0">
            <a:solidFill>
              <a:srgbClr val="0070C0"/>
            </a:solidFill>
          </a:endParaRPr>
        </a:p>
      </dsp:txBody>
      <dsp:txXfrm>
        <a:off x="592661" y="2827972"/>
        <a:ext cx="2380107" cy="13429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AEF01-D2E6-4647-9068-BA16F7F557F2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27D6D-497E-4029-9BCC-90F6CC515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4598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openxmlformats.org/officeDocument/2006/relationships/image" Target="../media/image8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7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628800"/>
            <a:ext cx="8784976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500" b="1" dirty="0" smtClean="0">
                <a:solidFill>
                  <a:srgbClr val="002060"/>
                </a:solidFill>
              </a:rPr>
              <a:t>Слова, слова…</a:t>
            </a:r>
          </a:p>
          <a:p>
            <a:pPr algn="ctr"/>
            <a:r>
              <a:rPr lang="ru-RU" sz="4500" b="1" dirty="0" smtClean="0">
                <a:solidFill>
                  <a:srgbClr val="002060"/>
                </a:solidFill>
              </a:rPr>
              <a:t>Вони в </a:t>
            </a:r>
            <a:r>
              <a:rPr lang="ru-RU" sz="4500" b="1" dirty="0" err="1" smtClean="0">
                <a:solidFill>
                  <a:srgbClr val="002060"/>
                </a:solidFill>
              </a:rPr>
              <a:t>соб</a:t>
            </a:r>
            <a:r>
              <a:rPr lang="uk-UA" sz="4500" b="1" dirty="0" smtClean="0">
                <a:solidFill>
                  <a:srgbClr val="002060"/>
                </a:solidFill>
              </a:rPr>
              <a:t>і всі різні:</a:t>
            </a:r>
          </a:p>
          <a:p>
            <a:pPr algn="ctr"/>
            <a:r>
              <a:rPr lang="uk-UA" sz="4500" b="1" dirty="0">
                <a:solidFill>
                  <a:srgbClr val="002060"/>
                </a:solidFill>
              </a:rPr>
              <a:t>т</a:t>
            </a:r>
            <a:r>
              <a:rPr lang="uk-UA" sz="4500" b="1" dirty="0" smtClean="0">
                <a:solidFill>
                  <a:srgbClr val="002060"/>
                </a:solidFill>
              </a:rPr>
              <a:t>ривожні й тихі, радісні й сумні;</a:t>
            </a:r>
          </a:p>
          <a:p>
            <a:pPr algn="ctr"/>
            <a:r>
              <a:rPr lang="uk-UA" sz="4500" b="1" dirty="0" smtClean="0">
                <a:solidFill>
                  <a:srgbClr val="002060"/>
                </a:solidFill>
              </a:rPr>
              <a:t>є терпеливі, є жорстокі й грізні,</a:t>
            </a:r>
          </a:p>
          <a:p>
            <a:pPr algn="ctr"/>
            <a:r>
              <a:rPr lang="uk-UA" sz="4500" b="1" dirty="0">
                <a:solidFill>
                  <a:srgbClr val="002060"/>
                </a:solidFill>
              </a:rPr>
              <a:t>л</a:t>
            </a:r>
            <a:r>
              <a:rPr lang="uk-UA" sz="4500" b="1" dirty="0" smtClean="0">
                <a:solidFill>
                  <a:srgbClr val="002060"/>
                </a:solidFill>
              </a:rPr>
              <a:t>укаві й чесні, мудрі і смішні…</a:t>
            </a:r>
            <a:endParaRPr lang="ru-RU" sz="45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143000"/>
          </a:xfrm>
        </p:spPr>
        <p:txBody>
          <a:bodyPr/>
          <a:lstStyle/>
          <a:p>
            <a:r>
              <a:rPr lang="uk-UA" dirty="0" smtClean="0"/>
              <a:t>Робота з підручником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942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800080"/>
                </a:solidFill>
              </a:rPr>
              <a:t>ФІЗКУЛЬТХВИЛИНКА</a:t>
            </a:r>
            <a:endParaRPr lang="ru-RU" dirty="0">
              <a:solidFill>
                <a:srgbClr val="80008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600200"/>
            <a:ext cx="424847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9440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http://im4-tub-ua.yandex.net/i?id=66959948-03-72&amp;n=21"/>
          <p:cNvSpPr>
            <a:spLocks noChangeAspect="1" noChangeArrowheads="1"/>
          </p:cNvSpPr>
          <p:nvPr/>
        </p:nvSpPr>
        <p:spPr bwMode="auto">
          <a:xfrm>
            <a:off x="155575" y="-685800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Правила роботи в групах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err="1"/>
              <a:t>Швидко</a:t>
            </a:r>
            <a:r>
              <a:rPr lang="ru-RU" dirty="0"/>
              <a:t> </a:t>
            </a:r>
            <a:r>
              <a:rPr lang="ru-RU" dirty="0" err="1"/>
              <a:t>розподіліть</a:t>
            </a:r>
            <a:r>
              <a:rPr lang="ru-RU" dirty="0"/>
              <a:t> </a:t>
            </a:r>
            <a:r>
              <a:rPr lang="ru-RU" dirty="0" err="1"/>
              <a:t>ролі</a:t>
            </a:r>
            <a:r>
              <a:rPr lang="ru-RU" dirty="0"/>
              <a:t> в </a:t>
            </a:r>
            <a:r>
              <a:rPr lang="ru-RU" dirty="0" err="1"/>
              <a:t>групі</a:t>
            </a:r>
            <a:r>
              <a:rPr lang="ru-RU" dirty="0"/>
              <a:t>. </a:t>
            </a:r>
            <a:r>
              <a:rPr lang="ru-RU" dirty="0" err="1"/>
              <a:t>Визначтесь</a:t>
            </a:r>
            <a:r>
              <a:rPr lang="ru-RU" dirty="0"/>
              <a:t>, </a:t>
            </a:r>
            <a:r>
              <a:rPr lang="ru-RU" dirty="0" err="1"/>
              <a:t>хто</a:t>
            </a:r>
            <a:r>
              <a:rPr lang="ru-RU" dirty="0"/>
              <a:t> буде </a:t>
            </a:r>
            <a:r>
              <a:rPr lang="ru-RU" dirty="0" err="1"/>
              <a:t>головуючим</a:t>
            </a:r>
            <a:r>
              <a:rPr lang="ru-RU" dirty="0"/>
              <a:t>, </a:t>
            </a:r>
            <a:r>
              <a:rPr lang="ru-RU" dirty="0" err="1"/>
              <a:t>посередником</a:t>
            </a:r>
            <a:r>
              <a:rPr lang="ru-RU" dirty="0"/>
              <a:t>, секретарем, </a:t>
            </a:r>
            <a:r>
              <a:rPr lang="ru-RU" dirty="0" err="1"/>
              <a:t>доповідачем</a:t>
            </a:r>
            <a:r>
              <a:rPr lang="ru-RU" dirty="0"/>
              <a:t>. </a:t>
            </a:r>
            <a:r>
              <a:rPr lang="ru-RU" dirty="0" err="1"/>
              <a:t>Намагайтесь</a:t>
            </a:r>
            <a:r>
              <a:rPr lang="ru-RU" dirty="0"/>
              <a:t> </a:t>
            </a:r>
            <a:r>
              <a:rPr lang="ru-RU" dirty="0" err="1"/>
              <a:t>виконувати</a:t>
            </a:r>
            <a:r>
              <a:rPr lang="ru-RU" dirty="0"/>
              <a:t> </a:t>
            </a:r>
            <a:r>
              <a:rPr lang="ru-RU" dirty="0" err="1"/>
              <a:t>різні</a:t>
            </a:r>
            <a:r>
              <a:rPr lang="ru-RU" dirty="0"/>
              <a:t> </a:t>
            </a:r>
            <a:r>
              <a:rPr lang="ru-RU" dirty="0" err="1"/>
              <a:t>ролі</a:t>
            </a:r>
            <a:r>
              <a:rPr lang="ru-RU" dirty="0"/>
              <a:t>.</a:t>
            </a:r>
          </a:p>
          <a:p>
            <a:r>
              <a:rPr lang="ru-RU" dirty="0" err="1"/>
              <a:t>Головуючий</a:t>
            </a:r>
            <a:r>
              <a:rPr lang="ru-RU" dirty="0"/>
              <a:t> (</a:t>
            </a:r>
            <a:r>
              <a:rPr lang="ru-RU" dirty="0" err="1"/>
              <a:t>спікер</a:t>
            </a:r>
            <a:r>
              <a:rPr lang="ru-RU" dirty="0"/>
              <a:t>):</a:t>
            </a:r>
          </a:p>
          <a:p>
            <a:r>
              <a:rPr lang="ru-RU" dirty="0" err="1"/>
              <a:t>зачитує</a:t>
            </a:r>
            <a:r>
              <a:rPr lang="ru-RU" dirty="0"/>
              <a:t> </a:t>
            </a:r>
            <a:r>
              <a:rPr lang="ru-RU" dirty="0" err="1"/>
              <a:t>завдання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;</a:t>
            </a:r>
          </a:p>
          <a:p>
            <a:r>
              <a:rPr lang="ru-RU" dirty="0" err="1"/>
              <a:t>організовує</a:t>
            </a:r>
            <a:r>
              <a:rPr lang="ru-RU" dirty="0"/>
              <a:t> порядок </a:t>
            </a:r>
            <a:r>
              <a:rPr lang="ru-RU" dirty="0" err="1"/>
              <a:t>виконання</a:t>
            </a:r>
            <a:r>
              <a:rPr lang="ru-RU" dirty="0"/>
              <a:t>;</a:t>
            </a:r>
          </a:p>
          <a:p>
            <a:r>
              <a:rPr lang="ru-RU" dirty="0" err="1"/>
              <a:t>пропонує</a:t>
            </a:r>
            <a:r>
              <a:rPr lang="ru-RU" dirty="0"/>
              <a:t> </a:t>
            </a:r>
            <a:r>
              <a:rPr lang="ru-RU" dirty="0" err="1"/>
              <a:t>учасникам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 </a:t>
            </a:r>
            <a:r>
              <a:rPr lang="ru-RU" dirty="0" err="1"/>
              <a:t>висловитись</a:t>
            </a:r>
            <a:r>
              <a:rPr lang="ru-RU" dirty="0"/>
              <a:t> по </a:t>
            </a:r>
            <a:r>
              <a:rPr lang="ru-RU" dirty="0" err="1"/>
              <a:t>черзі</a:t>
            </a:r>
            <a:r>
              <a:rPr lang="ru-RU" dirty="0"/>
              <a:t>;</a:t>
            </a:r>
          </a:p>
          <a:p>
            <a:r>
              <a:rPr lang="ru-RU" dirty="0" err="1"/>
              <a:t>заохочує</a:t>
            </a:r>
            <a:r>
              <a:rPr lang="ru-RU" dirty="0"/>
              <a:t> </a:t>
            </a:r>
            <a:r>
              <a:rPr lang="ru-RU" dirty="0" err="1"/>
              <a:t>групу</a:t>
            </a:r>
            <a:r>
              <a:rPr lang="ru-RU" dirty="0"/>
              <a:t> до </a:t>
            </a:r>
            <a:r>
              <a:rPr lang="ru-RU" dirty="0" err="1"/>
              <a:t>роботи</a:t>
            </a:r>
            <a:r>
              <a:rPr lang="ru-RU" dirty="0"/>
              <a:t>;</a:t>
            </a:r>
          </a:p>
          <a:p>
            <a:r>
              <a:rPr lang="ru-RU" dirty="0" err="1"/>
              <a:t>підбиває</a:t>
            </a:r>
            <a:r>
              <a:rPr lang="ru-RU" dirty="0"/>
              <a:t> </a:t>
            </a:r>
            <a:r>
              <a:rPr lang="ru-RU" dirty="0" err="1"/>
              <a:t>підсумки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;</a:t>
            </a:r>
          </a:p>
          <a:p>
            <a:r>
              <a:rPr lang="ru-RU" dirty="0"/>
              <a:t>за </a:t>
            </a:r>
            <a:r>
              <a:rPr lang="ru-RU" dirty="0" err="1"/>
              <a:t>згодою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 </a:t>
            </a:r>
            <a:r>
              <a:rPr lang="ru-RU" dirty="0" err="1"/>
              <a:t>визначає</a:t>
            </a:r>
            <a:r>
              <a:rPr lang="ru-RU" dirty="0"/>
              <a:t> </a:t>
            </a:r>
            <a:r>
              <a:rPr lang="ru-RU" dirty="0" err="1"/>
              <a:t>доповідача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671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00FF"/>
                </a:solidFill>
              </a:rPr>
              <a:t>ПРИСЛІВ</a:t>
            </a:r>
            <a:r>
              <a:rPr lang="en-US" b="1" dirty="0" smtClean="0">
                <a:solidFill>
                  <a:srgbClr val="0000FF"/>
                </a:solidFill>
              </a:rPr>
              <a:t>’</a:t>
            </a:r>
            <a:r>
              <a:rPr lang="uk-UA" b="1" dirty="0" smtClean="0">
                <a:solidFill>
                  <a:srgbClr val="0000FF"/>
                </a:solidFill>
              </a:rPr>
              <a:t>Я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/>
              <a:t> </a:t>
            </a:r>
            <a:r>
              <a:rPr lang="uk-UA" sz="4800" b="1" dirty="0">
                <a:solidFill>
                  <a:srgbClr val="800080"/>
                </a:solidFill>
              </a:rPr>
              <a:t>Осінь усьому рахунок веде</a:t>
            </a:r>
            <a:r>
              <a:rPr lang="uk-UA" sz="4800" b="1" dirty="0" smtClean="0">
                <a:solidFill>
                  <a:srgbClr val="800080"/>
                </a:solidFill>
              </a:rPr>
              <a:t>.</a:t>
            </a:r>
          </a:p>
          <a:p>
            <a:pPr marL="0" indent="0">
              <a:buNone/>
            </a:pPr>
            <a:r>
              <a:rPr lang="uk-UA" sz="4800" b="1" dirty="0">
                <a:solidFill>
                  <a:srgbClr val="800080"/>
                </a:solidFill>
              </a:rPr>
              <a:t>Осінь на рябому коні їздить</a:t>
            </a:r>
            <a:r>
              <a:rPr lang="uk-UA" sz="4800" b="1" dirty="0" smtClean="0">
                <a:solidFill>
                  <a:srgbClr val="800080"/>
                </a:solidFill>
              </a:rPr>
              <a:t>.</a:t>
            </a:r>
          </a:p>
          <a:p>
            <a:pPr marL="0" indent="0">
              <a:buNone/>
            </a:pPr>
            <a:r>
              <a:rPr lang="uk-UA" sz="4800" b="1" dirty="0">
                <a:solidFill>
                  <a:srgbClr val="800080"/>
                </a:solidFill>
              </a:rPr>
              <a:t> Осінь збирає, а весна з’їдає. </a:t>
            </a:r>
            <a:endParaRPr lang="uk-UA" sz="4800" b="1" dirty="0" smtClean="0">
              <a:solidFill>
                <a:srgbClr val="800080"/>
              </a:solidFill>
            </a:endParaRPr>
          </a:p>
          <a:p>
            <a:pPr marL="0" indent="0">
              <a:buNone/>
            </a:pPr>
            <a:endParaRPr lang="ru-RU" sz="4800" b="1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70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19256" cy="521744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280920" cy="6201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2863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93812" y="1710904"/>
            <a:ext cx="7772400" cy="1470025"/>
          </a:xfrm>
        </p:spPr>
        <p:txBody>
          <a:bodyPr/>
          <a:lstStyle/>
          <a:p>
            <a:r>
              <a:rPr lang="uk-UA" dirty="0" smtClean="0"/>
              <a:t>Робота в парах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212976"/>
            <a:ext cx="396044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9379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00FF"/>
                </a:solidFill>
              </a:rPr>
              <a:t>ДОМАШНЄ ЗАВДАННЯ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2276872"/>
            <a:ext cx="856895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b="1" dirty="0" smtClean="0"/>
              <a:t>Вивчити </a:t>
            </a:r>
            <a:r>
              <a:rPr lang="uk-UA" sz="3200" b="1" dirty="0" smtClean="0"/>
              <a:t>правило ст. 57</a:t>
            </a:r>
          </a:p>
          <a:p>
            <a:pPr algn="just"/>
            <a:r>
              <a:rPr lang="uk-UA" sz="3200" b="1" dirty="0" smtClean="0"/>
              <a:t>     </a:t>
            </a:r>
            <a:r>
              <a:rPr lang="uk-UA" sz="3200" b="1" dirty="0" smtClean="0">
                <a:solidFill>
                  <a:srgbClr val="0000FF"/>
                </a:solidFill>
              </a:rPr>
              <a:t>І група</a:t>
            </a:r>
            <a:r>
              <a:rPr lang="uk-UA" sz="3200" b="1" dirty="0" smtClean="0"/>
              <a:t> </a:t>
            </a:r>
            <a:r>
              <a:rPr lang="uk-UA" sz="3200" dirty="0" smtClean="0"/>
              <a:t>- </a:t>
            </a:r>
            <a:r>
              <a:rPr lang="uk-UA" sz="3200" b="1" dirty="0" smtClean="0"/>
              <a:t>виписати </a:t>
            </a:r>
            <a:r>
              <a:rPr lang="uk-UA" sz="3200" b="1" dirty="0" smtClean="0"/>
              <a:t>з художньої літератури 3 речення зі словами, вжитими в переносному значенні.</a:t>
            </a:r>
            <a:endParaRPr lang="ru-RU" sz="3200" b="1" dirty="0" smtClean="0"/>
          </a:p>
          <a:p>
            <a:pPr algn="just"/>
            <a:r>
              <a:rPr lang="uk-UA" sz="3200" b="1" dirty="0" smtClean="0"/>
              <a:t>     </a:t>
            </a:r>
            <a:r>
              <a:rPr lang="uk-UA" sz="3200" b="1" dirty="0" smtClean="0">
                <a:solidFill>
                  <a:srgbClr val="0000FF"/>
                </a:solidFill>
              </a:rPr>
              <a:t>ІІ група </a:t>
            </a:r>
            <a:r>
              <a:rPr lang="uk-UA" sz="3200" b="1" dirty="0" smtClean="0"/>
              <a:t>– </a:t>
            </a:r>
            <a:r>
              <a:rPr lang="uk-UA" sz="3200" b="1" dirty="0" err="1" smtClean="0"/>
              <a:t>впр</a:t>
            </a:r>
            <a:r>
              <a:rPr lang="uk-UA" sz="3200" b="1" dirty="0" smtClean="0"/>
              <a:t>. 127 ст. 58.</a:t>
            </a:r>
            <a:endParaRPr lang="ru-RU" sz="3200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2011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8000" b="1" dirty="0" smtClean="0">
                <a:solidFill>
                  <a:srgbClr val="008080"/>
                </a:solidFill>
              </a:rPr>
              <a:t>Розділ </a:t>
            </a:r>
          </a:p>
          <a:p>
            <a:pPr marL="0" indent="0" algn="ctr">
              <a:buNone/>
            </a:pPr>
            <a:r>
              <a:rPr lang="uk-UA" sz="8000" b="1" dirty="0" smtClean="0">
                <a:solidFill>
                  <a:srgbClr val="FF0000"/>
                </a:solidFill>
              </a:rPr>
              <a:t>«Слово. Значення слова»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73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2082542"/>
              </p:ext>
            </p:extLst>
          </p:nvPr>
        </p:nvGraphicFramePr>
        <p:xfrm>
          <a:off x="727887" y="1455193"/>
          <a:ext cx="8280920" cy="4509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4" y="1897093"/>
            <a:ext cx="3163887" cy="197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990580"/>
            <a:ext cx="3397203" cy="1813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729" y="2276872"/>
            <a:ext cx="2952328" cy="187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795" y="4077072"/>
            <a:ext cx="3286125" cy="187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713361"/>
            <a:ext cx="3379041" cy="170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894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71600" y="2996952"/>
            <a:ext cx="7632848" cy="2664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normalizeH="0" baseline="0" noProof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Слова</a:t>
            </a:r>
            <a:r>
              <a:rPr kumimoji="0" lang="uk-UA" sz="6600" b="1" i="0" u="none" strike="noStrike" kern="1200" normalizeH="0" baseline="0" noProof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 з прямим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6600" b="1" i="0" u="none" strike="noStrike" kern="1200" normalizeH="0" baseline="0" noProof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і переносним значенням</a:t>
            </a:r>
            <a:endParaRPr kumimoji="0" lang="ru-RU" sz="6600" b="1" i="0" u="none" strike="noStrike" kern="1200" normalizeH="0" baseline="0" noProof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/>
          <a:lstStyle/>
          <a:p>
            <a:r>
              <a:rPr lang="uk-UA" b="1" i="1" dirty="0" smtClean="0">
                <a:solidFill>
                  <a:srgbClr val="279D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ПЛАН   УРОКУ:</a:t>
            </a:r>
            <a:endParaRPr lang="ru-RU" b="1" i="1" dirty="0">
              <a:solidFill>
                <a:srgbClr val="279D2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endParaRPr lang="ru-RU" sz="3900" b="1" i="1" dirty="0" smtClean="0">
              <a:solidFill>
                <a:srgbClr val="800080"/>
              </a:solidFill>
            </a:endParaRPr>
          </a:p>
          <a:p>
            <a:pPr lvl="0"/>
            <a:r>
              <a:rPr lang="uk-UA" sz="3900" b="1" i="1" dirty="0">
                <a:solidFill>
                  <a:srgbClr val="800080"/>
                </a:solidFill>
              </a:rPr>
              <a:t>Каліграфічна хвилинка</a:t>
            </a:r>
            <a:endParaRPr lang="ru-RU" sz="3900" b="1" i="1" dirty="0">
              <a:solidFill>
                <a:srgbClr val="800080"/>
              </a:solidFill>
            </a:endParaRPr>
          </a:p>
          <a:p>
            <a:pPr lvl="0"/>
            <a:r>
              <a:rPr lang="uk-UA" sz="3900" b="1" i="1" dirty="0" smtClean="0">
                <a:solidFill>
                  <a:srgbClr val="800080"/>
                </a:solidFill>
              </a:rPr>
              <a:t>Робота з підручником</a:t>
            </a:r>
            <a:endParaRPr lang="ru-RU" sz="3900" b="1" i="1" dirty="0">
              <a:solidFill>
                <a:srgbClr val="800080"/>
              </a:solidFill>
            </a:endParaRPr>
          </a:p>
          <a:p>
            <a:pPr lvl="0"/>
            <a:r>
              <a:rPr lang="uk-UA" sz="3900" b="1" i="1" dirty="0" err="1" smtClean="0">
                <a:solidFill>
                  <a:srgbClr val="800080"/>
                </a:solidFill>
              </a:rPr>
              <a:t>Фізкультхвилинка</a:t>
            </a:r>
            <a:endParaRPr lang="uk-UA" sz="3900" b="1" i="1" dirty="0" smtClean="0">
              <a:solidFill>
                <a:srgbClr val="800080"/>
              </a:solidFill>
            </a:endParaRPr>
          </a:p>
          <a:p>
            <a:pPr lvl="0"/>
            <a:r>
              <a:rPr lang="uk-UA" sz="3900" b="1" i="1" dirty="0" smtClean="0">
                <a:solidFill>
                  <a:srgbClr val="800080"/>
                </a:solidFill>
              </a:rPr>
              <a:t>Робота в групах</a:t>
            </a:r>
          </a:p>
          <a:p>
            <a:pPr lvl="0"/>
            <a:r>
              <a:rPr lang="ru-RU" sz="3900" b="1" i="1" dirty="0">
                <a:solidFill>
                  <a:srgbClr val="800080"/>
                </a:solidFill>
              </a:rPr>
              <a:t>Робота в </a:t>
            </a:r>
            <a:r>
              <a:rPr lang="ru-RU" sz="3900" b="1" i="1" dirty="0" smtClean="0">
                <a:solidFill>
                  <a:srgbClr val="800080"/>
                </a:solidFill>
              </a:rPr>
              <a:t>парах</a:t>
            </a:r>
          </a:p>
          <a:p>
            <a:pPr lvl="0"/>
            <a:r>
              <a:rPr lang="uk-UA" sz="3900" b="1" i="1" dirty="0" smtClean="0">
                <a:solidFill>
                  <a:srgbClr val="800080"/>
                </a:solidFill>
              </a:rPr>
              <a:t>Підсумок уроку</a:t>
            </a:r>
            <a:endParaRPr lang="ru-RU" sz="3900" b="1" i="1" dirty="0" smtClean="0">
              <a:solidFill>
                <a:srgbClr val="800080"/>
              </a:solidFill>
            </a:endParaRPr>
          </a:p>
          <a:p>
            <a:pPr lvl="0"/>
            <a:endParaRPr lang="ru-RU" sz="3900" b="1" i="1" dirty="0" smtClean="0">
              <a:solidFill>
                <a:srgbClr val="800080"/>
              </a:solidFill>
            </a:endParaRPr>
          </a:p>
          <a:p>
            <a:pPr lvl="0"/>
            <a:endParaRPr lang="ru-RU" sz="3900" b="1" i="1" dirty="0">
              <a:solidFill>
                <a:srgbClr val="800080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268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556792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uk-UA" sz="4800" b="1" dirty="0" smtClean="0">
                <a:solidFill>
                  <a:srgbClr val="FF0000"/>
                </a:solidFill>
              </a:rPr>
              <a:t>Наші </a:t>
            </a:r>
            <a:r>
              <a:rPr lang="uk-UA" sz="4800" b="1" dirty="0">
                <a:solidFill>
                  <a:srgbClr val="FF0000"/>
                </a:solidFill>
              </a:rPr>
              <a:t>завдання:</a:t>
            </a:r>
            <a:endParaRPr lang="ru-RU" sz="4800" b="1" dirty="0">
              <a:solidFill>
                <a:srgbClr val="FF0000"/>
              </a:solidFill>
            </a:endParaRPr>
          </a:p>
          <a:p>
            <a:pPr lvl="0"/>
            <a:r>
              <a:rPr lang="uk-UA" sz="4000" b="1" dirty="0">
                <a:solidFill>
                  <a:srgbClr val="0000FF"/>
                </a:solidFill>
              </a:rPr>
              <a:t>навчитися розрізняти слова, вжиті в переносному значенні;</a:t>
            </a:r>
            <a:endParaRPr lang="ru-RU" sz="4000" b="1" dirty="0">
              <a:solidFill>
                <a:srgbClr val="0000FF"/>
              </a:solidFill>
            </a:endParaRPr>
          </a:p>
          <a:p>
            <a:pPr lvl="0"/>
            <a:r>
              <a:rPr lang="uk-UA" sz="4000" b="1" dirty="0">
                <a:solidFill>
                  <a:srgbClr val="0000FF"/>
                </a:solidFill>
              </a:rPr>
              <a:t>самостійно вживати слова в переносному значенні.</a:t>
            </a:r>
            <a:endParaRPr lang="ru-RU" sz="4000" b="1" dirty="0">
              <a:solidFill>
                <a:srgbClr val="0000FF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213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30099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3468" y="1347964"/>
            <a:ext cx="4925416" cy="474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578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76672"/>
            <a:ext cx="8229600" cy="1143000"/>
          </a:xfrm>
        </p:spPr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0000FF"/>
                </a:solidFill>
              </a:rPr>
              <a:t>КАЛІГРАФІЧНА ХВИЛИНКА</a:t>
            </a:r>
            <a:endParaRPr lang="ru-RU" sz="4000" b="1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44000" cy="5477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195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147248" cy="5472608"/>
          </a:xfrm>
        </p:spPr>
        <p:txBody>
          <a:bodyPr>
            <a:normAutofit/>
          </a:bodyPr>
          <a:lstStyle/>
          <a:p>
            <a:pPr algn="just"/>
            <a:r>
              <a:rPr lang="uk-UA" sz="3600" dirty="0" smtClean="0"/>
              <a:t>Прийшла до беріз осінь. Принесла їм золоті стрічки. Вплели берези ті стрічки в зелені коси. Подивилося сонце на берези і не впізнало їх. Сміється сонечко,а берези сумують.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78758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</TotalTime>
  <Words>248</Words>
  <Application>Microsoft Office PowerPoint</Application>
  <PresentationFormat>Экран (4:3)</PresentationFormat>
  <Paragraphs>45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ПЛАН   УРОКУ:</vt:lpstr>
      <vt:lpstr>Презентация PowerPoint</vt:lpstr>
      <vt:lpstr>Презентация PowerPoint</vt:lpstr>
      <vt:lpstr>КАЛІГРАФІЧНА ХВИЛИНКА</vt:lpstr>
      <vt:lpstr>Прийшла до беріз осінь. Принесла їм золоті стрічки. Вплели берези ті стрічки в зелені коси. Подивилося сонце на берези і не впізнало їх. Сміється сонечко,а берези сумують.</vt:lpstr>
      <vt:lpstr>Робота з підручником</vt:lpstr>
      <vt:lpstr>ФІЗКУЛЬТХВИЛИНКА</vt:lpstr>
      <vt:lpstr>Правила роботи в групах</vt:lpstr>
      <vt:lpstr>ПРИСЛІВ’Я</vt:lpstr>
      <vt:lpstr>Презентация PowerPoint</vt:lpstr>
      <vt:lpstr>Робота в парах</vt:lpstr>
      <vt:lpstr>ДОМАШНЄ ЗАВДАННЯ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UserO</cp:lastModifiedBy>
  <cp:revision>52</cp:revision>
  <dcterms:created xsi:type="dcterms:W3CDTF">2013-08-23T19:01:23Z</dcterms:created>
  <dcterms:modified xsi:type="dcterms:W3CDTF">2017-12-26T16:17:49Z</dcterms:modified>
</cp:coreProperties>
</file>