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69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3" autoAdjust="0"/>
    <p:restoredTop sz="94660"/>
  </p:normalViewPr>
  <p:slideViewPr>
    <p:cSldViewPr snapToGrid="0">
      <p:cViewPr varScale="1">
        <p:scale>
          <a:sx n="65" d="100"/>
          <a:sy n="65" d="100"/>
        </p:scale>
        <p:origin x="-29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59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3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6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2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6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62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75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4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7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5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43DD0-ED11-49AA-A3EA-F90F05814C4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CE81D-5879-4164-97E2-B11009B0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0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7023" y="1266328"/>
            <a:ext cx="9144000" cy="133738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УРОК МАТЕМАТИКИ </a:t>
            </a:r>
            <a:br>
              <a:rPr lang="uk-UA" sz="7200" b="1" dirty="0" smtClean="0"/>
            </a:br>
            <a:r>
              <a:rPr lang="uk-UA" sz="7200" b="1" dirty="0" smtClean="0"/>
              <a:t>У 2 КЛАСІ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870043"/>
            <a:ext cx="9144000" cy="1655762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Лиманська ЗОШ І – </a:t>
            </a:r>
            <a:r>
              <a:rPr lang="uk-UA" sz="3600" b="1" dirty="0" err="1" smtClean="0"/>
              <a:t>ІІІст</a:t>
            </a:r>
            <a:endParaRPr lang="uk-UA" sz="3600" b="1" dirty="0" smtClean="0"/>
          </a:p>
          <a:p>
            <a:r>
              <a:rPr lang="uk-UA" sz="3600" b="1" dirty="0" smtClean="0"/>
              <a:t>Вчитель початкових  класів </a:t>
            </a:r>
          </a:p>
          <a:p>
            <a:r>
              <a:rPr lang="uk-UA" sz="3600" b="1" dirty="0" smtClean="0"/>
              <a:t>МАНЬКО ОЛЬГА ВАЛЕРІЇВНА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07045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23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3677"/>
            <a:ext cx="10515600" cy="5513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600" b="1" dirty="0" smtClean="0">
                <a:solidFill>
                  <a:srgbClr val="FF0000"/>
                </a:solidFill>
              </a:rPr>
              <a:t>Задача 380</a:t>
            </a:r>
          </a:p>
          <a:p>
            <a:pPr algn="r">
              <a:buFontTx/>
              <a:buChar char="-"/>
            </a:pPr>
            <a:r>
              <a:rPr lang="uk-UA" sz="6600" b="1" dirty="0" smtClean="0">
                <a:solidFill>
                  <a:srgbClr val="FF0000"/>
                </a:solidFill>
              </a:rPr>
              <a:t>30 см</a:t>
            </a:r>
          </a:p>
          <a:p>
            <a:pPr algn="r">
              <a:buFontTx/>
              <a:buChar char="-"/>
            </a:pPr>
            <a:r>
              <a:rPr lang="uk-UA" sz="6600" b="1" dirty="0" smtClean="0">
                <a:solidFill>
                  <a:srgbClr val="FF0000"/>
                </a:solidFill>
              </a:rPr>
              <a:t>20см</a:t>
            </a:r>
          </a:p>
          <a:p>
            <a:pPr algn="r">
              <a:buFontTx/>
              <a:buChar char="-"/>
            </a:pPr>
            <a:r>
              <a:rPr lang="uk-UA" sz="6600" b="1" dirty="0">
                <a:solidFill>
                  <a:srgbClr val="FF0000"/>
                </a:solidFill>
              </a:rPr>
              <a:t>н</a:t>
            </a:r>
            <a:r>
              <a:rPr lang="uk-UA" sz="6600" b="1" dirty="0" smtClean="0">
                <a:solidFill>
                  <a:srgbClr val="FF0000"/>
                </a:solidFill>
              </a:rPr>
              <a:t>а 5 см</a:t>
            </a:r>
          </a:p>
          <a:p>
            <a:pPr algn="r">
              <a:buFontTx/>
              <a:buChar char="-"/>
            </a:pPr>
            <a:r>
              <a:rPr lang="uk-UA" sz="6600" b="1" dirty="0" smtClean="0">
                <a:solidFill>
                  <a:srgbClr val="FF0000"/>
                </a:solidFill>
              </a:rPr>
              <a:t> </a:t>
            </a:r>
            <a:r>
              <a:rPr lang="uk-UA" sz="6600" b="1" dirty="0" err="1" smtClean="0">
                <a:solidFill>
                  <a:srgbClr val="FF0000"/>
                </a:solidFill>
              </a:rPr>
              <a:t>коротша,ніж</a:t>
            </a:r>
            <a:r>
              <a:rPr lang="uk-UA" sz="6600" b="1" dirty="0" smtClean="0">
                <a:solidFill>
                  <a:srgbClr val="FF0000"/>
                </a:solidFill>
              </a:rPr>
              <a:t> зелена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4619" y="1843548"/>
            <a:ext cx="4572000" cy="560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94619" y="2875935"/>
            <a:ext cx="4572000" cy="575188"/>
          </a:xfrm>
          <a:prstGeom prst="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94619" y="3923071"/>
            <a:ext cx="4572000" cy="589935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96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980"/>
            <a:ext cx="12192000" cy="6681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0658"/>
            <a:ext cx="10515600" cy="53363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ПЕРЕВІРЯЄМО!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8800" y="2035277"/>
            <a:ext cx="6017342" cy="457200"/>
          </a:xfrm>
          <a:prstGeom prst="rect">
            <a:avLst/>
          </a:prstGeom>
          <a:solidFill>
            <a:srgbClr val="00B05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55058" y="2968010"/>
            <a:ext cx="4748981" cy="497861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28800" y="3941404"/>
            <a:ext cx="3347884" cy="571602"/>
          </a:xfrm>
          <a:prstGeom prst="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2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18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5689"/>
            <a:ext cx="10515600" cy="5631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Приклади  381</a:t>
            </a:r>
          </a:p>
          <a:p>
            <a:pPr marL="0" indent="0" algn="ctr">
              <a:buNone/>
            </a:pPr>
            <a:endParaRPr lang="uk-UA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         </a:t>
            </a:r>
            <a:r>
              <a:rPr lang="uk-UA" sz="7200" b="1" dirty="0" smtClean="0">
                <a:solidFill>
                  <a:srgbClr val="0070C0"/>
                </a:solidFill>
              </a:rPr>
              <a:t>63 + 26              80 – 33</a:t>
            </a:r>
          </a:p>
          <a:p>
            <a:pPr marL="0" indent="0">
              <a:buNone/>
            </a:pPr>
            <a:r>
              <a:rPr lang="uk-UA" sz="7200" b="1" dirty="0" smtClean="0">
                <a:solidFill>
                  <a:srgbClr val="0070C0"/>
                </a:solidFill>
              </a:rPr>
              <a:t>         85 – 19              44 + 38</a:t>
            </a:r>
          </a:p>
          <a:p>
            <a:pPr marL="0" indent="0">
              <a:buNone/>
            </a:pPr>
            <a:r>
              <a:rPr lang="uk-UA" sz="7200" b="1" dirty="0" smtClean="0">
                <a:solidFill>
                  <a:srgbClr val="0070C0"/>
                </a:solidFill>
              </a:rPr>
              <a:t>                       77- 8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549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3678"/>
            <a:ext cx="10515600" cy="5513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Перевіряємо!</a:t>
            </a:r>
          </a:p>
          <a:p>
            <a:pPr marL="0" indent="0" algn="ctr">
              <a:buNone/>
            </a:pPr>
            <a:endParaRPr lang="uk-UA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sz="2000" b="1" dirty="0" smtClean="0">
                <a:solidFill>
                  <a:srgbClr val="FF0000"/>
                </a:solidFill>
              </a:rPr>
              <a:t>         </a:t>
            </a:r>
            <a:r>
              <a:rPr lang="uk-UA" sz="7200" b="1" dirty="0">
                <a:solidFill>
                  <a:srgbClr val="0070C0"/>
                </a:solidFill>
              </a:rPr>
              <a:t>63 + </a:t>
            </a:r>
            <a:r>
              <a:rPr lang="uk-UA" sz="7200" b="1" dirty="0" smtClean="0">
                <a:solidFill>
                  <a:srgbClr val="0070C0"/>
                </a:solidFill>
              </a:rPr>
              <a:t>26 =</a:t>
            </a:r>
            <a:r>
              <a:rPr lang="uk-UA" sz="7200" b="1" dirty="0" smtClean="0">
                <a:solidFill>
                  <a:srgbClr val="00B050"/>
                </a:solidFill>
              </a:rPr>
              <a:t>89</a:t>
            </a:r>
            <a:r>
              <a:rPr lang="uk-UA" sz="7200" b="1" dirty="0" smtClean="0">
                <a:solidFill>
                  <a:srgbClr val="0070C0"/>
                </a:solidFill>
              </a:rPr>
              <a:t>      80 </a:t>
            </a:r>
            <a:r>
              <a:rPr lang="uk-UA" sz="7200" b="1" dirty="0">
                <a:solidFill>
                  <a:srgbClr val="0070C0"/>
                </a:solidFill>
              </a:rPr>
              <a:t>– </a:t>
            </a:r>
            <a:r>
              <a:rPr lang="uk-UA" sz="7200" b="1" dirty="0" smtClean="0">
                <a:solidFill>
                  <a:srgbClr val="0070C0"/>
                </a:solidFill>
              </a:rPr>
              <a:t>33=</a:t>
            </a:r>
            <a:r>
              <a:rPr lang="uk-UA" sz="7200" b="1" dirty="0" smtClean="0">
                <a:solidFill>
                  <a:srgbClr val="00B050"/>
                </a:solidFill>
              </a:rPr>
              <a:t>47</a:t>
            </a:r>
            <a:endParaRPr lang="uk-UA" sz="7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uk-UA" sz="7200" b="1" dirty="0">
                <a:solidFill>
                  <a:srgbClr val="0070C0"/>
                </a:solidFill>
              </a:rPr>
              <a:t>   </a:t>
            </a:r>
            <a:r>
              <a:rPr lang="uk-UA" sz="7200" b="1" dirty="0" smtClean="0">
                <a:solidFill>
                  <a:srgbClr val="0070C0"/>
                </a:solidFill>
              </a:rPr>
              <a:t>85 </a:t>
            </a:r>
            <a:r>
              <a:rPr lang="uk-UA" sz="7200" b="1" dirty="0">
                <a:solidFill>
                  <a:srgbClr val="0070C0"/>
                </a:solidFill>
              </a:rPr>
              <a:t>– </a:t>
            </a:r>
            <a:r>
              <a:rPr lang="uk-UA" sz="7200" b="1" dirty="0" smtClean="0">
                <a:solidFill>
                  <a:srgbClr val="0070C0"/>
                </a:solidFill>
              </a:rPr>
              <a:t>19=</a:t>
            </a:r>
            <a:r>
              <a:rPr lang="uk-UA" sz="7200" b="1" dirty="0" smtClean="0">
                <a:solidFill>
                  <a:srgbClr val="00B050"/>
                </a:solidFill>
              </a:rPr>
              <a:t>66</a:t>
            </a:r>
            <a:r>
              <a:rPr lang="uk-UA" sz="7200" b="1" dirty="0" smtClean="0">
                <a:solidFill>
                  <a:srgbClr val="0070C0"/>
                </a:solidFill>
              </a:rPr>
              <a:t>       </a:t>
            </a:r>
            <a:r>
              <a:rPr lang="uk-UA" sz="7200" b="1" dirty="0">
                <a:solidFill>
                  <a:srgbClr val="0070C0"/>
                </a:solidFill>
              </a:rPr>
              <a:t>44 + </a:t>
            </a:r>
            <a:r>
              <a:rPr lang="uk-UA" sz="7200" b="1" dirty="0" smtClean="0">
                <a:solidFill>
                  <a:srgbClr val="0070C0"/>
                </a:solidFill>
              </a:rPr>
              <a:t>38=</a:t>
            </a:r>
            <a:r>
              <a:rPr lang="uk-UA" sz="7200" b="1" dirty="0" smtClean="0">
                <a:solidFill>
                  <a:srgbClr val="00B050"/>
                </a:solidFill>
              </a:rPr>
              <a:t>82</a:t>
            </a:r>
            <a:endParaRPr lang="uk-UA" sz="7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uk-UA" sz="7200" b="1" dirty="0">
                <a:solidFill>
                  <a:srgbClr val="0070C0"/>
                </a:solidFill>
              </a:rPr>
              <a:t>                  </a:t>
            </a:r>
            <a:r>
              <a:rPr lang="uk-UA" sz="7200" b="1" dirty="0" smtClean="0">
                <a:solidFill>
                  <a:srgbClr val="0070C0"/>
                </a:solidFill>
              </a:rPr>
              <a:t>77- 8=</a:t>
            </a:r>
            <a:r>
              <a:rPr lang="uk-UA" sz="7200" b="1" dirty="0" smtClean="0">
                <a:solidFill>
                  <a:srgbClr val="00B050"/>
                </a:solidFill>
              </a:rPr>
              <a:t>69</a:t>
            </a:r>
            <a:endParaRPr lang="ru-RU" sz="72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634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7252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9600" b="1" dirty="0" smtClean="0">
                <a:solidFill>
                  <a:srgbClr val="FF0000"/>
                </a:solidFill>
              </a:rPr>
              <a:t>Задача 382 (1)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45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8" cy="67547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2386"/>
            <a:ext cx="10515600" cy="5442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7200" b="1" dirty="0" smtClean="0">
                <a:solidFill>
                  <a:srgbClr val="0070C0"/>
                </a:solidFill>
              </a:rPr>
              <a:t>Було – 40л молока</a:t>
            </a:r>
          </a:p>
          <a:p>
            <a:pPr marL="0" indent="0">
              <a:buNone/>
            </a:pPr>
            <a:r>
              <a:rPr lang="uk-UA" sz="7200" b="1" dirty="0" smtClean="0">
                <a:solidFill>
                  <a:srgbClr val="0070C0"/>
                </a:solidFill>
              </a:rPr>
              <a:t>Випили – 6л  і  7л</a:t>
            </a:r>
          </a:p>
          <a:p>
            <a:pPr marL="0" indent="0">
              <a:buNone/>
            </a:pPr>
            <a:r>
              <a:rPr lang="uk-UA" sz="7200" b="1" dirty="0" smtClean="0">
                <a:solidFill>
                  <a:srgbClr val="0070C0"/>
                </a:solidFill>
              </a:rPr>
              <a:t>Залишилося - ?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69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5" y="0"/>
            <a:ext cx="121919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1446"/>
            <a:ext cx="10515600" cy="567551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7200" b="1" dirty="0" err="1" smtClean="0">
                <a:solidFill>
                  <a:srgbClr val="0070C0"/>
                </a:solidFill>
              </a:rPr>
              <a:t>Розв</a:t>
            </a:r>
            <a:r>
              <a:rPr lang="en-US" sz="7200" b="1" dirty="0" smtClean="0">
                <a:solidFill>
                  <a:srgbClr val="0070C0"/>
                </a:solidFill>
              </a:rPr>
              <a:t>’</a:t>
            </a:r>
            <a:r>
              <a:rPr lang="uk-UA" sz="7200" b="1" dirty="0" err="1" smtClean="0">
                <a:solidFill>
                  <a:srgbClr val="0070C0"/>
                </a:solidFill>
              </a:rPr>
              <a:t>язок</a:t>
            </a:r>
            <a:r>
              <a:rPr lang="uk-UA" sz="7200" b="1" dirty="0" smtClean="0">
                <a:solidFill>
                  <a:srgbClr val="0070C0"/>
                </a:solidFill>
              </a:rPr>
              <a:t>:</a:t>
            </a:r>
          </a:p>
          <a:p>
            <a:pPr marL="914400" indent="-914400">
              <a:buAutoNum type="arabicPeriod"/>
            </a:pPr>
            <a:r>
              <a:rPr lang="uk-UA" sz="5400" b="1" dirty="0" smtClean="0">
                <a:solidFill>
                  <a:srgbClr val="0070C0"/>
                </a:solidFill>
              </a:rPr>
              <a:t>6  +  7 =  13л молока випили         </a:t>
            </a:r>
          </a:p>
          <a:p>
            <a:pPr marL="0" indent="0">
              <a:buNone/>
            </a:pPr>
            <a:r>
              <a:rPr lang="uk-UA" sz="5400" b="1" dirty="0">
                <a:solidFill>
                  <a:srgbClr val="0070C0"/>
                </a:solidFill>
              </a:rPr>
              <a:t> </a:t>
            </a:r>
            <a:r>
              <a:rPr lang="uk-UA" sz="5400" b="1" dirty="0" smtClean="0">
                <a:solidFill>
                  <a:srgbClr val="0070C0"/>
                </a:solidFill>
              </a:rPr>
              <a:t>                               діти    разом</a:t>
            </a:r>
          </a:p>
          <a:p>
            <a:pPr marL="0" indent="0">
              <a:buNone/>
            </a:pPr>
            <a:r>
              <a:rPr lang="uk-UA" sz="5400" b="1" dirty="0" smtClean="0">
                <a:solidFill>
                  <a:srgbClr val="0070C0"/>
                </a:solidFill>
              </a:rPr>
              <a:t>2. 40 – 13 = 27л молока               </a:t>
            </a:r>
          </a:p>
          <a:p>
            <a:pPr marL="0" indent="0">
              <a:buNone/>
            </a:pPr>
            <a:r>
              <a:rPr lang="uk-UA" sz="5400" b="1" dirty="0">
                <a:solidFill>
                  <a:srgbClr val="0070C0"/>
                </a:solidFill>
              </a:rPr>
              <a:t> </a:t>
            </a:r>
            <a:r>
              <a:rPr lang="uk-UA" sz="5400" b="1" dirty="0" smtClean="0">
                <a:solidFill>
                  <a:srgbClr val="0070C0"/>
                </a:solidFill>
              </a:rPr>
              <a:t>                                         залишилося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FF0000"/>
                </a:solidFill>
              </a:rPr>
              <a:t>   </a:t>
            </a:r>
            <a:r>
              <a:rPr lang="uk-UA" sz="6600" b="1" dirty="0" smtClean="0">
                <a:solidFill>
                  <a:srgbClr val="FF0000"/>
                </a:solidFill>
              </a:rPr>
              <a:t>Відповідь:</a:t>
            </a:r>
            <a:r>
              <a:rPr lang="uk-UA" sz="4800" b="1" dirty="0" smtClean="0">
                <a:solidFill>
                  <a:srgbClr val="FF0000"/>
                </a:solidFill>
              </a:rPr>
              <a:t>  </a:t>
            </a:r>
            <a:r>
              <a:rPr lang="uk-UA" sz="4800" b="1" dirty="0" smtClean="0"/>
              <a:t>27л молока   залишилося в їдальні після  сніданку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636380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7419"/>
            <a:ext cx="10515600" cy="5439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9600" b="1" dirty="0" smtClean="0">
                <a:solidFill>
                  <a:srgbClr val="FF0000"/>
                </a:solidFill>
              </a:rPr>
              <a:t>Задача 382 (2)</a:t>
            </a:r>
          </a:p>
          <a:p>
            <a:pPr marL="0" indent="0" algn="ctr">
              <a:buNone/>
            </a:pP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617510"/>
              </p:ext>
            </p:extLst>
          </p:nvPr>
        </p:nvGraphicFramePr>
        <p:xfrm>
          <a:off x="1194619" y="2344994"/>
          <a:ext cx="996991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8294">
                  <a:extLst>
                    <a:ext uri="{9D8B030D-6E8A-4147-A177-3AD203B41FA5}">
                      <a16:colId xmlns:a16="http://schemas.microsoft.com/office/drawing/2014/main" val="1079016753"/>
                    </a:ext>
                  </a:extLst>
                </a:gridCol>
                <a:gridCol w="3230808">
                  <a:extLst>
                    <a:ext uri="{9D8B030D-6E8A-4147-A177-3AD203B41FA5}">
                      <a16:colId xmlns:a16="http://schemas.microsoft.com/office/drawing/2014/main" val="1780836466"/>
                    </a:ext>
                  </a:extLst>
                </a:gridCol>
                <a:gridCol w="3230808">
                  <a:extLst>
                    <a:ext uri="{9D8B030D-6E8A-4147-A177-3AD203B41FA5}">
                      <a16:colId xmlns:a16="http://schemas.microsoft.com/office/drawing/2014/main" val="981565087"/>
                    </a:ext>
                  </a:extLst>
                </a:gridCol>
              </a:tblGrid>
              <a:tr h="736029"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/>
                        <a:t>Було  води  в  діжці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/>
                        <a:t>Витратили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/>
                        <a:t>Залишилося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42149"/>
                  </a:ext>
                </a:extLst>
              </a:tr>
              <a:tr h="1270407"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/>
                        <a:t>50л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/>
                        <a:t>І – 9л</a:t>
                      </a:r>
                    </a:p>
                    <a:p>
                      <a:r>
                        <a:rPr lang="uk-UA" sz="4400" dirty="0" smtClean="0"/>
                        <a:t>ІІ – стільки ж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/>
                        <a:t>?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508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072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756" y="0"/>
            <a:ext cx="12401755" cy="67105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6981" y="604684"/>
            <a:ext cx="11547987" cy="57518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ПЕРЕВІРЯЄМО!</a:t>
            </a:r>
            <a:endParaRPr lang="uk-UA" sz="6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    </a:t>
            </a:r>
            <a:r>
              <a:rPr lang="uk-UA" sz="6000" b="1" dirty="0" smtClean="0">
                <a:solidFill>
                  <a:srgbClr val="0070C0"/>
                </a:solidFill>
              </a:rPr>
              <a:t>50 – (9+9)=32Л ВОДИ</a:t>
            </a:r>
          </a:p>
          <a:p>
            <a:pPr marL="0" indent="0">
              <a:buNone/>
            </a:pPr>
            <a:endParaRPr lang="uk-UA" sz="6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rgbClr val="0070C0"/>
                </a:solidFill>
              </a:rPr>
              <a:t> </a:t>
            </a:r>
            <a:r>
              <a:rPr lang="uk-UA" sz="6000" b="1" dirty="0" smtClean="0">
                <a:solidFill>
                  <a:srgbClr val="FF0000"/>
                </a:solidFill>
              </a:rPr>
              <a:t>Відповідь: </a:t>
            </a:r>
            <a:r>
              <a:rPr lang="uk-UA" sz="6000" b="1" dirty="0" smtClean="0">
                <a:solidFill>
                  <a:srgbClr val="0070C0"/>
                </a:solidFill>
              </a:rPr>
              <a:t>32 л </a:t>
            </a:r>
            <a:r>
              <a:rPr lang="uk-UA" sz="5400" b="1" dirty="0" smtClean="0">
                <a:solidFill>
                  <a:srgbClr val="0070C0"/>
                </a:solidFill>
              </a:rPr>
              <a:t>води </a:t>
            </a:r>
          </a:p>
          <a:p>
            <a:pPr marL="0" indent="0">
              <a:buNone/>
            </a:pPr>
            <a:r>
              <a:rPr lang="uk-UA" sz="5400" b="1" dirty="0">
                <a:solidFill>
                  <a:srgbClr val="0070C0"/>
                </a:solidFill>
              </a:rPr>
              <a:t> </a:t>
            </a:r>
            <a:r>
              <a:rPr lang="uk-UA" sz="5400" b="1" dirty="0" smtClean="0">
                <a:solidFill>
                  <a:srgbClr val="0070C0"/>
                </a:solidFill>
              </a:rPr>
              <a:t>                         залишилося в   діжці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03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7400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84555"/>
            <a:ext cx="10515600" cy="2949677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Накресли  в  зошиті 2  п</a:t>
            </a:r>
            <a:r>
              <a:rPr lang="en-US" b="1" dirty="0" smtClean="0"/>
              <a:t>’</a:t>
            </a:r>
            <a:r>
              <a:rPr lang="uk-UA" b="1" dirty="0" err="1" smtClean="0"/>
              <a:t>ятикутники</a:t>
            </a:r>
            <a:r>
              <a:rPr lang="uk-UA" b="1" dirty="0" smtClean="0"/>
              <a:t> і  в  них  з  однієї  вершини  проведи два відрізки,  щоб  утворилися:</a:t>
            </a:r>
            <a:br>
              <a:rPr lang="uk-UA" b="1" dirty="0" smtClean="0"/>
            </a:br>
            <a:r>
              <a:rPr lang="uk-UA" b="1" dirty="0" smtClean="0">
                <a:solidFill>
                  <a:srgbClr val="00B050"/>
                </a:solidFill>
              </a:rPr>
              <a:t>1)  3  трикутники</a:t>
            </a:r>
            <a:br>
              <a:rPr lang="uk-UA" b="1" dirty="0" smtClean="0">
                <a:solidFill>
                  <a:srgbClr val="00B050"/>
                </a:solidFill>
              </a:rPr>
            </a:br>
            <a:r>
              <a:rPr lang="uk-UA" b="1" dirty="0" smtClean="0">
                <a:solidFill>
                  <a:srgbClr val="00B050"/>
                </a:solidFill>
              </a:rPr>
              <a:t>2)2 чотирикутники і 1 трикутник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2890" y="634181"/>
            <a:ext cx="10117394" cy="11503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dirty="0" smtClean="0">
                <a:solidFill>
                  <a:srgbClr val="FF0000"/>
                </a:solidFill>
              </a:rPr>
              <a:t>Робота  з  геометричним  матеріалом</a:t>
            </a:r>
          </a:p>
          <a:p>
            <a:pPr marL="0" indent="0" algn="ctr">
              <a:buNone/>
            </a:pPr>
            <a:endParaRPr lang="uk-UA" sz="4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sz="4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sz="4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sz="4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sz="4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513006" y="4896465"/>
            <a:ext cx="5368413" cy="1489587"/>
          </a:xfrm>
          <a:prstGeom prst="homePlate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1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54982"/>
            <a:ext cx="12191998" cy="690449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1850" y="1487837"/>
            <a:ext cx="10515600" cy="331663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/>
              <a:t>Усне  додавання  і  віднімання</a:t>
            </a:r>
            <a:br>
              <a:rPr lang="uk-UA" sz="6700" b="1" dirty="0" smtClean="0"/>
            </a:br>
            <a:r>
              <a:rPr lang="uk-UA" sz="6700" b="1" dirty="0" smtClean="0"/>
              <a:t/>
            </a:r>
            <a:br>
              <a:rPr lang="uk-UA" sz="6700" b="1" dirty="0" smtClean="0"/>
            </a:br>
            <a:r>
              <a:rPr lang="uk-UA" b="1" dirty="0" smtClean="0"/>
              <a:t> чисел у межах 100. Повторення і  </a:t>
            </a:r>
            <a:br>
              <a:rPr lang="uk-UA" b="1" dirty="0" smtClean="0"/>
            </a:br>
            <a:r>
              <a:rPr lang="uk-UA" b="1" dirty="0"/>
              <a:t/>
            </a:r>
            <a:br>
              <a:rPr lang="uk-UA" b="1" dirty="0"/>
            </a:br>
            <a:r>
              <a:rPr lang="uk-UA" b="1" dirty="0" smtClean="0"/>
              <a:t>закріплення  вивченого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31850" y="2138766"/>
            <a:ext cx="10652394" cy="2541722"/>
          </a:xfrm>
        </p:spPr>
        <p:txBody>
          <a:bodyPr/>
          <a:lstStyle/>
          <a:p>
            <a:r>
              <a:rPr lang="uk-UA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902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736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1161"/>
            <a:ext cx="10515600" cy="5365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b="1" dirty="0" smtClean="0">
                <a:solidFill>
                  <a:srgbClr val="FF0000"/>
                </a:solidFill>
              </a:rPr>
              <a:t>Перевіряємо!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002890" y="2402195"/>
            <a:ext cx="5368413" cy="16075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194619" y="2477729"/>
            <a:ext cx="4572000" cy="1548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48981" y="3429000"/>
            <a:ext cx="1017638" cy="597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02890" y="2402195"/>
            <a:ext cx="4557252" cy="160527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560142" y="2461190"/>
            <a:ext cx="0" cy="15462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ятиугольник 20"/>
          <p:cNvSpPr/>
          <p:nvPr/>
        </p:nvSpPr>
        <p:spPr>
          <a:xfrm>
            <a:off x="4911214" y="4453502"/>
            <a:ext cx="5456902" cy="1534344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stCxn id="21" idx="2"/>
            <a:endCxn id="21" idx="0"/>
          </p:cNvCxnSpPr>
          <p:nvPr/>
        </p:nvCxnSpPr>
        <p:spPr>
          <a:xfrm flipV="1">
            <a:off x="7256079" y="4453502"/>
            <a:ext cx="0" cy="15343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9601200" y="4453502"/>
            <a:ext cx="44245" cy="153434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791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5187"/>
            <a:ext cx="10515600" cy="560177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Склади один приклад  із всіх  можливих , сумою  якого  буде число 50 </a:t>
            </a:r>
          </a:p>
          <a:p>
            <a:pPr marL="0" indent="0">
              <a:buNone/>
            </a:pPr>
            <a:r>
              <a:rPr lang="uk-UA" sz="6000" b="1" dirty="0" smtClean="0">
                <a:solidFill>
                  <a:srgbClr val="FF0000"/>
                </a:solidFill>
              </a:rPr>
              <a:t>               </a:t>
            </a:r>
          </a:p>
          <a:p>
            <a:pPr marL="0" indent="0">
              <a:buNone/>
            </a:pPr>
            <a:r>
              <a:rPr lang="uk-UA" sz="6000" b="1" dirty="0">
                <a:solidFill>
                  <a:srgbClr val="FF0000"/>
                </a:solidFill>
              </a:rPr>
              <a:t> </a:t>
            </a:r>
            <a:r>
              <a:rPr lang="uk-UA" sz="6000" b="1" dirty="0" smtClean="0">
                <a:solidFill>
                  <a:srgbClr val="FF0000"/>
                </a:solidFill>
              </a:rPr>
              <a:t>              ?               ?</a:t>
            </a:r>
          </a:p>
          <a:p>
            <a:pPr marL="0" indent="0">
              <a:buNone/>
            </a:pPr>
            <a:r>
              <a:rPr lang="uk-UA" sz="6000" b="1" dirty="0">
                <a:solidFill>
                  <a:srgbClr val="FF0000"/>
                </a:solidFill>
              </a:rPr>
              <a:t> </a:t>
            </a:r>
            <a:r>
              <a:rPr lang="uk-UA" sz="6000" b="1" dirty="0" smtClean="0">
                <a:solidFill>
                  <a:srgbClr val="FF0000"/>
                </a:solidFill>
              </a:rPr>
              <a:t>                      +             = </a:t>
            </a:r>
            <a:r>
              <a:rPr lang="uk-UA" sz="9600" b="1" dirty="0" smtClean="0">
                <a:solidFill>
                  <a:srgbClr val="FF0000"/>
                </a:solidFill>
              </a:rPr>
              <a:t>50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3476" y="4479827"/>
            <a:ext cx="1415845" cy="10766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63549" y="4479827"/>
            <a:ext cx="1445341" cy="11282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530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7200" b="1" dirty="0" smtClean="0">
                <a:solidFill>
                  <a:srgbClr val="FF0000"/>
                </a:solidFill>
              </a:rPr>
              <a:t>Підсумок  уроку</a:t>
            </a:r>
          </a:p>
          <a:p>
            <a:pPr marL="0" indent="0" algn="ctr">
              <a:buNone/>
            </a:pPr>
            <a:r>
              <a:rPr lang="uk-UA" sz="7200" b="1" dirty="0" smtClean="0">
                <a:solidFill>
                  <a:srgbClr val="FF0000"/>
                </a:solidFill>
              </a:rPr>
              <a:t>Гра «Шифрувальник»</a:t>
            </a:r>
          </a:p>
          <a:p>
            <a:pPr marL="0" indent="0" algn="ctr">
              <a:buNone/>
            </a:pPr>
            <a:r>
              <a:rPr lang="uk-UA" sz="9600" b="1" dirty="0" smtClean="0">
                <a:solidFill>
                  <a:srgbClr val="0070C0"/>
                </a:solidFill>
              </a:rPr>
              <a:t>32, - 16,18,15,18,5,6,30</a:t>
            </a:r>
            <a:r>
              <a:rPr lang="uk-UA" sz="7200" b="1" dirty="0" smtClean="0">
                <a:solidFill>
                  <a:srgbClr val="0070C0"/>
                </a:solidFill>
              </a:rPr>
              <a:t>.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08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4" y="1"/>
            <a:ext cx="1207401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634182"/>
            <a:ext cx="10515600" cy="62238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600" b="1" dirty="0" smtClean="0">
                <a:solidFill>
                  <a:srgbClr val="FF0000"/>
                </a:solidFill>
              </a:rPr>
              <a:t>РЕФЛЕКСІЯ</a:t>
            </a: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FF0000"/>
                </a:solidFill>
              </a:rPr>
              <a:t>              </a:t>
            </a:r>
            <a:r>
              <a:rPr lang="uk-UA" sz="4400" b="1" dirty="0" smtClean="0">
                <a:solidFill>
                  <a:srgbClr val="0070C0"/>
                </a:solidFill>
              </a:rPr>
              <a:t>Старалася(вся),у  мене  все  вийшло</a:t>
            </a:r>
          </a:p>
          <a:p>
            <a:pPr marL="0" indent="0" algn="ctr">
              <a:buNone/>
            </a:pPr>
            <a:r>
              <a:rPr lang="uk-UA" sz="4400" b="1" dirty="0">
                <a:solidFill>
                  <a:srgbClr val="0070C0"/>
                </a:solidFill>
              </a:rPr>
              <a:t> </a:t>
            </a:r>
            <a:r>
              <a:rPr lang="uk-UA" sz="4400" b="1" dirty="0" smtClean="0">
                <a:solidFill>
                  <a:srgbClr val="0070C0"/>
                </a:solidFill>
              </a:rPr>
              <a:t>                 </a:t>
            </a:r>
            <a:r>
              <a:rPr lang="uk-UA" sz="4400" b="1" dirty="0" smtClean="0">
                <a:solidFill>
                  <a:srgbClr val="0070C0"/>
                </a:solidFill>
              </a:rPr>
              <a:t>Старалася(вся),але були  помилки</a:t>
            </a: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0070C0"/>
                </a:solidFill>
              </a:rPr>
              <a:t>                     У мене  не  вийшло,  але  я буду  старатись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25560" y="1310816"/>
            <a:ext cx="1401097" cy="129785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799302" y="2933138"/>
            <a:ext cx="1327355" cy="1341206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850922" y="4486198"/>
            <a:ext cx="1327355" cy="134120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23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://i.ytimg.com/vi/UuilODdroFU/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10"/>
            <a:ext cx="13086736" cy="6834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61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ya-umni4ka.ru/wp-content/uploads/2012/08/4.jp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493883"/>
          </a:xfrm>
        </p:spPr>
        <p:txBody>
          <a:bodyPr>
            <a:normAutofit/>
          </a:bodyPr>
          <a:lstStyle/>
          <a:p>
            <a:r>
              <a:rPr lang="uk-UA" b="1" dirty="0" smtClean="0"/>
              <a:t>Ну – </a:t>
            </a:r>
            <a:r>
              <a:rPr lang="uk-UA" b="1" dirty="0" err="1" smtClean="0"/>
              <a:t>мо</a:t>
            </a:r>
            <a:r>
              <a:rPr lang="uk-UA" b="1" dirty="0" smtClean="0"/>
              <a:t>, діти, підведіться!</a:t>
            </a:r>
            <a:br>
              <a:rPr lang="uk-UA" b="1" dirty="0" smtClean="0"/>
            </a:br>
            <a:r>
              <a:rPr lang="uk-UA" b="1" dirty="0" smtClean="0"/>
              <a:t>Всі приємно посміхніться.</a:t>
            </a:r>
            <a:br>
              <a:rPr lang="uk-UA" b="1" dirty="0" smtClean="0"/>
            </a:br>
            <a:r>
              <a:rPr lang="uk-UA" b="1" dirty="0" smtClean="0"/>
              <a:t>Продзвенів  уже дзвінок,</a:t>
            </a:r>
            <a:br>
              <a:rPr lang="uk-UA" b="1" dirty="0" smtClean="0"/>
            </a:br>
            <a:r>
              <a:rPr lang="uk-UA" b="1" dirty="0" smtClean="0"/>
              <a:t>починаємо урок!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71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ya-umni4ka.ru/wp-content/uploads/2012/08/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2452"/>
            <a:ext cx="10515600" cy="458674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cs typeface="Aharoni" panose="02010803020104030203" pitchFamily="2" charset="-79"/>
              </a:rPr>
              <a:t>Щоб не  просто слухали, а  чули.</a:t>
            </a:r>
            <a:br>
              <a:rPr lang="uk-UA" b="1" dirty="0" smtClean="0">
                <a:cs typeface="Aharoni" panose="02010803020104030203" pitchFamily="2" charset="-79"/>
              </a:rPr>
            </a:br>
            <a:r>
              <a:rPr lang="uk-UA" b="1" dirty="0">
                <a:cs typeface="Aharoni" panose="02010803020104030203" pitchFamily="2" charset="-79"/>
              </a:rPr>
              <a:t/>
            </a:r>
            <a:br>
              <a:rPr lang="uk-UA" b="1" dirty="0">
                <a:cs typeface="Aharoni" panose="02010803020104030203" pitchFamily="2" charset="-79"/>
              </a:rPr>
            </a:br>
            <a:r>
              <a:rPr lang="uk-UA" b="1" dirty="0" smtClean="0">
                <a:cs typeface="Aharoni" panose="02010803020104030203" pitchFamily="2" charset="-79"/>
              </a:rPr>
              <a:t>Щоб не  просто дивилися,  а  бачили.</a:t>
            </a:r>
            <a:br>
              <a:rPr lang="uk-UA" b="1" dirty="0" smtClean="0">
                <a:cs typeface="Aharoni" panose="02010803020104030203" pitchFamily="2" charset="-79"/>
              </a:rPr>
            </a:br>
            <a:r>
              <a:rPr lang="uk-UA" b="1" dirty="0">
                <a:cs typeface="Aharoni" panose="02010803020104030203" pitchFamily="2" charset="-79"/>
              </a:rPr>
              <a:t/>
            </a:r>
            <a:br>
              <a:rPr lang="uk-UA" b="1" dirty="0">
                <a:cs typeface="Aharoni" panose="02010803020104030203" pitchFamily="2" charset="-79"/>
              </a:rPr>
            </a:br>
            <a:r>
              <a:rPr lang="uk-UA" b="1" dirty="0" smtClean="0">
                <a:cs typeface="Aharoni" panose="02010803020104030203" pitchFamily="2" charset="-79"/>
              </a:rPr>
              <a:t>Щоб    не  просто  відповідали, а міркували.</a:t>
            </a:r>
            <a:br>
              <a:rPr lang="uk-UA" b="1" dirty="0" smtClean="0">
                <a:cs typeface="Aharoni" panose="02010803020104030203" pitchFamily="2" charset="-79"/>
              </a:rPr>
            </a:br>
            <a:r>
              <a:rPr lang="uk-UA" b="1" dirty="0">
                <a:cs typeface="Aharoni" panose="02010803020104030203" pitchFamily="2" charset="-79"/>
              </a:rPr>
              <a:t/>
            </a:r>
            <a:br>
              <a:rPr lang="uk-UA" b="1" dirty="0">
                <a:cs typeface="Aharoni" panose="02010803020104030203" pitchFamily="2" charset="-79"/>
              </a:rPr>
            </a:br>
            <a:r>
              <a:rPr lang="uk-UA" b="1" dirty="0" smtClean="0">
                <a:cs typeface="Aharoni" panose="02010803020104030203" pitchFamily="2" charset="-79"/>
              </a:rPr>
              <a:t>Дружно  і  </a:t>
            </a:r>
            <a:r>
              <a:rPr lang="uk-UA" b="1" dirty="0" err="1" smtClean="0">
                <a:cs typeface="Aharoni" panose="02010803020104030203" pitchFamily="2" charset="-79"/>
              </a:rPr>
              <a:t>плідно</a:t>
            </a:r>
            <a:r>
              <a:rPr lang="uk-UA" b="1" dirty="0" smtClean="0">
                <a:cs typeface="Aharoni" panose="02010803020104030203" pitchFamily="2" charset="-79"/>
              </a:rPr>
              <a:t>  працювали!</a:t>
            </a:r>
            <a:endParaRPr lang="ru-RU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6742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ДЕВІЗ  УРОКУ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smtClean="0"/>
              <a:t>МИ  ВЕСЕЛИЙ, ДРУЖНИЙ КЛАС</a:t>
            </a:r>
          </a:p>
          <a:p>
            <a:pPr marL="0" indent="0" algn="ctr">
              <a:buNone/>
            </a:pPr>
            <a:r>
              <a:rPr lang="uk-UA" sz="5400" b="1" dirty="0" smtClean="0"/>
              <a:t>ГАРНИЙ  НАСТРІЙ  У  ВСІХ  НАС</a:t>
            </a:r>
          </a:p>
          <a:p>
            <a:pPr marL="0" indent="0" algn="ctr">
              <a:buNone/>
            </a:pPr>
            <a:r>
              <a:rPr lang="uk-UA" sz="5400" b="1" dirty="0" smtClean="0"/>
              <a:t>БУДЕМ  ДРУЖНО  ПРАЦЮВАТИ,</a:t>
            </a:r>
          </a:p>
          <a:p>
            <a:pPr marL="0" indent="0" algn="ctr">
              <a:buNone/>
            </a:pPr>
            <a:r>
              <a:rPr lang="uk-UA" sz="5400" b="1" dirty="0" smtClean="0"/>
              <a:t>МАТЕМАТИКУ ВИВЧАТИ!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1564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06" y="2762403"/>
            <a:ext cx="3866238" cy="3151700"/>
          </a:xfrm>
          <a:prstGeom prst="rect">
            <a:avLst/>
          </a:prstGeom>
        </p:spPr>
      </p:pic>
      <p:pic>
        <p:nvPicPr>
          <p:cNvPr id="4" name="Рисунок 3" descr="http://ya-umni4ka.ru/wp-content/uploads/2012/08/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88761" cy="67252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1881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/>
            </a:r>
            <a:br>
              <a:rPr lang="uk-UA" sz="5400" b="1" dirty="0" smtClean="0"/>
            </a:br>
            <a:r>
              <a:rPr lang="uk-UA" sz="5400" b="1" dirty="0"/>
              <a:t> </a:t>
            </a:r>
            <a:r>
              <a:rPr lang="uk-UA" sz="5400" b="1" dirty="0" smtClean="0"/>
              <a:t>            1.  ГРА  «ЛАНЦЮЖОК»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5681" y="1548580"/>
            <a:ext cx="10515600" cy="39378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uk-UA" sz="5400" b="1" dirty="0" smtClean="0"/>
          </a:p>
          <a:p>
            <a:pPr marL="0" indent="0">
              <a:buNone/>
            </a:pPr>
            <a:endParaRPr lang="uk-UA" sz="5400" b="1" dirty="0" smtClean="0"/>
          </a:p>
          <a:p>
            <a:pPr marL="0" indent="0">
              <a:buNone/>
            </a:pPr>
            <a:r>
              <a:rPr lang="uk-UA" sz="5400" b="1" dirty="0" smtClean="0"/>
              <a:t>2. Телефонуємо  до </a:t>
            </a:r>
          </a:p>
          <a:p>
            <a:pPr marL="0" indent="0">
              <a:buNone/>
            </a:pPr>
            <a:r>
              <a:rPr lang="uk-UA" sz="5400" b="1" dirty="0" smtClean="0"/>
              <a:t> Діда Мороза. </a:t>
            </a:r>
          </a:p>
          <a:p>
            <a:pPr marL="0" indent="0">
              <a:buNone/>
            </a:pPr>
            <a:r>
              <a:rPr lang="uk-UA" sz="5400" b="1" dirty="0" smtClean="0"/>
              <a:t>     Математичний </a:t>
            </a:r>
          </a:p>
          <a:p>
            <a:pPr marL="0" indent="0">
              <a:buNone/>
            </a:pPr>
            <a:r>
              <a:rPr lang="uk-UA" sz="5400" b="1" dirty="0" smtClean="0"/>
              <a:t>                            диктант.</a:t>
            </a:r>
          </a:p>
          <a:p>
            <a:pPr marL="0" indent="0" algn="ctr">
              <a:buNone/>
            </a:pPr>
            <a:endParaRPr lang="uk-UA" sz="4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420" y="2464517"/>
            <a:ext cx="3497824" cy="344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83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8" y="0"/>
            <a:ext cx="11956024" cy="66515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Перевіряємо!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23767"/>
            <a:ext cx="10515600" cy="4053195"/>
          </a:xfrm>
        </p:spPr>
        <p:txBody>
          <a:bodyPr/>
          <a:lstStyle/>
          <a:p>
            <a:pPr marL="0" indent="0" algn="ctr">
              <a:buNone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8800" b="1" dirty="0">
                <a:solidFill>
                  <a:srgbClr val="FF0000"/>
                </a:solidFill>
              </a:rPr>
              <a:t>20,      </a:t>
            </a:r>
            <a:r>
              <a:rPr lang="uk-UA" sz="8800" b="1" dirty="0" smtClean="0">
                <a:solidFill>
                  <a:srgbClr val="FF0000"/>
                </a:solidFill>
              </a:rPr>
              <a:t>43</a:t>
            </a:r>
            <a:r>
              <a:rPr lang="uk-UA" sz="8800" b="1" dirty="0">
                <a:solidFill>
                  <a:srgbClr val="FF0000"/>
                </a:solidFill>
              </a:rPr>
              <a:t>,        33,      9.</a:t>
            </a:r>
            <a:endParaRPr lang="ru-RU" sz="8800" b="1" dirty="0">
              <a:solidFill>
                <a:srgbClr val="FF0000"/>
              </a:solidFill>
            </a:endParaRPr>
          </a:p>
          <a:p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33297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8865"/>
            <a:ext cx="10515600" cy="51324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ХВИЛИНКА  КАЛІГРАФІЇ</a:t>
            </a:r>
          </a:p>
          <a:p>
            <a:pPr marL="0" indent="0" algn="ctr">
              <a:buNone/>
            </a:pPr>
            <a:endParaRPr lang="uk-UA" sz="54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sz="54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5400" b="1" dirty="0" smtClean="0">
                <a:solidFill>
                  <a:schemeClr val="accent5">
                    <a:lumMod val="75000"/>
                  </a:schemeClr>
                </a:solidFill>
              </a:rPr>
              <a:t>31,  32,  33,  34,  38.</a:t>
            </a:r>
            <a:endParaRPr lang="ru-RU" sz="5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41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ya-umni4ka.ru/wp-content/uploads/2012/08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62782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25910"/>
            <a:ext cx="10515600" cy="5560141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Як би  ви  знайшли  суму  або  різницю  чисел:</a:t>
            </a:r>
          </a:p>
          <a:p>
            <a:pPr marL="0" indent="0" algn="ctr">
              <a:buNone/>
            </a:pPr>
            <a:r>
              <a:rPr lang="uk-UA" sz="6600" b="1" dirty="0" smtClean="0">
                <a:solidFill>
                  <a:schemeClr val="accent5">
                    <a:lumMod val="75000"/>
                  </a:schemeClr>
                </a:solidFill>
              </a:rPr>
              <a:t>30 +40</a:t>
            </a:r>
          </a:p>
          <a:p>
            <a:pPr marL="0" indent="0" algn="ctr">
              <a:buNone/>
            </a:pPr>
            <a:r>
              <a:rPr lang="uk-UA" sz="6600" b="1" dirty="0" smtClean="0">
                <a:solidFill>
                  <a:schemeClr val="accent5">
                    <a:lumMod val="75000"/>
                  </a:schemeClr>
                </a:solidFill>
              </a:rPr>
              <a:t>70 – 20</a:t>
            </a:r>
          </a:p>
          <a:p>
            <a:pPr marL="0" indent="0" algn="ctr">
              <a:buNone/>
            </a:pPr>
            <a:r>
              <a:rPr lang="uk-UA" sz="6600" b="1" dirty="0" smtClean="0">
                <a:solidFill>
                  <a:schemeClr val="accent5">
                    <a:lumMod val="75000"/>
                  </a:schemeClr>
                </a:solidFill>
              </a:rPr>
              <a:t>70 + 60</a:t>
            </a:r>
          </a:p>
          <a:p>
            <a:pPr marL="0" indent="0" algn="ctr">
              <a:buNone/>
            </a:pPr>
            <a:r>
              <a:rPr lang="uk-UA" sz="6600" b="1" dirty="0" smtClean="0">
                <a:solidFill>
                  <a:schemeClr val="accent5">
                    <a:lumMod val="75000"/>
                  </a:schemeClr>
                </a:solidFill>
              </a:rPr>
              <a:t>130 - 70</a:t>
            </a:r>
            <a:endParaRPr lang="ru-RU" sz="6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7296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330</Words>
  <Application>Microsoft Office PowerPoint</Application>
  <PresentationFormat>Широкоэкранный</PresentationFormat>
  <Paragraphs>89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Aharoni</vt:lpstr>
      <vt:lpstr>Arial</vt:lpstr>
      <vt:lpstr>Calibri</vt:lpstr>
      <vt:lpstr>Calibri Light</vt:lpstr>
      <vt:lpstr>Тема Office</vt:lpstr>
      <vt:lpstr>УРОК МАТЕМАТИКИ  У 2 КЛАСІ</vt:lpstr>
      <vt:lpstr>   Усне  додавання  і  віднімання   чисел у межах 100. Повторення і    закріплення  вивченого</vt:lpstr>
      <vt:lpstr>Ну – мо, діти, підведіться! Всі приємно посміхніться. Продзвенів  уже дзвінок, починаємо урок!</vt:lpstr>
      <vt:lpstr>Щоб не  просто слухали, а  чули.  Щоб не  просто дивилися,  а  бачили.  Щоб    не  просто  відповідали, а міркували.  Дружно  і  плідно  працювали!</vt:lpstr>
      <vt:lpstr>ДЕВІЗ  УРОКУ</vt:lpstr>
      <vt:lpstr>              1.  ГРА  «ЛАНЦЮЖОК»</vt:lpstr>
      <vt:lpstr>Перевіряємо!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Накресли  в  зошиті 2  п’ятикутники і  в  них  з  однієї  вершини  проведи два відрізки,  щоб  утворилися: 1)  3  трикутники 2)2 чотирикутники і 1 трикутник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 У 2 КЛАСІ</dc:title>
  <dc:creator>olly</dc:creator>
  <cp:lastModifiedBy>olly</cp:lastModifiedBy>
  <cp:revision>18</cp:revision>
  <dcterms:created xsi:type="dcterms:W3CDTF">2017-12-05T21:32:07Z</dcterms:created>
  <dcterms:modified xsi:type="dcterms:W3CDTF">2017-12-06T00:02:26Z</dcterms:modified>
</cp:coreProperties>
</file>