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  <p:sldMasterId id="2147483723" r:id="rId2"/>
    <p:sldMasterId id="2147483749" r:id="rId3"/>
  </p:sldMasterIdLst>
  <p:sldIdLst>
    <p:sldId id="258" r:id="rId4"/>
    <p:sldId id="297" r:id="rId5"/>
    <p:sldId id="280" r:id="rId6"/>
    <p:sldId id="292" r:id="rId7"/>
    <p:sldId id="293" r:id="rId8"/>
    <p:sldId id="294" r:id="rId9"/>
    <p:sldId id="298" r:id="rId10"/>
    <p:sldId id="299" r:id="rId11"/>
    <p:sldId id="284" r:id="rId12"/>
    <p:sldId id="264" r:id="rId13"/>
    <p:sldId id="285" r:id="rId14"/>
    <p:sldId id="282" r:id="rId15"/>
    <p:sldId id="300" r:id="rId16"/>
    <p:sldId id="262" r:id="rId17"/>
    <p:sldId id="295" r:id="rId18"/>
    <p:sldId id="276" r:id="rId1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720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20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9F9FB0-E2B8-4C18-87EE-09EA1F3DD64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3462519"/>
      </p:ext>
    </p:extLst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F251D-DFDE-40D0-909C-92E09ECD9D7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9070118"/>
      </p:ext>
    </p:extLst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7545C-AE74-4592-907D-0F647BA0E5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9953450"/>
      </p:ext>
    </p:extLst>
  </p:cSld>
  <p:clrMapOvr>
    <a:masterClrMapping/>
  </p:clrMapOvr>
  <p:transition spd="slow"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49896-5313-4F8C-8FF9-4AE46309CC7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536165"/>
      </p:ext>
    </p:extLst>
  </p:cSld>
  <p:clrMapOvr>
    <a:masterClrMapping/>
  </p:clrMapOvr>
  <p:transition spd="slow"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720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20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9F9FB0-E2B8-4C18-87EE-09EA1F3DD64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0380295"/>
      </p:ext>
    </p:extLst>
  </p:cSld>
  <p:clrMapOvr>
    <a:masterClrMapping/>
  </p:clrMapOvr>
  <p:transition spd="slow"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59B89-7E37-48D4-B8B4-F77ED9EA99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4895574"/>
      </p:ext>
    </p:extLst>
  </p:cSld>
  <p:clrMapOvr>
    <a:masterClrMapping/>
  </p:clrMapOvr>
  <p:transition spd="slow">
    <p:wedg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D6355-6720-48BA-A014-C6EC25767C4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2759004"/>
      </p:ext>
    </p:extLst>
  </p:cSld>
  <p:clrMapOvr>
    <a:masterClrMapping/>
  </p:clrMapOvr>
  <p:transition spd="slow">
    <p:wedg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7F367-A93D-4B9C-AF6D-B7388DE25DD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2236509"/>
      </p:ext>
    </p:extLst>
  </p:cSld>
  <p:clrMapOvr>
    <a:masterClrMapping/>
  </p:clrMapOvr>
  <p:transition spd="slow">
    <p:wedg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BB440-B50C-4972-9142-15C5E94029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0452807"/>
      </p:ext>
    </p:extLst>
  </p:cSld>
  <p:clrMapOvr>
    <a:masterClrMapping/>
  </p:clrMapOvr>
  <p:transition spd="slow">
    <p:wedg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F37-A8C7-4DAA-B0AD-075BA5D2B1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03375840"/>
      </p:ext>
    </p:extLst>
  </p:cSld>
  <p:clrMapOvr>
    <a:masterClrMapping/>
  </p:clrMapOvr>
  <p:transition spd="slow">
    <p:wedg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3C11D-439E-4240-9FC2-A2B483D34EB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2320649"/>
      </p:ext>
    </p:extLst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59B89-7E37-48D4-B8B4-F77ED9EA99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9872688"/>
      </p:ext>
    </p:extLst>
  </p:cSld>
  <p:clrMapOvr>
    <a:masterClrMapping/>
  </p:clrMapOvr>
  <p:transition spd="slow">
    <p:wedg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C8FDE-A935-4E07-8533-A42816C3725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0625002"/>
      </p:ext>
    </p:extLst>
  </p:cSld>
  <p:clrMapOvr>
    <a:masterClrMapping/>
  </p:clrMapOvr>
  <p:transition spd="slow">
    <p:wedg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E485D-9EFD-4453-B968-40C57E13C8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1050573"/>
      </p:ext>
    </p:extLst>
  </p:cSld>
  <p:clrMapOvr>
    <a:masterClrMapping/>
  </p:clrMapOvr>
  <p:transition spd="slow">
    <p:wedg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F251D-DFDE-40D0-909C-92E09ECD9D7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7569843"/>
      </p:ext>
    </p:extLst>
  </p:cSld>
  <p:clrMapOvr>
    <a:masterClrMapping/>
  </p:clrMapOvr>
  <p:transition spd="slow">
    <p:wedg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7545C-AE74-4592-907D-0F647BA0E5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9991717"/>
      </p:ext>
    </p:extLst>
  </p:cSld>
  <p:clrMapOvr>
    <a:masterClrMapping/>
  </p:clrMapOvr>
  <p:transition spd="slow">
    <p:wedg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49896-5313-4F8C-8FF9-4AE46309CC7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7514320"/>
      </p:ext>
    </p:extLst>
  </p:cSld>
  <p:clrMapOvr>
    <a:masterClrMapping/>
  </p:clrMapOvr>
  <p:transition spd="slow">
    <p:wedg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720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20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9F9FB0-E2B8-4C18-87EE-09EA1F3DD64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0242961"/>
      </p:ext>
    </p:extLst>
  </p:cSld>
  <p:clrMapOvr>
    <a:masterClrMapping/>
  </p:clrMapOvr>
  <p:transition spd="slow">
    <p:wedg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59B89-7E37-48D4-B8B4-F77ED9EA99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0486024"/>
      </p:ext>
    </p:extLst>
  </p:cSld>
  <p:clrMapOvr>
    <a:masterClrMapping/>
  </p:clrMapOvr>
  <p:transition spd="slow">
    <p:wedg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D6355-6720-48BA-A014-C6EC25767C4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2382387"/>
      </p:ext>
    </p:extLst>
  </p:cSld>
  <p:clrMapOvr>
    <a:masterClrMapping/>
  </p:clrMapOvr>
  <p:transition spd="slow">
    <p:wedg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7F367-A93D-4B9C-AF6D-B7388DE25DD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8033471"/>
      </p:ext>
    </p:extLst>
  </p:cSld>
  <p:clrMapOvr>
    <a:masterClrMapping/>
  </p:clrMapOvr>
  <p:transition spd="slow">
    <p:wedg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BB440-B50C-4972-9142-15C5E94029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4230042"/>
      </p:ext>
    </p:extLst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D6355-6720-48BA-A014-C6EC25767C4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264878"/>
      </p:ext>
    </p:extLst>
  </p:cSld>
  <p:clrMapOvr>
    <a:masterClrMapping/>
  </p:clrMapOvr>
  <p:transition spd="slow">
    <p:wedg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F37-A8C7-4DAA-B0AD-075BA5D2B1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1563939"/>
      </p:ext>
    </p:extLst>
  </p:cSld>
  <p:clrMapOvr>
    <a:masterClrMapping/>
  </p:clrMapOvr>
  <p:transition spd="slow">
    <p:wedg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3C11D-439E-4240-9FC2-A2B483D34EB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0845054"/>
      </p:ext>
    </p:extLst>
  </p:cSld>
  <p:clrMapOvr>
    <a:masterClrMapping/>
  </p:clrMapOvr>
  <p:transition spd="slow">
    <p:wedg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C8FDE-A935-4E07-8533-A42816C3725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0789199"/>
      </p:ext>
    </p:extLst>
  </p:cSld>
  <p:clrMapOvr>
    <a:masterClrMapping/>
  </p:clrMapOvr>
  <p:transition spd="slow">
    <p:wedg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E485D-9EFD-4453-B968-40C57E13C8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1898114"/>
      </p:ext>
    </p:extLst>
  </p:cSld>
  <p:clrMapOvr>
    <a:masterClrMapping/>
  </p:clrMapOvr>
  <p:transition spd="slow">
    <p:wedg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F251D-DFDE-40D0-909C-92E09ECD9D7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4305646"/>
      </p:ext>
    </p:extLst>
  </p:cSld>
  <p:clrMapOvr>
    <a:masterClrMapping/>
  </p:clrMapOvr>
  <p:transition spd="slow">
    <p:wedg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7545C-AE74-4592-907D-0F647BA0E5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5798674"/>
      </p:ext>
    </p:extLst>
  </p:cSld>
  <p:clrMapOvr>
    <a:masterClrMapping/>
  </p:clrMapOvr>
  <p:transition spd="slow">
    <p:wedg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49896-5313-4F8C-8FF9-4AE46309CC7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0970887"/>
      </p:ext>
    </p:extLst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7F367-A93D-4B9C-AF6D-B7388DE25DD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7421675"/>
      </p:ext>
    </p:extLst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BB440-B50C-4972-9142-15C5E94029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5467683"/>
      </p:ext>
    </p:extLst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5DF37-A8C7-4DAA-B0AD-075BA5D2B1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9473247"/>
      </p:ext>
    </p:extLst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3C11D-439E-4240-9FC2-A2B483D34EB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383392"/>
      </p:ext>
    </p:extLst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C8FDE-A935-4E07-8533-A42816C3725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2138093"/>
      </p:ext>
    </p:extLst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E485D-9EFD-4453-B968-40C57E13C8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1756431"/>
      </p:ext>
    </p:extLst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614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4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4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8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618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8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8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18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18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AB49D4-6312-49D2-9180-C40280D2F36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3517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ransition spd="slow"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614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4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4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8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618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8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8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18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18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AB49D4-6312-49D2-9180-C40280D2F36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7337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</p:sldLayoutIdLst>
  <p:transition spd="slow"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614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4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4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5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6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7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18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618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8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8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18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18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AB49D4-6312-49D2-9180-C40280D2F36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02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</p:sldLayoutIdLst>
  <p:transition spd="slow"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smajliki.ru/smilie-499940295.html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hyperlink" Target="http://smajliki.ru/smilie-328845063.html" TargetMode="Externa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328845063.html" TargetMode="External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majliki.ru/smilie-452653671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hyperlink" Target="http://smajliki.ru/smilie-773762151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hyperlink" Target="http://smajliki.ru/smilie-500657319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612576" y="-171400"/>
            <a:ext cx="9756576" cy="70294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9600" b="1" dirty="0" smtClean="0">
                <a:solidFill>
                  <a:srgbClr val="002060"/>
                </a:solidFill>
              </a:rPr>
              <a:t>Дерево </a:t>
            </a:r>
            <a:r>
              <a:rPr lang="ru-RU" sz="9600" b="1" dirty="0" err="1" smtClean="0">
                <a:solidFill>
                  <a:srgbClr val="002060"/>
                </a:solidFill>
              </a:rPr>
              <a:t>міцне</a:t>
            </a:r>
            <a:r>
              <a:rPr lang="ru-RU" sz="9600" b="1" dirty="0" smtClean="0">
                <a:solidFill>
                  <a:srgbClr val="002060"/>
                </a:solidFill>
              </a:rPr>
              <a:t> </a:t>
            </a:r>
            <a:r>
              <a:rPr lang="ru-RU" sz="9600" b="1" dirty="0" err="1" smtClean="0">
                <a:solidFill>
                  <a:srgbClr val="002060"/>
                </a:solidFill>
              </a:rPr>
              <a:t>корінням</a:t>
            </a:r>
            <a:r>
              <a:rPr lang="ru-RU" sz="9600" b="1" dirty="0" smtClean="0">
                <a:solidFill>
                  <a:srgbClr val="002060"/>
                </a:solidFill>
              </a:rPr>
              <a:t>, </a:t>
            </a:r>
            <a:br>
              <a:rPr lang="ru-RU" sz="9600" b="1" dirty="0" smtClean="0">
                <a:solidFill>
                  <a:srgbClr val="002060"/>
                </a:solidFill>
              </a:rPr>
            </a:br>
            <a:r>
              <a:rPr lang="ru-RU" sz="9600" b="1" dirty="0" smtClean="0">
                <a:solidFill>
                  <a:srgbClr val="002060"/>
                </a:solidFill>
              </a:rPr>
              <a:t>а </a:t>
            </a:r>
            <a:r>
              <a:rPr lang="ru-RU" sz="9600" b="1" dirty="0" err="1" smtClean="0">
                <a:solidFill>
                  <a:srgbClr val="002060"/>
                </a:solidFill>
              </a:rPr>
              <a:t>людина</a:t>
            </a:r>
            <a:r>
              <a:rPr lang="ru-RU" sz="9600" b="1" dirty="0" smtClean="0">
                <a:solidFill>
                  <a:srgbClr val="002060"/>
                </a:solidFill>
              </a:rPr>
              <a:t> — </a:t>
            </a:r>
            <a:r>
              <a:rPr lang="ru-RU" sz="9600" b="1" dirty="0" err="1" smtClean="0">
                <a:solidFill>
                  <a:srgbClr val="002060"/>
                </a:solidFill>
              </a:rPr>
              <a:t>друзями</a:t>
            </a:r>
            <a:r>
              <a:rPr lang="ru-RU" sz="9600" b="1" dirty="0" smtClean="0">
                <a:solidFill>
                  <a:srgbClr val="002060"/>
                </a:solidFill>
              </a:rPr>
              <a:t>. </a:t>
            </a:r>
            <a:r>
              <a:rPr lang="ru-RU" sz="6600" b="1" dirty="0" smtClean="0">
                <a:solidFill>
                  <a:srgbClr val="002060"/>
                </a:solidFill>
              </a:rPr>
              <a:t/>
            </a:r>
            <a:br>
              <a:rPr lang="ru-RU" sz="6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(Народна </a:t>
            </a:r>
            <a:r>
              <a:rPr lang="ru-RU" sz="3600" b="1" dirty="0" err="1" smtClean="0">
                <a:solidFill>
                  <a:srgbClr val="002060"/>
                </a:solidFill>
              </a:rPr>
              <a:t>мудрість</a:t>
            </a:r>
            <a:r>
              <a:rPr lang="ru-RU" sz="3600" b="1" dirty="0" smtClean="0">
                <a:solidFill>
                  <a:srgbClr val="002060"/>
                </a:solidFill>
              </a:rPr>
              <a:t>)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endParaRPr lang="ru-RU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Picture 4" descr="http://s5.rimg.info/a0c21635e47649ec5bd36f41b1ee249f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61418" y="3933056"/>
            <a:ext cx="2782582" cy="2924944"/>
          </a:xfrm>
          <a:prstGeom prst="rect">
            <a:avLst/>
          </a:prstGeom>
          <a:noFill/>
        </p:spPr>
      </p:pic>
      <p:pic>
        <p:nvPicPr>
          <p:cNvPr id="5" name="Picture 5" descr="borb45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340768"/>
            <a:ext cx="19050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668">
            <a:off x="5101977" y="5541773"/>
            <a:ext cx="1224136" cy="76508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49308022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87413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Що </a:t>
            </a:r>
            <a:r>
              <a:rPr lang="ru-RU" sz="6600" dirty="0" err="1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таке</a:t>
            </a:r>
            <a:r>
              <a:rPr lang="ru-RU" sz="66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дружба?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058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2800" dirty="0" smtClean="0">
                <a:latin typeface="Comic Sans MS" pitchFamily="66" charset="0"/>
              </a:rPr>
              <a:t>	</a:t>
            </a:r>
            <a:r>
              <a:rPr lang="ru-RU" sz="6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Дружба  - </a:t>
            </a:r>
            <a:r>
              <a:rPr lang="ru-RU" sz="60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близькі</a:t>
            </a:r>
            <a:r>
              <a:rPr lang="ru-RU" sz="6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60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стосунки</a:t>
            </a:r>
            <a:r>
              <a:rPr lang="ru-RU" sz="6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60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що</a:t>
            </a:r>
            <a:r>
              <a:rPr lang="ru-RU" sz="6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60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засновані</a:t>
            </a:r>
            <a:r>
              <a:rPr lang="ru-RU" sz="6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на </a:t>
            </a:r>
            <a:r>
              <a:rPr lang="ru-RU" sz="60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взаємній</a:t>
            </a:r>
            <a:r>
              <a:rPr lang="ru-RU" sz="6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60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довірі</a:t>
            </a:r>
            <a:r>
              <a:rPr lang="ru-RU" sz="6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ru-RU" sz="60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прихильності</a:t>
            </a:r>
            <a:r>
              <a:rPr lang="ru-RU" sz="6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та </a:t>
            </a:r>
            <a:r>
              <a:rPr lang="ru-RU" sz="60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спільних</a:t>
            </a:r>
            <a:r>
              <a:rPr lang="ru-RU" sz="6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6000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інтересах</a:t>
            </a:r>
            <a:r>
              <a:rPr lang="ru-RU" sz="60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3600" dirty="0" smtClean="0">
                <a:latin typeface="Comic Sans MS" pitchFamily="66" charset="0"/>
              </a:rPr>
              <a:t>	</a:t>
            </a:r>
          </a:p>
        </p:txBody>
      </p:sp>
      <p:pic>
        <p:nvPicPr>
          <p:cNvPr id="7172" name="Picture 5" descr="borb45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2996952"/>
            <a:ext cx="19050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9" descr="b39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92225" cy="13065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C:\Documents and Settings\Ира\Мои документы\Мои рисунки\72d75690182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823" y="836712"/>
            <a:ext cx="1714177" cy="1193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1957544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15415"/>
            <a:ext cx="8229600" cy="1296144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РОБОТА В ГРУПАХ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9324528" cy="7056784"/>
          </a:xfrm>
        </p:spPr>
        <p:txBody>
          <a:bodyPr/>
          <a:lstStyle/>
          <a:p>
            <a:pPr>
              <a:buNone/>
            </a:pPr>
            <a:r>
              <a:rPr lang="uk-UA" sz="3600" b="1" dirty="0" smtClean="0">
                <a:solidFill>
                  <a:srgbClr val="0070C0"/>
                </a:solidFill>
              </a:rPr>
              <a:t>1 група-загадати загадки про дружбу</a:t>
            </a:r>
          </a:p>
          <a:p>
            <a:pPr>
              <a:buNone/>
            </a:pPr>
            <a:r>
              <a:rPr lang="uk-UA" sz="3600" b="1" dirty="0" smtClean="0">
                <a:solidFill>
                  <a:srgbClr val="FFC000"/>
                </a:solidFill>
              </a:rPr>
              <a:t>2 група-прочитати вірш про дружбу</a:t>
            </a:r>
            <a:endParaRPr lang="uk-UA" sz="36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uk-UA" sz="3600" b="1" dirty="0" smtClean="0">
                <a:solidFill>
                  <a:srgbClr val="00B050"/>
                </a:solidFill>
              </a:rPr>
              <a:t>3 група-дібрати слова, близькі за значенням</a:t>
            </a:r>
          </a:p>
          <a:p>
            <a:pPr>
              <a:buNone/>
            </a:pPr>
            <a:r>
              <a:rPr lang="uk-UA" sz="3600" b="1" dirty="0" smtClean="0">
                <a:solidFill>
                  <a:schemeClr val="accent6">
                    <a:lumMod val="50000"/>
                  </a:schemeClr>
                </a:solidFill>
              </a:rPr>
              <a:t>4 група – прочитайте прислів’я, правильно розмістивши слова і поясніть їх значення </a:t>
            </a:r>
            <a:endParaRPr lang="ru-RU" sz="3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uk-UA" sz="3600" b="1" dirty="0" smtClean="0">
                <a:solidFill>
                  <a:srgbClr val="FFFF00"/>
                </a:solidFill>
              </a:rPr>
              <a:t>5 група – скласти </a:t>
            </a:r>
            <a:r>
              <a:rPr lang="uk-UA" sz="3600" b="1" dirty="0" err="1" smtClean="0">
                <a:solidFill>
                  <a:srgbClr val="FFFF00"/>
                </a:solidFill>
              </a:rPr>
              <a:t>сенкан</a:t>
            </a:r>
            <a:endParaRPr lang="uk-UA" sz="36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uk-UA" sz="3600" b="1" dirty="0" smtClean="0">
                <a:solidFill>
                  <a:srgbClr val="C00000"/>
                </a:solidFill>
              </a:rPr>
              <a:t>6 група </a:t>
            </a:r>
            <a:r>
              <a:rPr lang="uk-UA" sz="3600" b="1" dirty="0" err="1" smtClean="0">
                <a:solidFill>
                  <a:srgbClr val="C00000"/>
                </a:solidFill>
              </a:rPr>
              <a:t>–розв’язати</a:t>
            </a:r>
            <a:r>
              <a:rPr lang="uk-UA" sz="3600" b="1" dirty="0" smtClean="0">
                <a:solidFill>
                  <a:srgbClr val="C00000"/>
                </a:solidFill>
              </a:rPr>
              <a:t>  проблемні  ситуації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6600" dirty="0" smtClean="0">
                <a:solidFill>
                  <a:srgbClr val="C00000"/>
                </a:solidFill>
                <a:latin typeface="Arial Black" pitchFamily="34" charset="0"/>
              </a:rPr>
              <a:t>Хвилинка відпочинку</a:t>
            </a:r>
            <a:endParaRPr lang="ru-RU" sz="6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2050" name="Picture 2" descr="C:\Users\User\Desktop\tancjuju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5450" y="1708150"/>
            <a:ext cx="5753100" cy="4314825"/>
          </a:xfrm>
          <a:prstGeom prst="rect">
            <a:avLst/>
          </a:prstGeom>
          <a:noFill/>
        </p:spPr>
      </p:pic>
      <p:pic>
        <p:nvPicPr>
          <p:cNvPr id="5" name="Picture 4" descr="C:\Documents and Settings\Ира\Мои документы\Мои рисунки\animal48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86501">
            <a:off x="7948639" y="2674492"/>
            <a:ext cx="6667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1886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6261"/>
          </a:xfrm>
        </p:spPr>
        <p:txBody>
          <a:bodyPr/>
          <a:lstStyle/>
          <a:p>
            <a:r>
              <a:rPr lang="vi-VN" sz="4800" b="1" dirty="0" smtClean="0">
                <a:solidFill>
                  <a:schemeClr val="accent1">
                    <a:lumMod val="10000"/>
                  </a:schemeClr>
                </a:solidFill>
              </a:rPr>
              <a:t>Григо́рій Са́вич Сковорода́ </a:t>
            </a:r>
            <a:r>
              <a:rPr lang="ru-RU" sz="4800" b="1" dirty="0" smtClean="0">
                <a:solidFill>
                  <a:schemeClr val="accent1">
                    <a:lumMod val="10000"/>
                  </a:schemeClr>
                </a:solidFill>
              </a:rPr>
              <a:t>-</a:t>
            </a:r>
            <a:r>
              <a:rPr lang="uk-UA" sz="4800" b="1" dirty="0" smtClean="0">
                <a:solidFill>
                  <a:schemeClr val="accent1">
                    <a:lumMod val="10000"/>
                  </a:schemeClr>
                </a:solidFill>
              </a:rPr>
              <a:t>філософ, поет, педагог</a:t>
            </a:r>
            <a:endParaRPr lang="ru-RU" sz="48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pic>
        <p:nvPicPr>
          <p:cNvPr id="5" name="Picture 2" descr="C:\Users\User\Desktop\3-0.730e4b802946498681a80380ceee31f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2769" y="2636912"/>
            <a:ext cx="6578319" cy="42210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-531440"/>
            <a:ext cx="9144000" cy="6768752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buNone/>
              <a:defRPr/>
            </a:pPr>
            <a:r>
              <a:rPr lang="ru-RU" sz="28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</a:t>
            </a:r>
            <a:endParaRPr lang="ru-RU" sz="4000" dirty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</a:endParaRP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40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  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40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   </a:t>
            </a:r>
            <a:r>
              <a:rPr lang="ru-RU" sz="8000" b="1" i="1" dirty="0" err="1" smtClean="0">
                <a:solidFill>
                  <a:schemeClr val="accent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haroni" pitchFamily="2" charset="-79"/>
              </a:rPr>
              <a:t>Друзі</a:t>
            </a:r>
            <a:r>
              <a:rPr lang="ru-RU" sz="8000" b="1" i="1" dirty="0" smtClean="0">
                <a:solidFill>
                  <a:schemeClr val="accent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haroni" pitchFamily="2" charset="-79"/>
              </a:rPr>
              <a:t> </a:t>
            </a:r>
            <a:r>
              <a:rPr lang="ru-RU" sz="8000" b="1" i="1" dirty="0">
                <a:solidFill>
                  <a:schemeClr val="accent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haroni" pitchFamily="2" charset="-79"/>
              </a:rPr>
              <a:t>– </a:t>
            </a:r>
            <a:r>
              <a:rPr lang="ru-RU" sz="8000" b="1" i="1" dirty="0" err="1">
                <a:solidFill>
                  <a:schemeClr val="accent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haroni" pitchFamily="2" charset="-79"/>
              </a:rPr>
              <a:t>найкраща</a:t>
            </a:r>
            <a:r>
              <a:rPr lang="ru-RU" sz="8000" b="1" i="1" dirty="0">
                <a:solidFill>
                  <a:schemeClr val="accent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haroni" pitchFamily="2" charset="-79"/>
              </a:rPr>
              <a:t> </a:t>
            </a:r>
            <a:r>
              <a:rPr lang="ru-RU" sz="8000" b="1" i="1" dirty="0" smtClean="0">
                <a:solidFill>
                  <a:schemeClr val="accent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haroni" pitchFamily="2" charset="-79"/>
              </a:rPr>
              <a:t> </a:t>
            </a:r>
            <a:r>
              <a:rPr lang="ru-RU" sz="8000" b="1" i="1" dirty="0" err="1" smtClean="0">
                <a:solidFill>
                  <a:schemeClr val="accent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haroni" pitchFamily="2" charset="-79"/>
              </a:rPr>
              <a:t>ознака</a:t>
            </a:r>
            <a:r>
              <a:rPr lang="ru-RU" sz="8000" b="1" i="1" dirty="0" smtClean="0">
                <a:solidFill>
                  <a:schemeClr val="accent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haroni" pitchFamily="2" charset="-79"/>
              </a:rPr>
              <a:t> </a:t>
            </a:r>
            <a:r>
              <a:rPr lang="ru-RU" sz="8000" b="1" i="1" dirty="0" err="1">
                <a:solidFill>
                  <a:schemeClr val="accent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haroni" pitchFamily="2" charset="-79"/>
              </a:rPr>
              <a:t>життя</a:t>
            </a:r>
            <a:r>
              <a:rPr lang="ru-RU" sz="8000" b="1" i="1" dirty="0">
                <a:solidFill>
                  <a:schemeClr val="accent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haroni" pitchFamily="2" charset="-79"/>
              </a:rPr>
              <a:t>, </a:t>
            </a:r>
            <a:r>
              <a:rPr lang="ru-RU" sz="8000" b="1" i="1" dirty="0" smtClean="0">
                <a:solidFill>
                  <a:schemeClr val="accent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haroni" pitchFamily="2" charset="-79"/>
              </a:rPr>
              <a:t>              </a:t>
            </a:r>
            <a:r>
              <a:rPr lang="ru-RU" sz="8000" b="1" i="1" dirty="0" err="1" smtClean="0">
                <a:solidFill>
                  <a:schemeClr val="accent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haroni" pitchFamily="2" charset="-79"/>
              </a:rPr>
              <a:t>безцінний</a:t>
            </a:r>
            <a:r>
              <a:rPr lang="ru-RU" sz="8000" b="1" i="1" dirty="0" smtClean="0">
                <a:solidFill>
                  <a:schemeClr val="accent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haroni" pitchFamily="2" charset="-79"/>
              </a:rPr>
              <a:t> </a:t>
            </a:r>
            <a:r>
              <a:rPr lang="ru-RU" sz="8000" b="1" i="1" dirty="0">
                <a:solidFill>
                  <a:schemeClr val="accent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haroni" pitchFamily="2" charset="-79"/>
              </a:rPr>
              <a:t>клад, </a:t>
            </a:r>
            <a:endParaRPr lang="ru-RU" sz="8000" b="1" i="1" dirty="0" smtClean="0">
              <a:solidFill>
                <a:schemeClr val="accent2">
                  <a:lumMod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Aharoni" pitchFamily="2" charset="-79"/>
            </a:endParaRP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8000" b="1" i="1" dirty="0" smtClean="0">
                <a:solidFill>
                  <a:schemeClr val="accent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haroni" pitchFamily="2" charset="-79"/>
              </a:rPr>
              <a:t>  </a:t>
            </a:r>
            <a:r>
              <a:rPr lang="ru-RU" sz="8000" b="1" i="1" dirty="0" err="1" smtClean="0">
                <a:solidFill>
                  <a:schemeClr val="accent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haroni" pitchFamily="2" charset="-79"/>
              </a:rPr>
              <a:t>чисте</a:t>
            </a:r>
            <a:r>
              <a:rPr lang="ru-RU" sz="8000" b="1" i="1" dirty="0" smtClean="0">
                <a:solidFill>
                  <a:schemeClr val="accent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haroni" pitchFamily="2" charset="-79"/>
              </a:rPr>
              <a:t> </a:t>
            </a:r>
            <a:r>
              <a:rPr lang="ru-RU" sz="8000" b="1" i="1" dirty="0">
                <a:solidFill>
                  <a:schemeClr val="accent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haroni" pitchFamily="2" charset="-79"/>
              </a:rPr>
              <a:t>золото</a:t>
            </a:r>
            <a:r>
              <a:rPr lang="ru-RU" sz="8000" b="1" i="1" dirty="0" smtClean="0">
                <a:solidFill>
                  <a:schemeClr val="accent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cs typeface="Aharoni" pitchFamily="2" charset="-79"/>
              </a:rPr>
              <a:t>.         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ru-RU" sz="40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                    </a:t>
            </a:r>
            <a:r>
              <a:rPr lang="ru-RU" sz="4000" dirty="0" err="1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Григор</a:t>
            </a:r>
            <a:r>
              <a:rPr lang="uk-UA" sz="4000" dirty="0" err="1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ій</a:t>
            </a:r>
            <a:r>
              <a:rPr lang="ru-RU" sz="40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   Сковорода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40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                       </a:t>
            </a:r>
            <a:r>
              <a:rPr lang="ru-RU" sz="44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                                                </a:t>
            </a:r>
            <a:r>
              <a:rPr lang="ru-RU" sz="28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                                                    </a:t>
            </a:r>
          </a:p>
        </p:txBody>
      </p:sp>
      <p:pic>
        <p:nvPicPr>
          <p:cNvPr id="4100" name="Picture 4" descr="bird4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47800" cy="110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2354750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74923"/>
          </a:xfrm>
        </p:spPr>
        <p:txBody>
          <a:bodyPr/>
          <a:lstStyle/>
          <a:p>
            <a:r>
              <a:rPr lang="ru-RU" sz="6600" b="1" dirty="0" err="1" smtClean="0">
                <a:solidFill>
                  <a:srgbClr val="002060"/>
                </a:solidFill>
              </a:rPr>
              <a:t>Домашн</a:t>
            </a:r>
            <a:r>
              <a:rPr lang="uk-UA" sz="6600" b="1" dirty="0" smtClean="0">
                <a:solidFill>
                  <a:srgbClr val="002060"/>
                </a:solidFill>
              </a:rPr>
              <a:t>є завдання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62165"/>
          </a:xfrm>
        </p:spPr>
        <p:txBody>
          <a:bodyPr/>
          <a:lstStyle/>
          <a:p>
            <a:r>
              <a:rPr lang="uk-UA" sz="5400" b="1" dirty="0" smtClean="0">
                <a:solidFill>
                  <a:srgbClr val="C00000"/>
                </a:solidFill>
              </a:rPr>
              <a:t>Вивчити </a:t>
            </a:r>
            <a:r>
              <a:rPr lang="uk-UA" sz="5400" b="1" dirty="0" err="1" smtClean="0">
                <a:solidFill>
                  <a:srgbClr val="C00000"/>
                </a:solidFill>
              </a:rPr>
              <a:t>напам′ять</a:t>
            </a:r>
            <a:r>
              <a:rPr lang="uk-UA" sz="5400" b="1" dirty="0" smtClean="0">
                <a:solidFill>
                  <a:srgbClr val="C00000"/>
                </a:solidFill>
              </a:rPr>
              <a:t>  три </a:t>
            </a:r>
            <a:r>
              <a:rPr lang="uk-UA" sz="5400" b="1" dirty="0" err="1" smtClean="0">
                <a:solidFill>
                  <a:srgbClr val="C00000"/>
                </a:solidFill>
              </a:rPr>
              <a:t>прислів′я</a:t>
            </a:r>
            <a:r>
              <a:rPr lang="uk-UA" sz="5400" b="1" dirty="0" smtClean="0">
                <a:solidFill>
                  <a:srgbClr val="C00000"/>
                </a:solidFill>
              </a:rPr>
              <a:t> про дружбу та записати їх в зошит.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22" descr="http://s3.rimg.info/5e50a897aa7bdebd16a0bdd488b3f22d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889727"/>
            <a:ext cx="2088232" cy="296827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3203848" y="0"/>
            <a:ext cx="5940152" cy="6858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325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rgbClr val="C22EA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C22EA4"/>
                </a:solidFill>
                <a:latin typeface="Corbe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C22EA4"/>
                </a:solidFill>
                <a:latin typeface="Corbe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C22EA4"/>
                </a:solidFill>
                <a:latin typeface="Corbe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C22EA4"/>
                </a:solidFill>
                <a:latin typeface="Corbe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C22EA4"/>
                </a:solidFill>
                <a:latin typeface="Corbe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C22EA4"/>
                </a:solidFill>
                <a:latin typeface="Corbe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C22EA4"/>
                </a:solidFill>
                <a:latin typeface="Corbe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C22EA4"/>
                </a:solidFill>
                <a:latin typeface="Corbel" pitchFamily="34" charset="0"/>
              </a:defRPr>
            </a:lvl9pPr>
            <a:extLst/>
          </a:lstStyle>
          <a:p>
            <a:pPr eaLnBrk="1" hangingPunct="1">
              <a:defRPr/>
            </a:pPr>
            <a:r>
              <a:rPr lang="ru-RU" sz="49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rbel"/>
              </a:rPr>
              <a:t>     </a:t>
            </a:r>
            <a:r>
              <a:rPr lang="en-US" sz="49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dobe Caslon Pro Bold" pitchFamily="18" charset="0"/>
              </a:rPr>
              <a:t>             </a:t>
            </a:r>
            <a:r>
              <a:rPr lang="uk-UA" sz="49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</a:rPr>
              <a:t> </a:t>
            </a:r>
            <a:r>
              <a:rPr lang="ru-RU" sz="3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/>
              </a:rPr>
              <a:t>Діти</a:t>
            </a:r>
            <a:r>
              <a:rPr lang="ru-RU" sz="3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/>
              </a:rPr>
              <a:t>,</a:t>
            </a:r>
          </a:p>
          <a:p>
            <a:pPr eaLnBrk="1" hangingPunct="1">
              <a:defRPr/>
            </a:pPr>
            <a:r>
              <a:rPr lang="ru-RU" sz="3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/>
              </a:rPr>
              <a:t>  д</a:t>
            </a:r>
            <a:r>
              <a:rPr lang="ru-RU" sz="3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/>
              </a:rPr>
              <a:t>авайте</a:t>
            </a:r>
          </a:p>
          <a:p>
            <a:pPr eaLnBrk="1" hangingPunct="1">
              <a:defRPr/>
            </a:pPr>
            <a:r>
              <a:rPr lang="ru-RU" sz="3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/>
              </a:rPr>
              <a:t>    </a:t>
            </a:r>
            <a:r>
              <a:rPr lang="ru-RU" sz="320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/>
              </a:rPr>
              <a:t>жити</a:t>
            </a:r>
            <a:r>
              <a:rPr lang="ru-RU" sz="3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/>
              </a:rPr>
              <a:t>            дружно!</a:t>
            </a:r>
            <a:endParaRPr lang="ru-RU" sz="32000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rbel"/>
            </a:endParaRPr>
          </a:p>
        </p:txBody>
      </p:sp>
      <p:pic>
        <p:nvPicPr>
          <p:cNvPr id="1028" name="Picture 4" descr="http://s008.radikal.ru/i303/1110/7b/ea6afa8c70f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1628800"/>
            <a:ext cx="4536504" cy="45365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2" descr="http://s3.rimg.info/5e50a897aa7bdebd16a0bdd488b3f22d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68560" y="692696"/>
            <a:ext cx="2088232" cy="29682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88586025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ChangeArrowheads="1"/>
          </p:cNvSpPr>
          <p:nvPr/>
        </p:nvSpPr>
        <p:spPr bwMode="auto">
          <a:xfrm>
            <a:off x="1763688" y="1052736"/>
            <a:ext cx="5976664" cy="4536504"/>
          </a:xfrm>
          <a:prstGeom prst="star16">
            <a:avLst>
              <a:gd name="adj" fmla="val 37028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771800" y="2565400"/>
            <a:ext cx="388843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48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sz="7200" b="1" dirty="0" smtClean="0">
                <a:solidFill>
                  <a:srgbClr val="FF0000"/>
                </a:solidFill>
                <a:latin typeface="Arial" charset="0"/>
              </a:rPr>
              <a:t>Дружба </a:t>
            </a:r>
            <a:endParaRPr lang="ru-RU" sz="72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1835150" y="836613"/>
            <a:ext cx="1728788" cy="1152525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4356100" y="549275"/>
            <a:ext cx="0" cy="12954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 flipH="1">
            <a:off x="5292725" y="836613"/>
            <a:ext cx="1511300" cy="1223962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V="1">
            <a:off x="1619250" y="3213100"/>
            <a:ext cx="1368425" cy="71438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 flipV="1">
            <a:off x="2555875" y="3933825"/>
            <a:ext cx="1150938" cy="19431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1547813" y="1989138"/>
            <a:ext cx="1439862" cy="6477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 flipV="1">
            <a:off x="4427538" y="4221163"/>
            <a:ext cx="0" cy="1944687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 flipH="1">
            <a:off x="6011863" y="1989138"/>
            <a:ext cx="1368425" cy="503237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 flipH="1" flipV="1">
            <a:off x="6084888" y="3141663"/>
            <a:ext cx="15113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60" name="Line 20"/>
          <p:cNvSpPr>
            <a:spLocks noChangeShapeType="1"/>
          </p:cNvSpPr>
          <p:nvPr/>
        </p:nvSpPr>
        <p:spPr bwMode="auto">
          <a:xfrm flipV="1">
            <a:off x="2051050" y="3716338"/>
            <a:ext cx="1152525" cy="792162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62" name="Line 22"/>
          <p:cNvSpPr>
            <a:spLocks noChangeShapeType="1"/>
          </p:cNvSpPr>
          <p:nvPr/>
        </p:nvSpPr>
        <p:spPr bwMode="auto">
          <a:xfrm flipH="1" flipV="1">
            <a:off x="5292725" y="4005263"/>
            <a:ext cx="1008063" cy="1871662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64" name="Line 24"/>
          <p:cNvSpPr>
            <a:spLocks noChangeShapeType="1"/>
          </p:cNvSpPr>
          <p:nvPr/>
        </p:nvSpPr>
        <p:spPr bwMode="auto">
          <a:xfrm flipH="1" flipV="1">
            <a:off x="5724525" y="3716338"/>
            <a:ext cx="1008063" cy="720725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1691077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ChangeArrowheads="1"/>
          </p:cNvSpPr>
          <p:nvPr/>
        </p:nvSpPr>
        <p:spPr bwMode="auto">
          <a:xfrm>
            <a:off x="1547664" y="908720"/>
            <a:ext cx="6048672" cy="3744415"/>
          </a:xfrm>
          <a:prstGeom prst="star16">
            <a:avLst>
              <a:gd name="adj" fmla="val 37028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483768" y="2132856"/>
            <a:ext cx="40324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48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ru-RU" sz="7200" b="1" dirty="0" smtClean="0">
                <a:solidFill>
                  <a:srgbClr val="FF0000"/>
                </a:solidFill>
                <a:latin typeface="Arial" charset="0"/>
              </a:rPr>
              <a:t>Дружба </a:t>
            </a:r>
            <a:endParaRPr lang="ru-RU" sz="7200" b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1835150" y="836613"/>
            <a:ext cx="1728788" cy="1152525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4356100" y="549275"/>
            <a:ext cx="0" cy="12954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 flipH="1">
            <a:off x="5292725" y="836613"/>
            <a:ext cx="1511300" cy="1223962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0" y="1557338"/>
            <a:ext cx="197961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uk-UA" sz="3200" dirty="0" smtClean="0">
                <a:solidFill>
                  <a:srgbClr val="000000"/>
                </a:solidFill>
                <a:latin typeface="Arial" charset="0"/>
              </a:rPr>
              <a:t>злагода</a:t>
            </a:r>
            <a:endParaRPr lang="ru-RU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0" y="2997200"/>
            <a:ext cx="21955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uk-UA" sz="3200" dirty="0" smtClean="0">
                <a:solidFill>
                  <a:srgbClr val="000000"/>
                </a:solidFill>
                <a:latin typeface="Arial" charset="0"/>
              </a:rPr>
              <a:t>чуйність</a:t>
            </a:r>
            <a:endParaRPr lang="ru-RU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0" y="5805488"/>
            <a:ext cx="29876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uk-UA" sz="3200" dirty="0" smtClean="0">
                <a:solidFill>
                  <a:srgbClr val="000000"/>
                </a:solidFill>
                <a:latin typeface="Arial" charset="0"/>
              </a:rPr>
              <a:t>єдність</a:t>
            </a:r>
            <a:endParaRPr lang="ru-RU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V="1">
            <a:off x="1619250" y="3213100"/>
            <a:ext cx="1368425" cy="71438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 flipV="1">
            <a:off x="2555875" y="3933825"/>
            <a:ext cx="1150938" cy="19431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1547813" y="1989138"/>
            <a:ext cx="1439862" cy="6477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2771801" y="6021288"/>
            <a:ext cx="3095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uk-UA" sz="3200" dirty="0" smtClean="0">
                <a:solidFill>
                  <a:srgbClr val="000000"/>
                </a:solidFill>
                <a:latin typeface="Arial" charset="0"/>
              </a:rPr>
              <a:t>взаємовиручка</a:t>
            </a:r>
            <a:endParaRPr lang="ru-RU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 flipV="1">
            <a:off x="4427538" y="4221163"/>
            <a:ext cx="0" cy="1944687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6660232" y="1557338"/>
            <a:ext cx="24837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uk-UA" sz="3200" dirty="0" smtClean="0">
                <a:solidFill>
                  <a:srgbClr val="000000"/>
                </a:solidFill>
                <a:latin typeface="Arial" charset="0"/>
              </a:rPr>
              <a:t>ввічливість</a:t>
            </a:r>
            <a:endParaRPr lang="ru-RU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 flipH="1">
            <a:off x="6011863" y="1989138"/>
            <a:ext cx="1368425" cy="503237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7380312" y="2852738"/>
            <a:ext cx="17636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uk-UA" sz="3200" dirty="0" smtClean="0">
                <a:solidFill>
                  <a:srgbClr val="000000"/>
                </a:solidFill>
                <a:latin typeface="Arial" charset="0"/>
              </a:rPr>
              <a:t>чуйність</a:t>
            </a:r>
            <a:endParaRPr lang="ru-RU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 flipH="1" flipV="1">
            <a:off x="6084888" y="3141663"/>
            <a:ext cx="15113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0" y="4365625"/>
            <a:ext cx="23764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uk-UA" sz="3200" dirty="0" smtClean="0">
                <a:solidFill>
                  <a:srgbClr val="000000"/>
                </a:solidFill>
                <a:latin typeface="Arial" charset="0"/>
              </a:rPr>
              <a:t>братерство</a:t>
            </a:r>
            <a:endParaRPr lang="ru-RU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60" name="Line 20"/>
          <p:cNvSpPr>
            <a:spLocks noChangeShapeType="1"/>
          </p:cNvSpPr>
          <p:nvPr/>
        </p:nvSpPr>
        <p:spPr bwMode="auto">
          <a:xfrm flipV="1">
            <a:off x="2051050" y="3716338"/>
            <a:ext cx="1152525" cy="792162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6156325" y="5805488"/>
            <a:ext cx="29876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uk-UA" sz="3200" dirty="0" smtClean="0">
                <a:solidFill>
                  <a:srgbClr val="000000"/>
                </a:solidFill>
                <a:latin typeface="Arial" charset="0"/>
              </a:rPr>
              <a:t>турбота</a:t>
            </a:r>
            <a:endParaRPr lang="ru-RU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62" name="Line 22"/>
          <p:cNvSpPr>
            <a:spLocks noChangeShapeType="1"/>
          </p:cNvSpPr>
          <p:nvPr/>
        </p:nvSpPr>
        <p:spPr bwMode="auto">
          <a:xfrm flipH="1" flipV="1">
            <a:off x="5292725" y="4005263"/>
            <a:ext cx="1008063" cy="1871662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6732588" y="4221163"/>
            <a:ext cx="262731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uk-UA" sz="3200" dirty="0" smtClean="0">
                <a:solidFill>
                  <a:srgbClr val="000000"/>
                </a:solidFill>
                <a:latin typeface="Arial" charset="0"/>
              </a:rPr>
              <a:t>повага</a:t>
            </a:r>
            <a:endParaRPr lang="ru-RU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64" name="Line 24"/>
          <p:cNvSpPr>
            <a:spLocks noChangeShapeType="1"/>
          </p:cNvSpPr>
          <p:nvPr/>
        </p:nvSpPr>
        <p:spPr bwMode="auto">
          <a:xfrm flipH="1" flipV="1">
            <a:off x="5724525" y="3716338"/>
            <a:ext cx="1008063" cy="720725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uk-UA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6804025" y="260350"/>
            <a:ext cx="21605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uk-UA" sz="3200" dirty="0" smtClean="0">
                <a:solidFill>
                  <a:srgbClr val="000000"/>
                </a:solidFill>
                <a:latin typeface="Arial" charset="0"/>
              </a:rPr>
              <a:t>допомога</a:t>
            </a:r>
            <a:endParaRPr lang="ru-RU" sz="3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3203848" y="0"/>
            <a:ext cx="33843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dirty="0" err="1" smtClean="0">
                <a:solidFill>
                  <a:srgbClr val="000000"/>
                </a:solidFill>
                <a:latin typeface="Arial" charset="0"/>
              </a:rPr>
              <a:t>сп</a:t>
            </a:r>
            <a:r>
              <a:rPr lang="uk-UA" sz="2800" dirty="0" err="1" smtClean="0">
                <a:solidFill>
                  <a:srgbClr val="000000"/>
                </a:solidFill>
                <a:latin typeface="Arial" charset="0"/>
              </a:rPr>
              <a:t>івробітництво</a:t>
            </a:r>
            <a:endParaRPr lang="ru-RU" sz="2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67" name="Text Box 27"/>
          <p:cNvSpPr txBox="1">
            <a:spLocks noChangeArrowheads="1"/>
          </p:cNvSpPr>
          <p:nvPr/>
        </p:nvSpPr>
        <p:spPr bwMode="auto">
          <a:xfrm>
            <a:off x="0" y="188913"/>
            <a:ext cx="34918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uk-UA" sz="3200" dirty="0" smtClean="0">
                <a:solidFill>
                  <a:srgbClr val="000000"/>
                </a:solidFill>
                <a:latin typeface="Arial" charset="0"/>
              </a:rPr>
              <a:t>взаєморозуміння</a:t>
            </a:r>
            <a:endParaRPr lang="ru-RU" sz="32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1691077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2685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82245"/>
          </a:xfrm>
        </p:spPr>
        <p:txBody>
          <a:bodyPr/>
          <a:lstStyle/>
          <a:p>
            <a:pPr algn="ctr">
              <a:buNone/>
            </a:pPr>
            <a:r>
              <a:rPr lang="uk-UA" sz="8000" b="1" dirty="0" smtClean="0">
                <a:latin typeface="Times New Roman" pitchFamily="18" charset="0"/>
                <a:cs typeface="Times New Roman" pitchFamily="18" charset="0"/>
              </a:rPr>
              <a:t>Д . УЖ .А –</a:t>
            </a:r>
          </a:p>
          <a:p>
            <a:pPr algn="ctr">
              <a:buNone/>
            </a:pPr>
            <a:r>
              <a:rPr lang="uk-UA" sz="8000" b="1" dirty="0" smtClean="0">
                <a:latin typeface="Times New Roman" pitchFamily="18" charset="0"/>
                <a:cs typeface="Times New Roman" pitchFamily="18" charset="0"/>
              </a:rPr>
              <a:t>Н .ЙДО .ОЖЧ .Й</a:t>
            </a:r>
          </a:p>
          <a:p>
            <a:pPr algn="ctr">
              <a:buNone/>
            </a:pPr>
            <a:r>
              <a:rPr lang="uk-UA" sz="8000" b="1" dirty="0" smtClean="0">
                <a:latin typeface="Times New Roman" pitchFamily="18" charset="0"/>
                <a:cs typeface="Times New Roman" pitchFamily="18" charset="0"/>
              </a:rPr>
              <a:t>С .АРБ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Documents and Settings\Ира\Рабочий стол\Классный час\a5609ddf371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91" y="4077072"/>
            <a:ext cx="2427743" cy="278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http://s4.rimg.info/790056af6e85266a0c408bf231e87203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59161" y="4725144"/>
            <a:ext cx="2149887" cy="21328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5484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597352"/>
          </a:xfrm>
        </p:spPr>
        <p:txBody>
          <a:bodyPr/>
          <a:lstStyle/>
          <a:p>
            <a:pPr algn="ctr">
              <a:buNone/>
            </a:pPr>
            <a:r>
              <a:rPr lang="uk-UA" sz="8000" b="1" dirty="0" smtClean="0">
                <a:latin typeface="Times New Roman" pitchFamily="18" charset="0"/>
                <a:cs typeface="Times New Roman" pitchFamily="18" charset="0"/>
              </a:rPr>
              <a:t>ДРУЖБА – НАЙДОРОЖЧИЙ</a:t>
            </a:r>
          </a:p>
          <a:p>
            <a:pPr algn="ctr">
              <a:buNone/>
            </a:pPr>
            <a:r>
              <a:rPr lang="uk-UA" sz="8000" b="1" dirty="0" smtClean="0">
                <a:latin typeface="Times New Roman" pitchFamily="18" charset="0"/>
                <a:cs typeface="Times New Roman" pitchFamily="18" charset="0"/>
              </a:rPr>
              <a:t>   СКАРБ</a:t>
            </a:r>
          </a:p>
          <a:p>
            <a:pPr algn="ctr">
              <a:buNone/>
            </a:pPr>
            <a:endParaRPr lang="ru-RU" sz="8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apogoda-9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823710"/>
            <a:ext cx="3888432" cy="3034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72819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+mn-lt"/>
              </a:rPr>
              <a:t>СКАРБ</a:t>
            </a:r>
            <a:r>
              <a:rPr lang="ru-RU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- </a:t>
            </a:r>
            <a:r>
              <a:rPr lang="ru-RU" b="1" dirty="0" err="1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коштовності</a:t>
            </a:r>
            <a:r>
              <a:rPr lang="ru-RU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, грош</a:t>
            </a:r>
            <a:r>
              <a:rPr lang="uk-UA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і</a:t>
            </a:r>
            <a:r>
              <a:rPr lang="ru-RU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, </a:t>
            </a:r>
            <a:r>
              <a:rPr lang="ru-RU" b="1" dirty="0" err="1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цінні</a:t>
            </a:r>
            <a:r>
              <a:rPr lang="ru-RU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 </a:t>
            </a:r>
            <a:r>
              <a:rPr lang="ru-RU" b="1" dirty="0" err="1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речі</a:t>
            </a:r>
            <a:r>
              <a:rPr lang="ru-RU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, </a:t>
            </a:r>
            <a:r>
              <a:rPr lang="ru-RU" b="1" dirty="0" err="1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духовні</a:t>
            </a:r>
            <a:r>
              <a:rPr lang="ru-RU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 та </a:t>
            </a:r>
            <a:r>
              <a:rPr lang="ru-RU" b="1" dirty="0" err="1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культурні</a:t>
            </a:r>
            <a:r>
              <a:rPr lang="ru-RU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 </a:t>
            </a:r>
            <a:r>
              <a:rPr lang="ru-RU" b="1" dirty="0" err="1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цінності</a:t>
            </a:r>
            <a:r>
              <a:rPr lang="ru-RU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, </a:t>
            </a:r>
            <a:r>
              <a:rPr lang="ru-RU" b="1" dirty="0" err="1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які</a:t>
            </a:r>
            <a:r>
              <a:rPr lang="ru-RU" b="1" dirty="0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 створила </a:t>
            </a:r>
            <a:r>
              <a:rPr lang="ru-RU" b="1" dirty="0" err="1" smtClean="0">
                <a:solidFill>
                  <a:schemeClr val="accent2">
                    <a:lumMod val="25000"/>
                  </a:schemeClr>
                </a:solidFill>
                <a:latin typeface="+mn-lt"/>
              </a:rPr>
              <a:t>людина</a:t>
            </a:r>
            <a:endParaRPr lang="ru-RU" b="1" dirty="0">
              <a:solidFill>
                <a:schemeClr val="accent2">
                  <a:lumMod val="25000"/>
                </a:schemeClr>
              </a:solidFill>
              <a:latin typeface="+mn-lt"/>
            </a:endParaRPr>
          </a:p>
        </p:txBody>
      </p:sp>
      <p:pic>
        <p:nvPicPr>
          <p:cNvPr id="1026" name="Picture 2" descr="C:\Users\User\Desktop\b_30981_2015_07_15_01_17_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97152"/>
            <a:ext cx="3394528" cy="1872208"/>
          </a:xfrm>
          <a:prstGeom prst="rect">
            <a:avLst/>
          </a:prstGeom>
          <a:noFill/>
        </p:spPr>
      </p:pic>
      <p:pic>
        <p:nvPicPr>
          <p:cNvPr id="1027" name="Picture 3" descr="C:\Users\User\Desktop\1457365350_35407-1u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2951" y="2492896"/>
            <a:ext cx="3591049" cy="1800200"/>
          </a:xfrm>
          <a:prstGeom prst="rect">
            <a:avLst/>
          </a:prstGeom>
          <a:noFill/>
        </p:spPr>
      </p:pic>
      <p:pic>
        <p:nvPicPr>
          <p:cNvPr id="1028" name="Picture 4" descr="C:\Users\User\Desktop\starovinni-moneti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5831632" y="4618011"/>
            <a:ext cx="3312368" cy="2239989"/>
          </a:xfrm>
          <a:prstGeom prst="rect">
            <a:avLst/>
          </a:prstGeom>
          <a:noFill/>
        </p:spPr>
      </p:pic>
      <p:pic>
        <p:nvPicPr>
          <p:cNvPr id="1029" name="Picture 5" descr="C:\Users\User\Desktop\---------------------------------------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3140968"/>
            <a:ext cx="3227851" cy="2420888"/>
          </a:xfrm>
          <a:prstGeom prst="rect">
            <a:avLst/>
          </a:prstGeom>
          <a:noFill/>
        </p:spPr>
      </p:pic>
      <p:pic>
        <p:nvPicPr>
          <p:cNvPr id="1030" name="Picture 6" descr="C:\Users\User\Desktop\kolca-aliexpres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" y="2564904"/>
            <a:ext cx="3473495" cy="21962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2685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10237"/>
          </a:xfrm>
        </p:spPr>
        <p:txBody>
          <a:bodyPr/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Друг</a:t>
            </a:r>
            <a:r>
              <a:rPr lang="ru-RU" sz="5400" dirty="0" smtClean="0">
                <a:solidFill>
                  <a:schemeClr val="accent2">
                    <a:lumMod val="25000"/>
                  </a:schemeClr>
                </a:solidFill>
              </a:rPr>
              <a:t> – </a:t>
            </a:r>
            <a:r>
              <a:rPr lang="ru-RU" sz="6600" b="1" dirty="0" err="1" smtClean="0">
                <a:solidFill>
                  <a:schemeClr val="accent2">
                    <a:lumMod val="25000"/>
                  </a:schemeClr>
                </a:solidFill>
              </a:rPr>
              <a:t>людина</a:t>
            </a:r>
            <a:r>
              <a:rPr lang="ru-RU" sz="6600" b="1" dirty="0" smtClean="0">
                <a:solidFill>
                  <a:schemeClr val="accent2">
                    <a:lumMod val="25000"/>
                  </a:schemeClr>
                </a:solidFill>
              </a:rPr>
              <a:t>, </a:t>
            </a:r>
            <a:r>
              <a:rPr lang="ru-RU" sz="6600" b="1" dirty="0" err="1" smtClean="0">
                <a:solidFill>
                  <a:schemeClr val="accent2">
                    <a:lumMod val="25000"/>
                  </a:schemeClr>
                </a:solidFill>
              </a:rPr>
              <a:t>близька</a:t>
            </a:r>
            <a:r>
              <a:rPr lang="ru-RU" sz="6600" b="1" dirty="0" smtClean="0">
                <a:solidFill>
                  <a:schemeClr val="accent2">
                    <a:lumMod val="25000"/>
                  </a:schemeClr>
                </a:solidFill>
              </a:rPr>
              <a:t> по духу, за </a:t>
            </a:r>
            <a:r>
              <a:rPr lang="ru-RU" sz="6600" b="1" dirty="0" err="1" smtClean="0">
                <a:solidFill>
                  <a:schemeClr val="accent2">
                    <a:lumMod val="25000"/>
                  </a:schemeClr>
                </a:solidFill>
              </a:rPr>
              <a:t>поглядами</a:t>
            </a:r>
            <a:r>
              <a:rPr lang="ru-RU" sz="6600" b="1" dirty="0" smtClean="0">
                <a:solidFill>
                  <a:schemeClr val="accent2">
                    <a:lumMod val="25000"/>
                  </a:schemeClr>
                </a:solidFill>
              </a:rPr>
              <a:t>, на яку </a:t>
            </a:r>
            <a:r>
              <a:rPr lang="ru-RU" sz="6600" b="1" dirty="0" err="1" smtClean="0">
                <a:solidFill>
                  <a:schemeClr val="accent2">
                    <a:lumMod val="25000"/>
                  </a:schemeClr>
                </a:solidFill>
              </a:rPr>
              <a:t>можна</a:t>
            </a:r>
            <a:r>
              <a:rPr lang="ru-RU" sz="6600" b="1" dirty="0" smtClean="0">
                <a:solidFill>
                  <a:schemeClr val="accent2">
                    <a:lumMod val="25000"/>
                  </a:schemeClr>
                </a:solidFill>
              </a:rPr>
              <a:t> в </a:t>
            </a:r>
            <a:r>
              <a:rPr lang="ru-RU" sz="6600" b="1" dirty="0" err="1" smtClean="0">
                <a:solidFill>
                  <a:schemeClr val="accent2">
                    <a:lumMod val="25000"/>
                  </a:schemeClr>
                </a:solidFill>
              </a:rPr>
              <a:t>усьому</a:t>
            </a:r>
            <a:r>
              <a:rPr lang="ru-RU" sz="6600" b="1" dirty="0" smtClean="0">
                <a:solidFill>
                  <a:schemeClr val="accent2">
                    <a:lumMod val="25000"/>
                  </a:schemeClr>
                </a:solidFill>
              </a:rPr>
              <a:t> </a:t>
            </a:r>
            <a:r>
              <a:rPr lang="ru-RU" sz="6600" b="1" dirty="0" err="1" smtClean="0">
                <a:solidFill>
                  <a:schemeClr val="accent2">
                    <a:lumMod val="25000"/>
                  </a:schemeClr>
                </a:solidFill>
              </a:rPr>
              <a:t>покластися</a:t>
            </a:r>
            <a:r>
              <a:rPr lang="ru-RU" sz="6600" b="1" dirty="0" smtClean="0">
                <a:solidFill>
                  <a:schemeClr val="accent2">
                    <a:lumMod val="25000"/>
                  </a:schemeClr>
                </a:solidFill>
              </a:rPr>
              <a:t>.</a:t>
            </a:r>
            <a:endParaRPr lang="ru-RU" sz="66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pic>
        <p:nvPicPr>
          <p:cNvPr id="4" name="Picture 4" descr="http://s10.rimg.info/9f4c7997cd1195b82c39bba72c7e0bbd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709526"/>
            <a:ext cx="3059832" cy="36718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988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6261"/>
          </a:xfrm>
        </p:spPr>
        <p:txBody>
          <a:bodyPr/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Приятель</a:t>
            </a:r>
            <a:r>
              <a:rPr lang="ru-RU" sz="6600" dirty="0" smtClean="0">
                <a:solidFill>
                  <a:srgbClr val="FF0000"/>
                </a:solidFill>
              </a:rPr>
              <a:t> –</a:t>
            </a:r>
            <a:r>
              <a:rPr lang="ru-RU" sz="6600" dirty="0" smtClean="0">
                <a:solidFill>
                  <a:schemeClr val="accent2">
                    <a:lumMod val="25000"/>
                  </a:schemeClr>
                </a:solidFill>
              </a:rPr>
              <a:t> </a:t>
            </a:r>
            <a:r>
              <a:rPr lang="ru-RU" sz="6600" b="1" dirty="0" err="1" smtClean="0">
                <a:solidFill>
                  <a:schemeClr val="accent2">
                    <a:lumMod val="25000"/>
                  </a:schemeClr>
                </a:solidFill>
              </a:rPr>
              <a:t>людина</a:t>
            </a:r>
            <a:r>
              <a:rPr lang="ru-RU" sz="6600" b="1" dirty="0" smtClean="0">
                <a:solidFill>
                  <a:schemeClr val="accent2">
                    <a:lumMod val="25000"/>
                  </a:schemeClr>
                </a:solidFill>
              </a:rPr>
              <a:t>, </a:t>
            </a:r>
            <a:r>
              <a:rPr lang="ru-RU" sz="6600" b="1" dirty="0" err="1" smtClean="0">
                <a:solidFill>
                  <a:schemeClr val="accent2">
                    <a:lumMod val="25000"/>
                  </a:schemeClr>
                </a:solidFill>
              </a:rPr>
              <a:t>з</a:t>
            </a:r>
            <a:r>
              <a:rPr lang="ru-RU" sz="6600" b="1" dirty="0" smtClean="0">
                <a:solidFill>
                  <a:schemeClr val="accent2">
                    <a:lumMod val="25000"/>
                  </a:schemeClr>
                </a:solidFill>
              </a:rPr>
              <a:t> </a:t>
            </a:r>
            <a:r>
              <a:rPr lang="ru-RU" sz="6600" b="1" dirty="0" err="1" smtClean="0">
                <a:solidFill>
                  <a:schemeClr val="accent2">
                    <a:lumMod val="25000"/>
                  </a:schemeClr>
                </a:solidFill>
              </a:rPr>
              <a:t>якою</a:t>
            </a:r>
            <a:r>
              <a:rPr lang="ru-RU" sz="6600" b="1" dirty="0" smtClean="0">
                <a:solidFill>
                  <a:schemeClr val="accent2">
                    <a:lumMod val="25000"/>
                  </a:schemeClr>
                </a:solidFill>
              </a:rPr>
              <a:t> у вас </a:t>
            </a:r>
            <a:r>
              <a:rPr lang="ru-RU" sz="6600" b="1" dirty="0" err="1" smtClean="0">
                <a:solidFill>
                  <a:schemeClr val="accent2">
                    <a:lumMod val="25000"/>
                  </a:schemeClr>
                </a:solidFill>
              </a:rPr>
              <a:t>добрі</a:t>
            </a:r>
            <a:r>
              <a:rPr lang="ru-RU" sz="6600" b="1" dirty="0" smtClean="0">
                <a:solidFill>
                  <a:schemeClr val="accent2">
                    <a:lumMod val="25000"/>
                  </a:schemeClr>
                </a:solidFill>
              </a:rPr>
              <a:t> </a:t>
            </a:r>
            <a:r>
              <a:rPr lang="ru-RU" sz="6600" b="1" dirty="0" err="1" smtClean="0">
                <a:solidFill>
                  <a:schemeClr val="accent2">
                    <a:lumMod val="25000"/>
                  </a:schemeClr>
                </a:solidFill>
              </a:rPr>
              <a:t>стосунки</a:t>
            </a:r>
            <a:r>
              <a:rPr lang="ru-RU" sz="6600" b="1" dirty="0" smtClean="0">
                <a:solidFill>
                  <a:schemeClr val="accent2">
                    <a:lumMod val="25000"/>
                  </a:schemeClr>
                </a:solidFill>
              </a:rPr>
              <a:t> та </a:t>
            </a:r>
            <a:r>
              <a:rPr lang="ru-RU" sz="6600" b="1" dirty="0" err="1" smtClean="0">
                <a:solidFill>
                  <a:schemeClr val="accent2">
                    <a:lumMod val="25000"/>
                  </a:schemeClr>
                </a:solidFill>
              </a:rPr>
              <a:t>близькі</a:t>
            </a:r>
            <a:r>
              <a:rPr lang="ru-RU" sz="6600" b="1" dirty="0" smtClean="0">
                <a:solidFill>
                  <a:schemeClr val="accent2">
                    <a:lumMod val="25000"/>
                  </a:schemeClr>
                </a:solidFill>
              </a:rPr>
              <a:t> </a:t>
            </a:r>
            <a:r>
              <a:rPr lang="ru-RU" sz="6600" b="1" dirty="0" err="1" smtClean="0">
                <a:solidFill>
                  <a:schemeClr val="accent2">
                    <a:lumMod val="25000"/>
                  </a:schemeClr>
                </a:solidFill>
              </a:rPr>
              <a:t>відносини</a:t>
            </a:r>
            <a:r>
              <a:rPr lang="ru-RU" sz="5400" b="1" dirty="0" smtClean="0">
                <a:solidFill>
                  <a:schemeClr val="accent2">
                    <a:lumMod val="25000"/>
                  </a:schemeClr>
                </a:solidFill>
              </a:rPr>
              <a:t>.</a:t>
            </a:r>
            <a:endParaRPr lang="ru-RU" sz="5400" b="1" dirty="0">
              <a:solidFill>
                <a:schemeClr val="accent2">
                  <a:lumMod val="25000"/>
                </a:schemeClr>
              </a:solidFill>
            </a:endParaRPr>
          </a:p>
        </p:txBody>
      </p:sp>
      <p:pic>
        <p:nvPicPr>
          <p:cNvPr id="5" name="Picture 2" descr="http://s5.rimg.info/1c8a165eb57637cb59935b16eceac151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4971" y="3140968"/>
            <a:ext cx="2395421" cy="37170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525344"/>
          </a:xfrm>
        </p:spPr>
        <p:txBody>
          <a:bodyPr/>
          <a:lstStyle/>
          <a:p>
            <a:pPr>
              <a:buNone/>
            </a:pPr>
            <a:r>
              <a:rPr lang="ru-RU" dirty="0"/>
              <a:t> </a:t>
            </a:r>
            <a:r>
              <a:rPr lang="ru-RU" sz="4000" dirty="0" smtClean="0"/>
              <a:t> </a:t>
            </a:r>
            <a:r>
              <a:rPr lang="ru-RU" sz="6600" b="1" dirty="0" err="1" smtClean="0">
                <a:solidFill>
                  <a:srgbClr val="FF0000"/>
                </a:solidFill>
              </a:rPr>
              <a:t>Товариш</a:t>
            </a:r>
            <a:r>
              <a:rPr lang="ru-RU" sz="6600" b="1" dirty="0" smtClean="0">
                <a:solidFill>
                  <a:srgbClr val="FF0000"/>
                </a:solidFill>
              </a:rPr>
              <a:t> </a:t>
            </a:r>
            <a:r>
              <a:rPr lang="ru-RU" sz="6600" dirty="0" smtClean="0">
                <a:solidFill>
                  <a:srgbClr val="FF0000"/>
                </a:solidFill>
              </a:rPr>
              <a:t>– </a:t>
            </a:r>
            <a:r>
              <a:rPr lang="ru-RU" sz="6600" b="1" dirty="0" err="1" smtClean="0">
                <a:solidFill>
                  <a:schemeClr val="accent2">
                    <a:lumMod val="25000"/>
                  </a:schemeClr>
                </a:solidFill>
              </a:rPr>
              <a:t>помічник</a:t>
            </a:r>
            <a:r>
              <a:rPr lang="ru-RU" sz="6600" b="1" dirty="0" smtClean="0">
                <a:solidFill>
                  <a:schemeClr val="accent2">
                    <a:lumMod val="25000"/>
                  </a:schemeClr>
                </a:solidFill>
              </a:rPr>
              <a:t>, </a:t>
            </a:r>
            <a:r>
              <a:rPr lang="ru-RU" sz="6600" b="1" dirty="0" err="1" smtClean="0">
                <a:solidFill>
                  <a:schemeClr val="accent2">
                    <a:lumMod val="25000"/>
                  </a:schemeClr>
                </a:solidFill>
              </a:rPr>
              <a:t>людина</a:t>
            </a:r>
            <a:r>
              <a:rPr lang="ru-RU" sz="6600" b="1" dirty="0" smtClean="0">
                <a:solidFill>
                  <a:schemeClr val="accent2">
                    <a:lumMod val="25000"/>
                  </a:schemeClr>
                </a:solidFill>
              </a:rPr>
              <a:t>, </a:t>
            </a:r>
            <a:r>
              <a:rPr lang="ru-RU" sz="6600" b="1" dirty="0" err="1" smtClean="0">
                <a:solidFill>
                  <a:schemeClr val="accent2">
                    <a:lumMod val="25000"/>
                  </a:schemeClr>
                </a:solidFill>
              </a:rPr>
              <a:t>близька</a:t>
            </a:r>
            <a:r>
              <a:rPr lang="ru-RU" sz="6600" b="1" dirty="0" smtClean="0">
                <a:solidFill>
                  <a:schemeClr val="accent2">
                    <a:lumMod val="25000"/>
                  </a:schemeClr>
                </a:solidFill>
              </a:rPr>
              <a:t> за </a:t>
            </a:r>
            <a:r>
              <a:rPr lang="ru-RU" sz="6600" b="1" dirty="0" err="1" smtClean="0">
                <a:solidFill>
                  <a:schemeClr val="accent2">
                    <a:lumMod val="25000"/>
                  </a:schemeClr>
                </a:solidFill>
              </a:rPr>
              <a:t>поглядами</a:t>
            </a:r>
            <a:r>
              <a:rPr lang="ru-RU" sz="6600" b="1" dirty="0" smtClean="0">
                <a:solidFill>
                  <a:schemeClr val="accent2">
                    <a:lumMod val="25000"/>
                  </a:schemeClr>
                </a:solidFill>
              </a:rPr>
              <a:t>, </a:t>
            </a:r>
            <a:r>
              <a:rPr lang="ru-RU" sz="6600" b="1" dirty="0" err="1" smtClean="0">
                <a:solidFill>
                  <a:schemeClr val="accent2">
                    <a:lumMod val="25000"/>
                  </a:schemeClr>
                </a:solidFill>
              </a:rPr>
              <a:t>діяльністю</a:t>
            </a:r>
            <a:r>
              <a:rPr lang="ru-RU" sz="6600" b="1" dirty="0" smtClean="0">
                <a:solidFill>
                  <a:schemeClr val="accent2">
                    <a:lumMod val="25000"/>
                  </a:schemeClr>
                </a:solidFill>
              </a:rPr>
              <a:t>, </a:t>
            </a:r>
            <a:r>
              <a:rPr lang="ru-RU" sz="6600" b="1" dirty="0" err="1" smtClean="0">
                <a:solidFill>
                  <a:schemeClr val="accent2">
                    <a:lumMod val="25000"/>
                  </a:schemeClr>
                </a:solidFill>
              </a:rPr>
              <a:t>умовами</a:t>
            </a:r>
            <a:r>
              <a:rPr lang="ru-RU" sz="6600" b="1" dirty="0" smtClean="0">
                <a:solidFill>
                  <a:schemeClr val="accent2">
                    <a:lumMod val="25000"/>
                  </a:schemeClr>
                </a:solidFill>
              </a:rPr>
              <a:t> </a:t>
            </a:r>
            <a:r>
              <a:rPr lang="ru-RU" sz="6600" b="1" dirty="0" err="1" smtClean="0">
                <a:solidFill>
                  <a:schemeClr val="accent2">
                    <a:lumMod val="25000"/>
                  </a:schemeClr>
                </a:solidFill>
              </a:rPr>
              <a:t>життя</a:t>
            </a:r>
            <a:r>
              <a:rPr lang="ru-RU" sz="6600" b="1" dirty="0" smtClean="0">
                <a:solidFill>
                  <a:schemeClr val="accent2">
                    <a:lumMod val="25000"/>
                  </a:schemeClr>
                </a:solidFill>
              </a:rPr>
              <a:t>.</a:t>
            </a:r>
          </a:p>
          <a:p>
            <a:pPr algn="r"/>
            <a:r>
              <a:rPr lang="ru-RU" sz="4000" dirty="0" smtClean="0"/>
              <a:t> </a:t>
            </a:r>
            <a:endParaRPr lang="uk-UA" dirty="0"/>
          </a:p>
        </p:txBody>
      </p:sp>
      <p:pic>
        <p:nvPicPr>
          <p:cNvPr id="5" name="Picture 2" descr="C:\Documents and Settings\Ира\Рабочий стол\Классный час\4505bb4f206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356992"/>
            <a:ext cx="2952328" cy="3208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668">
            <a:off x="6635993" y="576301"/>
            <a:ext cx="1793206" cy="11207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74630779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1_Равновесие">
  <a:themeElements>
    <a:clrScheme name="Равновесие 8">
      <a:dk1>
        <a:srgbClr val="000000"/>
      </a:dk1>
      <a:lt1>
        <a:srgbClr val="DDDDDD"/>
      </a:lt1>
      <a:dk2>
        <a:srgbClr val="000000"/>
      </a:dk2>
      <a:lt2>
        <a:srgbClr val="B8B7D1"/>
      </a:lt2>
      <a:accent1>
        <a:srgbClr val="F1F0F4"/>
      </a:accent1>
      <a:accent2>
        <a:srgbClr val="C1BCFC"/>
      </a:accent2>
      <a:accent3>
        <a:srgbClr val="EBEBEB"/>
      </a:accent3>
      <a:accent4>
        <a:srgbClr val="000000"/>
      </a:accent4>
      <a:accent5>
        <a:srgbClr val="F7F6F8"/>
      </a:accent5>
      <a:accent6>
        <a:srgbClr val="AFAAE4"/>
      </a:accent6>
      <a:hlink>
        <a:srgbClr val="5454C6"/>
      </a:hlink>
      <a:folHlink>
        <a:srgbClr val="6A6F86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Равновесие">
  <a:themeElements>
    <a:clrScheme name="Равновесие 8">
      <a:dk1>
        <a:srgbClr val="000000"/>
      </a:dk1>
      <a:lt1>
        <a:srgbClr val="DDDDDD"/>
      </a:lt1>
      <a:dk2>
        <a:srgbClr val="000000"/>
      </a:dk2>
      <a:lt2>
        <a:srgbClr val="B8B7D1"/>
      </a:lt2>
      <a:accent1>
        <a:srgbClr val="F1F0F4"/>
      </a:accent1>
      <a:accent2>
        <a:srgbClr val="C1BCFC"/>
      </a:accent2>
      <a:accent3>
        <a:srgbClr val="EBEBEB"/>
      </a:accent3>
      <a:accent4>
        <a:srgbClr val="000000"/>
      </a:accent4>
      <a:accent5>
        <a:srgbClr val="F7F6F8"/>
      </a:accent5>
      <a:accent6>
        <a:srgbClr val="AFAAE4"/>
      </a:accent6>
      <a:hlink>
        <a:srgbClr val="5454C6"/>
      </a:hlink>
      <a:folHlink>
        <a:srgbClr val="6A6F86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Равновесие">
  <a:themeElements>
    <a:clrScheme name="Равновесие 8">
      <a:dk1>
        <a:srgbClr val="000000"/>
      </a:dk1>
      <a:lt1>
        <a:srgbClr val="DDDDDD"/>
      </a:lt1>
      <a:dk2>
        <a:srgbClr val="000000"/>
      </a:dk2>
      <a:lt2>
        <a:srgbClr val="B8B7D1"/>
      </a:lt2>
      <a:accent1>
        <a:srgbClr val="F1F0F4"/>
      </a:accent1>
      <a:accent2>
        <a:srgbClr val="C1BCFC"/>
      </a:accent2>
      <a:accent3>
        <a:srgbClr val="EBEBEB"/>
      </a:accent3>
      <a:accent4>
        <a:srgbClr val="000000"/>
      </a:accent4>
      <a:accent5>
        <a:srgbClr val="F7F6F8"/>
      </a:accent5>
      <a:accent6>
        <a:srgbClr val="AFAAE4"/>
      </a:accent6>
      <a:hlink>
        <a:srgbClr val="5454C6"/>
      </a:hlink>
      <a:folHlink>
        <a:srgbClr val="6A6F86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320</TotalTime>
  <Words>206</Words>
  <Application>Microsoft Office PowerPoint</Application>
  <PresentationFormat>Экран (4:3)</PresentationFormat>
  <Paragraphs>47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1_Равновесие</vt:lpstr>
      <vt:lpstr>2_Равновесие</vt:lpstr>
      <vt:lpstr>4_Равновесие</vt:lpstr>
      <vt:lpstr>Дерево міцне корінням,  а людина — друзями.  (Народна мудрість) </vt:lpstr>
      <vt:lpstr>Слайд 2</vt:lpstr>
      <vt:lpstr>Слайд 3</vt:lpstr>
      <vt:lpstr>Слайд 4</vt:lpstr>
      <vt:lpstr>Слайд 5</vt:lpstr>
      <vt:lpstr>СКАРБ- коштовності, гроші, цінні речі, духовні та культурні цінності, які створила людина</vt:lpstr>
      <vt:lpstr>Слайд 7</vt:lpstr>
      <vt:lpstr>Слайд 8</vt:lpstr>
      <vt:lpstr>Слайд 9</vt:lpstr>
      <vt:lpstr>Що таке дружба?</vt:lpstr>
      <vt:lpstr>РОБОТА В ГРУПАХ</vt:lpstr>
      <vt:lpstr>Хвилинка відпочинку</vt:lpstr>
      <vt:lpstr>Слайд 13</vt:lpstr>
      <vt:lpstr>Слайд 14</vt:lpstr>
      <vt:lpstr>Домашнє завдання</vt:lpstr>
      <vt:lpstr>Слайд 16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Phenom</dc:creator>
  <cp:lastModifiedBy>User</cp:lastModifiedBy>
  <cp:revision>83</cp:revision>
  <dcterms:created xsi:type="dcterms:W3CDTF">2011-12-15T00:39:07Z</dcterms:created>
  <dcterms:modified xsi:type="dcterms:W3CDTF">2017-02-20T19:02:30Z</dcterms:modified>
</cp:coreProperties>
</file>