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6" r:id="rId6"/>
    <p:sldId id="263" r:id="rId7"/>
    <p:sldId id="265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E8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6" descr="img17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5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Приголосні дзвінкі та глухі,тверді та м</a:t>
            </a:r>
            <a:r>
              <a:rPr lang="en-US" sz="5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5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endParaRPr lang="ru-RU" sz="5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Автор:</a:t>
            </a:r>
          </a:p>
          <a:p>
            <a:r>
              <a:rPr lang="uk-UA" sz="20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Бевз Оксана Вікторівна</a:t>
            </a:r>
          </a:p>
          <a:p>
            <a:r>
              <a:rPr lang="uk-UA" sz="20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вчитель української мови та літератури</a:t>
            </a:r>
          </a:p>
          <a:p>
            <a:r>
              <a:rPr lang="uk-UA" sz="20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Тарасівська ЗОШ І-ІІІ ступенів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Орфоепічна хвилинка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Прочитай скоромовку. Який приголосний звук часто повторюється? Потренуйся у швидкій і чіткій вимові приголосних звуків. Стеж за чітким вимовлянням дзвінких приголосних у кінці слів.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Сів шпак на шпаківню,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Заспівав шпак півню: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“ Ти не вмієш </a:t>
            </a: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я.</a:t>
            </a:r>
          </a:p>
          <a:p>
            <a:pPr>
              <a:buNone/>
            </a:pP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uk-UA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ти, не вмію я.”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Потренуйся!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До поданих слів добери слова, які відрізняються від них тільки м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якими , парними твердому приголосному звуком. Запиши пари слів.</a:t>
            </a:r>
          </a:p>
          <a:p>
            <a:pPr>
              <a:buNone/>
            </a:pP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Шал, красен, сіл, постіл, лак, раса, п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ят.</a:t>
            </a:r>
          </a:p>
          <a:p>
            <a:pPr>
              <a:buNone/>
            </a:pPr>
            <a:endParaRPr lang="uk-UA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Виконай фонетичний розбір слова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дзвінок</a:t>
            </a:r>
          </a:p>
        </p:txBody>
      </p:sp>
      <p:pic>
        <p:nvPicPr>
          <p:cNvPr id="4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1648098" cy="111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 - жарти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Змінивши один приголосний звук на інший, перетвори свійську тварину на птаха.</a:t>
            </a:r>
          </a:p>
          <a:p>
            <a:pPr>
              <a:buNone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C:\Users\Oksana\Desktop\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276600"/>
            <a:ext cx="2413000" cy="1809750"/>
          </a:xfrm>
          <a:prstGeom prst="rect">
            <a:avLst/>
          </a:prstGeom>
          <a:noFill/>
        </p:spPr>
      </p:pic>
      <p:pic>
        <p:nvPicPr>
          <p:cNvPr id="9" name="Picture 2" descr="C:\Users\Oksana\Desktop\ptici_bwua_15.01.2013_074__2048x13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276600"/>
            <a:ext cx="2438400" cy="1777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Пригадай!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На які групи поділяються приголосні за участю голосу і шуму?</a:t>
            </a:r>
          </a:p>
          <a:p>
            <a:pPr>
              <a:buFont typeface="Wingdings" pitchFamily="2" charset="2"/>
              <a:buChar char="§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Які приголосні можуть бути 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якими перед ь, і, я, ю, є?</a:t>
            </a:r>
          </a:p>
          <a:p>
            <a:pPr>
              <a:buFont typeface="Wingdings" pitchFamily="2" charset="2"/>
              <a:buChar char="§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А які тільки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напівпом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якшеними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Наведи приклади пар дзвінких та глухих приголосних.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1648098" cy="111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Експрес -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1. В усіх словах приголосні лише м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які в рядку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куття, пальці, буря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соловей, напруга, рюмсати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б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ється, в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юн, суфле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2. В усіх словах приголосні лише напівпом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якшені в рядку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суддя, ранок, батько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місто, вінок, гірко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сусід, гусеня,дуга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3. В усіх словах приголосні лише тверді в рядку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голос, префікс, етап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шість, вуж, намет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луг, спека, голова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Експрес - 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4. В усіх словах приголосні лише дзвінкі в рядку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зозуля, ярмо, мандри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холод, брат, кістка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голос, колір, посох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5. В усіх словах приголосні лише глухі в рядку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словник, тигр, лан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птах, хата, список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небо, кран, суміш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6. Звук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ц'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є в усіх словах рядка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 церква, ціна, левиця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Б качці, місце, цвіркун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 ціль, цятка, цілина </a:t>
            </a:r>
          </a:p>
          <a:p>
            <a:pPr>
              <a:buNone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Проаналізуй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Вибери 3 слова, які найбільш точно передають твої відчуття на уроці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Злість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Роздратування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Радість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Байдужість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Упевненість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Задоволення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Насолода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Тривога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Спокій</a:t>
            </a:r>
          </a:p>
          <a:p>
            <a:pPr>
              <a:buNone/>
            </a:pPr>
            <a:r>
              <a:rPr lang="uk-UA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Натхнення</a:t>
            </a:r>
          </a:p>
          <a:p>
            <a:pPr>
              <a:buNone/>
            </a:pP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Oksana\Desktop\6100426-smilies-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209800"/>
            <a:ext cx="3048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Незакінчене речення ”</a:t>
            </a:r>
            <a:endParaRPr lang="ru-RU" sz="48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Наука, що вивчає звуки мови -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 українській мові є … звуків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Усі звуки поділяються на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Голосні утворюються за допомогою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Голосних звуків у нашій мові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Приголосні складаються з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Їх у мові …</a:t>
            </a:r>
          </a:p>
          <a:p>
            <a:pPr marL="514350" indent="-514350">
              <a:buAutoNum type="arabicPeriod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Звуки ми … , а букви …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Спостереження за теоретичним матеріалом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uk-UA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Приголосні звуки</a:t>
            </a:r>
          </a:p>
          <a:p>
            <a:pPr>
              <a:buNone/>
            </a:pPr>
            <a:r>
              <a:rPr lang="uk-UA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uk-UA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Дзвінкі</a:t>
            </a:r>
            <a:r>
              <a:rPr lang="uk-UA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uk-UA" sz="1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Глухі</a:t>
            </a:r>
          </a:p>
          <a:p>
            <a:pPr>
              <a:buNone/>
            </a:pPr>
            <a:r>
              <a:rPr lang="uk-UA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тверді               м</a:t>
            </a:r>
            <a:r>
              <a:rPr lang="en-US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які                    </a:t>
            </a:r>
            <a:r>
              <a:rPr lang="en-US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тверді        м</a:t>
            </a:r>
            <a:r>
              <a:rPr lang="en-US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- 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ґ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-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             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р'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uk-UA" sz="1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1380748" flipH="1">
            <a:off x="2938384" y="1981385"/>
            <a:ext cx="47476" cy="228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19689855">
            <a:off x="5114746" y="1975386"/>
            <a:ext cx="46469" cy="2402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Запам </a:t>
            </a: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b="1" i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Глухі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  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  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     </a:t>
            </a:r>
            <a:r>
              <a:rPr lang="uk-UA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Г  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Б Д   Г     ДЖ Ж</a:t>
            </a:r>
            <a:endParaRPr lang="uk-UA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Дзвінкі</a:t>
            </a:r>
            <a:endParaRPr lang="uk-UA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в </a:t>
            </a: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тому числі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uk-UA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онорні </a:t>
            </a:r>
            <a:endParaRPr lang="uk-UA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39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endParaRPr lang="uk-UA" sz="39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Oksana\Desktop\img_56e65de88d7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1752600" cy="1188648"/>
          </a:xfrm>
          <a:prstGeom prst="rect">
            <a:avLst/>
          </a:prstGeom>
          <a:noFill/>
        </p:spPr>
      </p:pic>
      <p:sp>
        <p:nvSpPr>
          <p:cNvPr id="11" name="Арка 10"/>
          <p:cNvSpPr/>
          <p:nvPr/>
        </p:nvSpPr>
        <p:spPr>
          <a:xfrm>
            <a:off x="2362200" y="2819400"/>
            <a:ext cx="381000" cy="762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3276600" y="25146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2514600" y="25146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1752600" y="25908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 flipH="1">
            <a:off x="3733800" y="25908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419600" y="25146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4800600" y="25146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5257800" y="25908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6096000" y="25908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Арка 29"/>
          <p:cNvSpPr/>
          <p:nvPr/>
        </p:nvSpPr>
        <p:spPr>
          <a:xfrm>
            <a:off x="5943600" y="2971800"/>
            <a:ext cx="304800" cy="45719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6629400" y="25146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Запам </a:t>
            </a: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Приголосні звуки</a:t>
            </a:r>
          </a:p>
          <a:p>
            <a:pPr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тверді:                              м</a:t>
            </a:r>
            <a:r>
              <a:rPr lang="en-US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en-US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[ ' ]</a:t>
            </a:r>
            <a:r>
              <a:rPr lang="uk-UA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д, т, з, с, ц, л, н, дз, р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д',т', з',с', ц', л', н',дз',р',й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після ь, і, я, ю, є</a:t>
            </a:r>
          </a:p>
          <a:p>
            <a:pPr>
              <a:buNone/>
            </a:pPr>
            <a:r>
              <a:rPr lang="uk-UA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напівпом</a:t>
            </a:r>
            <a:r>
              <a:rPr lang="en-US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якшені:</a:t>
            </a: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п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ф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,к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х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ж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ч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ш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,дж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’]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після і, я, ю, є</a:t>
            </a:r>
          </a:p>
          <a:p>
            <a:pPr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53839"/>
            <a:ext cx="1648098" cy="111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Запам </a:t>
            </a: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д                               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т                                                                      т'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з           </a:t>
            </a:r>
            <a:r>
              <a:rPr lang="uk-UA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(Дзир - це ім'я котика)                     </a:t>
            </a: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й                                                                       й                                                                                              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с                                                                        с'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ц                                                                        ц'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л                                                                        л'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н                                                                        н'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дз                                                                      дз'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р                                                                        р'</a:t>
            </a:r>
          </a:p>
        </p:txBody>
      </p:sp>
      <p:pic>
        <p:nvPicPr>
          <p:cNvPr id="4" name="Picture 2" descr="C:\Users\Oksana\Desktop\img_56e65de88d7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1752600" cy="1188648"/>
          </a:xfrm>
          <a:prstGeom prst="rect">
            <a:avLst/>
          </a:prstGeom>
          <a:noFill/>
        </p:spPr>
      </p:pic>
      <p:pic>
        <p:nvPicPr>
          <p:cNvPr id="7173" name="Picture 5" descr="C:\Users\Oksana\Desktop\1_ddd71404a34b131984508750d82300b0.jp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352800"/>
            <a:ext cx="2743200" cy="2590800"/>
          </a:xfrm>
          <a:prstGeom prst="rect">
            <a:avLst/>
          </a:prstGeom>
          <a:noFill/>
        </p:spPr>
      </p:pic>
      <p:sp>
        <p:nvSpPr>
          <p:cNvPr id="10" name="Стрелка вниз 9"/>
          <p:cNvSpPr/>
          <p:nvPr/>
        </p:nvSpPr>
        <p:spPr>
          <a:xfrm>
            <a:off x="3048000" y="20574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Запам </a:t>
            </a: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ятай!</a:t>
            </a:r>
            <a:endParaRPr lang="ru-RU" dirty="0"/>
          </a:p>
        </p:txBody>
      </p:sp>
      <p:pic>
        <p:nvPicPr>
          <p:cNvPr id="2050" name="Picture 2" descr="C:\Users\Oksana\Desktop\tmpIOMHCQ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343400"/>
            <a:ext cx="2041040" cy="1447006"/>
          </a:xfrm>
          <a:prstGeom prst="rect">
            <a:avLst/>
          </a:prstGeom>
          <a:noFill/>
        </p:spPr>
      </p:pic>
      <p:pic>
        <p:nvPicPr>
          <p:cNvPr id="2051" name="Picture 3" descr="C:\Users\Oksana\Desktop\ob_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886200"/>
            <a:ext cx="1295400" cy="16840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" y="1524001"/>
            <a:ext cx="8153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4000" i="1" dirty="0" smtClean="0"/>
              <a:t>             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М</a:t>
            </a:r>
            <a:r>
              <a:rPr lang="uk-UA" sz="4000" i="1" dirty="0" smtClean="0"/>
              <a:t>а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вп</a:t>
            </a:r>
            <a:r>
              <a:rPr lang="uk-UA" sz="4000" i="1" dirty="0" smtClean="0"/>
              <a:t>і  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uk-UA" sz="4000" i="1" dirty="0" smtClean="0"/>
              <a:t>у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ф   г</a:t>
            </a:r>
            <a:r>
              <a:rPr lang="uk-UA" sz="4000" i="1" dirty="0" smtClean="0"/>
              <a:t>у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uk-UA" sz="4000" i="1" dirty="0" smtClean="0"/>
              <a:t>а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uk-UA" sz="4000" i="1" dirty="0" smtClean="0"/>
              <a:t>і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ш</a:t>
            </a:r>
            <a:r>
              <a:rPr lang="uk-UA" sz="4000" i="1" dirty="0" smtClean="0"/>
              <a:t>а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>
              <a:buNone/>
            </a:pP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Х</a:t>
            </a:r>
            <a:r>
              <a:rPr lang="uk-UA" sz="4000" i="1" dirty="0" smtClean="0"/>
              <a:t>е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й,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 щ</a:t>
            </a:r>
            <a:r>
              <a:rPr lang="en-US" sz="4000" i="1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шч</a:t>
            </a:r>
            <a:r>
              <a:rPr lang="en-US" sz="4000" i="1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uk-UA" sz="4000" i="1" dirty="0" smtClean="0"/>
              <a:t>е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uk-UA" sz="4000" i="1" dirty="0" smtClean="0"/>
              <a:t>ї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ждж</a:t>
            </a:r>
            <a:r>
              <a:rPr lang="uk-UA" sz="4000" i="1" dirty="0" smtClean="0"/>
              <a:t>у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! </a:t>
            </a:r>
          </a:p>
          <a:p>
            <a:pPr>
              <a:buNone/>
            </a:pP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             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Ґ</a:t>
            </a:r>
            <a:r>
              <a:rPr lang="uk-UA" sz="4000" i="1" dirty="0" smtClean="0"/>
              <a:t>а</a:t>
            </a:r>
            <a:r>
              <a:rPr lang="uk-UA" sz="4000" i="1" dirty="0" smtClean="0">
                <a:solidFill>
                  <a:schemeClr val="accent6">
                    <a:lumMod val="75000"/>
                  </a:schemeClr>
                </a:solidFill>
              </a:rPr>
              <a:t>? </a:t>
            </a:r>
          </a:p>
          <a:p>
            <a:pPr>
              <a:buNone/>
            </a:pPr>
            <a:r>
              <a:rPr lang="uk-UA" sz="2800" i="1" dirty="0" smtClean="0">
                <a:solidFill>
                  <a:srgbClr val="0070C0"/>
                </a:solidFill>
              </a:rPr>
              <a:t>        </a:t>
            </a:r>
            <a:r>
              <a:rPr lang="uk-UA" sz="2800" i="1" dirty="0" smtClean="0">
                <a:solidFill>
                  <a:srgbClr val="0070C0"/>
                </a:solidFill>
              </a:rPr>
              <a:t> </a:t>
            </a:r>
            <a:r>
              <a:rPr lang="en-US" sz="3200" i="1" dirty="0" smtClean="0">
                <a:solidFill>
                  <a:srgbClr val="0070C0"/>
                </a:solidFill>
              </a:rPr>
              <a:t>[</a:t>
            </a:r>
            <a:r>
              <a:rPr lang="uk-UA" sz="3200" i="1" dirty="0" smtClean="0">
                <a:solidFill>
                  <a:srgbClr val="0070C0"/>
                </a:solidFill>
              </a:rPr>
              <a:t>м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,в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 п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 б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 ф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 г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 к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,ш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,х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,ч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,ж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,дж</a:t>
            </a:r>
            <a:r>
              <a:rPr lang="en-US" sz="3200" i="1" dirty="0" smtClean="0">
                <a:solidFill>
                  <a:srgbClr val="0070C0"/>
                </a:solidFill>
              </a:rPr>
              <a:t>’</a:t>
            </a:r>
            <a:r>
              <a:rPr lang="uk-UA" sz="3200" i="1" dirty="0" smtClean="0">
                <a:solidFill>
                  <a:srgbClr val="0070C0"/>
                </a:solidFill>
              </a:rPr>
              <a:t>,ґ</a:t>
            </a:r>
            <a:r>
              <a:rPr lang="en-US" sz="3200" i="1" dirty="0" smtClean="0">
                <a:solidFill>
                  <a:srgbClr val="0070C0"/>
                </a:solidFill>
              </a:rPr>
              <a:t>’]</a:t>
            </a:r>
            <a:endParaRPr lang="uk-UA" sz="32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uk-UA" sz="40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28600"/>
            <a:ext cx="1648098" cy="111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Потренуйся!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uk-UA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Розподільний диктант. </a:t>
            </a:r>
          </a:p>
          <a:p>
            <a:pPr>
              <a:buNone/>
            </a:pP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Запишіть слова у два стовпчики:І- ті, що починаються дзвінким приголосним; ІІ- глухими. Поясніть значення незрозумілих слів.</a:t>
            </a:r>
          </a:p>
          <a:p>
            <a:pPr>
              <a:buNone/>
            </a:pP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Джерело,тесля, син, льон, </a:t>
            </a:r>
            <a:r>
              <a:rPr lang="uk-UA" sz="2400" b="1" i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хорунжий, корогва</a:t>
            </a:r>
            <a:r>
              <a:rPr lang="uk-UA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нива, боєць, зілля, шило, чаша, ґанок, цвях, родина, призьба, фіранка, йод, дзвін, вершина.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1648098" cy="111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ясуй!</a:t>
            </a:r>
            <a:endParaRPr lang="ru-RU" dirty="0"/>
          </a:p>
        </p:txBody>
      </p:sp>
      <p:pic>
        <p:nvPicPr>
          <p:cNvPr id="2050" name="Picture 2" descr="C:\Users\Oksana\Desktop\1496328106_symb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flipH="1">
            <a:off x="1079076" y="3429000"/>
            <a:ext cx="1587924" cy="2204312"/>
          </a:xfrm>
          <a:prstGeom prst="rect">
            <a:avLst/>
          </a:prstGeom>
          <a:noFill/>
        </p:spPr>
      </p:pic>
      <p:pic>
        <p:nvPicPr>
          <p:cNvPr id="2051" name="Picture 3" descr="C:\Users\Oksana\Desktop\300px-Chh16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0682" y="3505200"/>
            <a:ext cx="1589833" cy="2133600"/>
          </a:xfrm>
          <a:prstGeom prst="rect">
            <a:avLst/>
          </a:prstGeom>
          <a:noFill/>
        </p:spPr>
      </p:pic>
      <p:pic>
        <p:nvPicPr>
          <p:cNvPr id="6" name="Picture 2" descr="C:\Users\Oksana\Desktop\img_56e65de88d744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28600"/>
            <a:ext cx="1648098" cy="111777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990600" y="2209800"/>
            <a:ext cx="670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За тлумачним словником з'ясувати значення слів: </a:t>
            </a:r>
            <a:r>
              <a:rPr lang="uk-UA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корогва', хорунжий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977</Words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Приголосні дзвінкі та глухі,тверді та м’які</vt:lpstr>
      <vt:lpstr>“ Незакінчене речення ”</vt:lpstr>
      <vt:lpstr>Спостереження за теоретичним матеріалом</vt:lpstr>
      <vt:lpstr>Запам ’ятай!</vt:lpstr>
      <vt:lpstr>Запам ’ятай!</vt:lpstr>
      <vt:lpstr>Запам ’ятай!</vt:lpstr>
      <vt:lpstr>Запам ’ятай!</vt:lpstr>
      <vt:lpstr>Потренуйся!</vt:lpstr>
      <vt:lpstr>З’ясуй!</vt:lpstr>
      <vt:lpstr>Орфоепічна хвилинка</vt:lpstr>
      <vt:lpstr>Потренуйся!</vt:lpstr>
      <vt:lpstr>Завдання - жарти</vt:lpstr>
      <vt:lpstr>Пригадай!</vt:lpstr>
      <vt:lpstr>Експрес - тест</vt:lpstr>
      <vt:lpstr>Експрес - тест</vt:lpstr>
      <vt:lpstr>Проаналізуй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Oksana</dc:creator>
  <cp:lastModifiedBy>Oksana</cp:lastModifiedBy>
  <cp:revision>52</cp:revision>
  <dcterms:created xsi:type="dcterms:W3CDTF">2017-12-16T19:32:33Z</dcterms:created>
  <dcterms:modified xsi:type="dcterms:W3CDTF">2017-12-19T17:59:19Z</dcterms:modified>
</cp:coreProperties>
</file>