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mp3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258" r:id="rId4"/>
    <p:sldId id="279" r:id="rId5"/>
    <p:sldId id="264" r:id="rId6"/>
    <p:sldId id="266" r:id="rId7"/>
    <p:sldId id="280" r:id="rId8"/>
    <p:sldId id="281" r:id="rId9"/>
    <p:sldId id="282" r:id="rId10"/>
    <p:sldId id="283" r:id="rId11"/>
    <p:sldId id="287" r:id="rId12"/>
    <p:sldId id="291" r:id="rId13"/>
    <p:sldId id="292" r:id="rId14"/>
    <p:sldId id="272" r:id="rId15"/>
    <p:sldId id="269" r:id="rId16"/>
    <p:sldId id="270" r:id="rId17"/>
    <p:sldId id="288" r:id="rId18"/>
    <p:sldId id="284" r:id="rId19"/>
    <p:sldId id="289" r:id="rId20"/>
    <p:sldId id="267" r:id="rId21"/>
    <p:sldId id="285" r:id="rId22"/>
    <p:sldId id="290" r:id="rId23"/>
    <p:sldId id="271" r:id="rId24"/>
    <p:sldId id="29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8B6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63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28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78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710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45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088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942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182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64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755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48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0E389-05B6-4B72-AD28-CF41D14C1C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359A-5B81-479C-AAE1-41A58D43D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70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60;&#1110;&#1079;&#1082;&#1091;&#1083;&#1100;&#1090;&#1093;&#1074;&#1080;&#1083;&#1080;&#1085;&#1082;&#1072;%20&#1056;&#1072;&#1081;&#1076;&#1091;&#1075;&#1072;.m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4282" y="1857364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ln w="1905">
                  <a:solidFill>
                    <a:schemeClr val="accent3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Ось дзвінок пролунав</a:t>
            </a:r>
          </a:p>
          <a:p>
            <a:pPr algn="ctr"/>
            <a:r>
              <a:rPr lang="uk-UA" sz="4400" b="1" dirty="0" smtClean="0">
                <a:ln w="1905">
                  <a:solidFill>
                    <a:schemeClr val="accent3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На урок всіх зібрав.</a:t>
            </a:r>
            <a:endParaRPr lang="ru-RU" sz="4400" b="1" dirty="0">
              <a:ln w="1905">
                <a:solidFill>
                  <a:schemeClr val="accent3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659" b="94715" l="2333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77072"/>
            <a:ext cx="2857500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1624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AutoShape 2" descr="Картинки по запросу группа детей клипа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группа детей клипа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группа детей клипа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748281_stock-photo-kids-dood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0298" y="1928802"/>
            <a:ext cx="4200252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Робота </a:t>
            </a:r>
          </a:p>
          <a:p>
            <a:pPr algn="ctr"/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групах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hlinkClick r:id="rId3" action="ppaction://hlinkfile"/>
          </p:cNvPr>
          <p:cNvSpPr/>
          <p:nvPr/>
        </p:nvSpPr>
        <p:spPr>
          <a:xfrm>
            <a:off x="0" y="2708920"/>
            <a:ext cx="900701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Фізкультхвилинка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15208" y="1207409"/>
            <a:ext cx="7128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4800" dirty="0" smtClean="0">
              <a:cs typeface="Aharoni" pitchFamily="2" charset="-79"/>
            </a:endParaRPr>
          </a:p>
          <a:p>
            <a:endParaRPr lang="uk-UA" sz="4800" dirty="0" smtClean="0">
              <a:cs typeface="Aharoni" pitchFamily="2" charset="-79"/>
            </a:endParaRPr>
          </a:p>
          <a:p>
            <a:pPr algn="ctr"/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«… Сім‘я, дитинство, материнство і батьківство охороняються державою.»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1895" y="237913"/>
            <a:ext cx="74802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cs typeface="Aharoni" pitchFamily="2" charset="-79"/>
              </a:rPr>
              <a:t>Конституція України стаття 51, абзац </a:t>
            </a:r>
            <a:r>
              <a:rPr lang="uk-UA" sz="4000" b="1" dirty="0" smtClean="0">
                <a:cs typeface="Aharoni" pitchFamily="2" charset="-79"/>
              </a:rPr>
              <a:t>3:</a:t>
            </a:r>
            <a:endParaRPr lang="uk-UA" sz="4000" b="1" dirty="0">
              <a:cs typeface="Aharoni" pitchFamily="2" charset="-79"/>
            </a:endParaRPr>
          </a:p>
          <a:p>
            <a:pPr algn="ctr"/>
            <a:endParaRPr lang="ru-RU" sz="4000" b="1" dirty="0">
              <a:cs typeface="Aharoni" pitchFamily="2" charset="-79"/>
            </a:endParaRPr>
          </a:p>
        </p:txBody>
      </p:sp>
      <p:pic>
        <p:nvPicPr>
          <p:cNvPr id="5122" name="Picture 2" descr="Картинки по запросу конституція україни клипар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71810"/>
            <a:ext cx="2857500" cy="3438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9833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Богатые и успешные родители возлагают на своих детей слишком большие надеж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429000"/>
            <a:ext cx="3639379" cy="2953096"/>
          </a:xfrm>
          <a:prstGeom prst="rect">
            <a:avLst/>
          </a:prstGeom>
        </p:spPr>
      </p:pic>
      <p:pic>
        <p:nvPicPr>
          <p:cNvPr id="6" name="Рисунок 5" descr="1439812673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81000"/>
            <a:ext cx="5220072" cy="34800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35896" y="4077072"/>
            <a:ext cx="50818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uk-UA" sz="7200" b="1" dirty="0" smtClean="0">
                <a:solidFill>
                  <a:schemeClr val="tx2"/>
                </a:solidFill>
              </a:rPr>
              <a:t>У них є все. 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896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oshkoln_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764704"/>
            <a:ext cx="7272808" cy="48409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229200"/>
            <a:ext cx="89289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uk-UA" sz="7200" b="1" dirty="0" smtClean="0">
                <a:solidFill>
                  <a:schemeClr val="tx2"/>
                </a:solidFill>
              </a:rPr>
              <a:t>Немає нової іграшки. 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60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00298" y="1928802"/>
            <a:ext cx="4289956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Робота </a:t>
            </a:r>
          </a:p>
          <a:p>
            <a:pPr algn="ctr"/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зошиті</a:t>
            </a:r>
          </a:p>
          <a:p>
            <a:pPr algn="ctr"/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uk-UA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т. 26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30820" y="1412776"/>
            <a:ext cx="513954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800" b="1" i="1" dirty="0" smtClean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У нас немає ти,</a:t>
            </a:r>
          </a:p>
          <a:p>
            <a:pPr algn="ctr"/>
            <a:r>
              <a:rPr lang="uk-UA" sz="4800" b="1" i="1" dirty="0" smtClean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У нас немає я,</a:t>
            </a:r>
          </a:p>
          <a:p>
            <a:pPr algn="ctr"/>
            <a:r>
              <a:rPr lang="uk-UA" sz="4800" b="1" i="1" dirty="0" smtClean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Ми – єдиний клас.</a:t>
            </a:r>
          </a:p>
          <a:p>
            <a:pPr algn="ctr"/>
            <a:r>
              <a:rPr lang="uk-UA" sz="4800" b="1" i="1" dirty="0" smtClean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Ми – </a:t>
            </a:r>
            <a:r>
              <a:rPr lang="uk-UA" sz="4800" b="1" i="1" dirty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о</a:t>
            </a:r>
            <a:r>
              <a:rPr lang="uk-UA" sz="4800" b="1" i="1" dirty="0" smtClean="0">
                <a:ln>
                  <a:solidFill>
                    <a:srgbClr val="92D050"/>
                  </a:solidFill>
                </a:ln>
                <a:solidFill>
                  <a:srgbClr val="2B1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дна сім‘я.</a:t>
            </a:r>
            <a:endParaRPr lang="ru-RU" sz="4800" b="1" i="1" dirty="0">
              <a:ln>
                <a:solidFill>
                  <a:srgbClr val="92D050"/>
                </a:solidFill>
              </a:ln>
              <a:solidFill>
                <a:srgbClr val="2B1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3744416" cy="232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62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roup-five-children-thinking-7820799.jpg"/>
          <p:cNvPicPr>
            <a:picLocks noChangeAspect="1"/>
          </p:cNvPicPr>
          <p:nvPr/>
        </p:nvPicPr>
        <p:blipFill>
          <a:blip r:embed="rId2" cstate="print"/>
          <a:srcRect t="4928" b="9672"/>
          <a:stretch>
            <a:fillRect/>
          </a:stretch>
        </p:blipFill>
        <p:spPr>
          <a:xfrm>
            <a:off x="1" y="0"/>
            <a:ext cx="9077308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14612" y="428604"/>
            <a:ext cx="427661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Хвилинка </a:t>
            </a:r>
          </a:p>
          <a:p>
            <a:pPr algn="ctr"/>
            <a:r>
              <a:rPr lang="uk-UA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роздумів</a:t>
            </a:r>
          </a:p>
        </p:txBody>
      </p:sp>
      <p:sp>
        <p:nvSpPr>
          <p:cNvPr id="28674" name="AutoShape 2" descr="Картинки по запросу задумчивый ребе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ертикальный свиток 5"/>
          <p:cNvSpPr/>
          <p:nvPr/>
        </p:nvSpPr>
        <p:spPr>
          <a:xfrm>
            <a:off x="142844" y="928670"/>
            <a:ext cx="2736304" cy="3312368"/>
          </a:xfrm>
          <a:prstGeom prst="vertic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Добробут</a:t>
            </a:r>
          </a:p>
          <a:p>
            <a:pPr algn="ctr"/>
            <a:r>
              <a:rPr lang="uk-UA" sz="32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Затишок</a:t>
            </a:r>
          </a:p>
          <a:p>
            <a:pPr algn="ctr"/>
            <a:r>
              <a:rPr lang="uk-UA" sz="32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Поради</a:t>
            </a:r>
          </a:p>
          <a:p>
            <a:pPr algn="ctr"/>
            <a:r>
              <a:rPr lang="uk-UA" sz="32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Сварки</a:t>
            </a:r>
          </a:p>
          <a:p>
            <a:pPr algn="ctr"/>
            <a:r>
              <a:rPr lang="uk-UA" sz="32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Допомога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6000760" y="2285992"/>
            <a:ext cx="2952328" cy="3312368"/>
          </a:xfrm>
          <a:prstGeom prst="verticalScroll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Пошана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Виховання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Байдужість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Повага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Розуміння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928926" y="500042"/>
            <a:ext cx="2952328" cy="3312368"/>
          </a:xfrm>
          <a:prstGeom prst="verticalScrol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Вірність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Кохання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Турбота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Піклування</a:t>
            </a:r>
          </a:p>
          <a:p>
            <a:pPr algn="ctr"/>
            <a:r>
              <a:rPr lang="uk-UA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Зрада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4000504"/>
            <a:ext cx="2436862" cy="24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852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160"/>
            <a:ext cx="9144000" cy="686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980728"/>
            <a:ext cx="6336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8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7’я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2455">
            <a:off x="259100" y="3362527"/>
            <a:ext cx="2423715" cy="2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5200" b="96000" l="2400" r="90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3812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59832" y="3789040"/>
            <a:ext cx="308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СІМ’Я</a:t>
            </a:r>
            <a:endParaRPr lang="ru-RU" sz="7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3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-5080"/>
            <a:ext cx="87849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dirty="0" smtClean="0">
                <a:ln>
                  <a:solidFill>
                    <a:srgbClr val="00206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haroni" pitchFamily="2" charset="-79"/>
              </a:rPr>
              <a:t>«СІМ’Я. </a:t>
            </a:r>
          </a:p>
          <a:p>
            <a:pPr algn="ctr"/>
            <a:r>
              <a:rPr lang="uk-UA" sz="9600" dirty="0" smtClean="0">
                <a:ln>
                  <a:solidFill>
                    <a:srgbClr val="00206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haroni" pitchFamily="2" charset="-79"/>
              </a:rPr>
              <a:t>СКЛАД СІМ’Ї»</a:t>
            </a:r>
            <a:endParaRPr lang="ru-RU" sz="9600" dirty="0">
              <a:ln>
                <a:solidFill>
                  <a:srgbClr val="00206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6400" b="100000" l="3704" r="960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36004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Nazar_j_YAremchuk_-_V_d_Batka_j_do_sina..._(get-tune.net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7884480" y="625408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5548" y="2887365"/>
            <a:ext cx="4940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«Ми всі – одна сім‘я, єдина ми родина,</a:t>
            </a:r>
          </a:p>
          <a:p>
            <a:pPr algn="ctr"/>
            <a:r>
              <a:rPr lang="uk-UA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Мільйони різних «Я», а разом – Україна!»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97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881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116632"/>
            <a:ext cx="691276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6000" b="1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uk-UA" sz="60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Сім‘я </a:t>
            </a:r>
            <a:r>
              <a:rPr lang="uk-UA" sz="60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–</a:t>
            </a:r>
          </a:p>
          <a:p>
            <a:pPr algn="ctr"/>
            <a:r>
              <a:rPr lang="uk-UA" sz="60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uk-UA" sz="60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це група людей, які проживають спільно, мають взаємні права та обов‘язки.</a:t>
            </a:r>
            <a:endParaRPr lang="ru-RU" sz="6000" b="1" i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7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89289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«Сім‘я – це семеро таких же, як я»</a:t>
            </a:r>
          </a:p>
          <a:p>
            <a:pPr algn="ctr"/>
            <a:endParaRPr lang="uk-UA" sz="3600" b="1" i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uk-UA" sz="3600" b="1" dirty="0" smtClean="0">
                <a:ln>
                  <a:solidFill>
                    <a:srgbClr val="00B05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Говорять – це число магічне – бо у світі багато чого позначено числом сім: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410846" y="4045607"/>
            <a:ext cx="3600400" cy="2304256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від щастя людина буває на сьомому небі</a:t>
            </a:r>
          </a:p>
          <a:p>
            <a:pPr algn="ctr"/>
            <a:endParaRPr lang="ru-RU" sz="3200" dirty="0">
              <a:cs typeface="Aharoni" pitchFamily="2" charset="-79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1379" y="2530332"/>
            <a:ext cx="4824536" cy="30243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найкраще запам‘ятовується те, що повторюється сім разів</a:t>
            </a:r>
          </a:p>
          <a:p>
            <a:pPr algn="ctr"/>
            <a:endParaRPr lang="ru-RU" sz="3200" dirty="0">
              <a:cs typeface="Aharoni" pitchFamily="2" charset="-79"/>
            </a:endParaRPr>
          </a:p>
        </p:txBody>
      </p:sp>
      <p:sp>
        <p:nvSpPr>
          <p:cNvPr id="7" name="Блок-схема: карточка 6"/>
          <p:cNvSpPr/>
          <p:nvPr/>
        </p:nvSpPr>
        <p:spPr>
          <a:xfrm>
            <a:off x="323528" y="5301208"/>
            <a:ext cx="2520280" cy="1296144"/>
          </a:xfrm>
          <a:prstGeom prst="flowChartPunchedCar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сім чудес світу</a:t>
            </a:r>
          </a:p>
          <a:p>
            <a:pPr algn="ctr"/>
            <a:endParaRPr lang="ru-RU" sz="3200" dirty="0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4974236" y="2526180"/>
            <a:ext cx="4062260" cy="1512167"/>
          </a:xfrm>
          <a:prstGeom prst="flowChartPunchedTap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3200" b="1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uk-UA" sz="3200" b="1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сім </a:t>
            </a:r>
            <a:r>
              <a:rPr lang="uk-UA" sz="3200" b="1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раз відміряй, а раз відріж</a:t>
            </a:r>
            <a:endParaRPr lang="ru-RU" sz="3200" b="1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ru-RU" sz="3200" dirty="0">
              <a:cs typeface="Aharoni" pitchFamily="2" charset="-79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2874058" y="4563842"/>
            <a:ext cx="3003844" cy="1981652"/>
          </a:xfrm>
          <a:prstGeom prst="star6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3200" b="1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uk-UA" sz="32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сім </a:t>
            </a:r>
            <a:r>
              <a:rPr lang="uk-UA" sz="32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днів у тижні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03947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5918" y="1142984"/>
            <a:ext cx="4786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/>
              <a:t>1</a:t>
            </a:r>
            <a:r>
              <a:rPr lang="uk-UA" sz="4400" dirty="0" smtClean="0"/>
              <a:t>. </a:t>
            </a:r>
            <a:r>
              <a:rPr lang="uk-UA" sz="4400" b="1" dirty="0" smtClean="0">
                <a:solidFill>
                  <a:schemeClr val="tx2">
                    <a:lumMod val="50000"/>
                  </a:schemeClr>
                </a:solidFill>
              </a:rPr>
              <a:t>Репродуктивна: 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2" descr="Планирование семьи и репродуктивное здоровье - Фото 18082/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071678"/>
            <a:ext cx="6215106" cy="4276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8728" y="1071546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</a:rPr>
              <a:t>2. Господарсько-економічна: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Вам требуется помощники по хозяйству - семейная пара с проживанием. Агентство &quot;Вторая мама&quot; поможет найти семейную пару для раб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143116"/>
            <a:ext cx="4134426" cy="4429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57422" y="1428736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3. Освітньо-виховна: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Совместное воспитание детей &quot; Baby-best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3116"/>
            <a:ext cx="548141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199</Words>
  <Application>Microsoft Office PowerPoint</Application>
  <PresentationFormat>Экран (4:3)</PresentationFormat>
  <Paragraphs>57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1</cp:lastModifiedBy>
  <cp:revision>45</cp:revision>
  <dcterms:created xsi:type="dcterms:W3CDTF">2014-11-21T19:50:50Z</dcterms:created>
  <dcterms:modified xsi:type="dcterms:W3CDTF">2016-11-30T11:22:44Z</dcterms:modified>
</cp:coreProperties>
</file>