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avi" ContentType="video/x-msvide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4" r:id="rId1"/>
  </p:sldMasterIdLst>
  <p:sldIdLst>
    <p:sldId id="265" r:id="rId2"/>
    <p:sldId id="290" r:id="rId3"/>
    <p:sldId id="266" r:id="rId4"/>
    <p:sldId id="259" r:id="rId5"/>
    <p:sldId id="257" r:id="rId6"/>
    <p:sldId id="274" r:id="rId7"/>
    <p:sldId id="273" r:id="rId8"/>
    <p:sldId id="291" r:id="rId9"/>
    <p:sldId id="271" r:id="rId10"/>
    <p:sldId id="292" r:id="rId11"/>
    <p:sldId id="301" r:id="rId12"/>
    <p:sldId id="293" r:id="rId13"/>
    <p:sldId id="295" r:id="rId14"/>
    <p:sldId id="294" r:id="rId15"/>
    <p:sldId id="298" r:id="rId16"/>
    <p:sldId id="275" r:id="rId17"/>
    <p:sldId id="276" r:id="rId18"/>
    <p:sldId id="262" r:id="rId19"/>
    <p:sldId id="296" r:id="rId20"/>
    <p:sldId id="278" r:id="rId21"/>
    <p:sldId id="297" r:id="rId22"/>
    <p:sldId id="279" r:id="rId23"/>
    <p:sldId id="280" r:id="rId24"/>
    <p:sldId id="258" r:id="rId25"/>
    <p:sldId id="302" r:id="rId26"/>
    <p:sldId id="310" r:id="rId27"/>
    <p:sldId id="311" r:id="rId28"/>
    <p:sldId id="300" r:id="rId29"/>
    <p:sldId id="303" r:id="rId30"/>
    <p:sldId id="269" r:id="rId31"/>
    <p:sldId id="261" r:id="rId32"/>
    <p:sldId id="304" r:id="rId33"/>
    <p:sldId id="281" r:id="rId34"/>
    <p:sldId id="283" r:id="rId35"/>
    <p:sldId id="282" r:id="rId36"/>
    <p:sldId id="285" r:id="rId37"/>
    <p:sldId id="306" r:id="rId38"/>
    <p:sldId id="307" r:id="rId39"/>
    <p:sldId id="308" r:id="rId40"/>
    <p:sldId id="309" r:id="rId41"/>
    <p:sldId id="284" r:id="rId42"/>
    <p:sldId id="286" r:id="rId43"/>
    <p:sldId id="287" r:id="rId44"/>
    <p:sldId id="288" r:id="rId45"/>
    <p:sldId id="289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023" autoAdjust="0"/>
  </p:normalViewPr>
  <p:slideViewPr>
    <p:cSldViewPr>
      <p:cViewPr varScale="1">
        <p:scale>
          <a:sx n="68" d="100"/>
          <a:sy n="68" d="100"/>
        </p:scale>
        <p:origin x="1428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537AA-C0C7-459E-8AE3-464244B5CF88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4046-6B9C-40DB-9AFB-9DF2DC9853D1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537AA-C0C7-459E-8AE3-464244B5CF88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4046-6B9C-40DB-9AFB-9DF2DC9853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537AA-C0C7-459E-8AE3-464244B5CF88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4046-6B9C-40DB-9AFB-9DF2DC9853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537AA-C0C7-459E-8AE3-464244B5CF88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4046-6B9C-40DB-9AFB-9DF2DC9853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537AA-C0C7-459E-8AE3-464244B5CF88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4046-6B9C-40DB-9AFB-9DF2DC9853D1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537AA-C0C7-459E-8AE3-464244B5CF88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4046-6B9C-40DB-9AFB-9DF2DC9853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537AA-C0C7-459E-8AE3-464244B5CF88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4046-6B9C-40DB-9AFB-9DF2DC9853D1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537AA-C0C7-459E-8AE3-464244B5CF88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4046-6B9C-40DB-9AFB-9DF2DC9853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537AA-C0C7-459E-8AE3-464244B5CF88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4046-6B9C-40DB-9AFB-9DF2DC9853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537AA-C0C7-459E-8AE3-464244B5CF88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4046-6B9C-40DB-9AFB-9DF2DC9853D1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537AA-C0C7-459E-8AE3-464244B5CF88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4046-6B9C-40DB-9AFB-9DF2DC9853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7B2537AA-C0C7-459E-8AE3-464244B5CF88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22724046-6B9C-40DB-9AFB-9DF2DC9853D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935" y="4869160"/>
            <a:ext cx="8945508" cy="1296144"/>
          </a:xfrm>
        </p:spPr>
        <p:txBody>
          <a:bodyPr>
            <a:normAutofit/>
          </a:bodyPr>
          <a:lstStyle/>
          <a:p>
            <a:pPr algn="ctr"/>
            <a:r>
              <a:rPr lang="uk-UA" sz="6000" b="1" i="1" dirty="0" smtClean="0"/>
              <a:t>У ритмі серця</a:t>
            </a:r>
            <a:endParaRPr lang="ru-RU" sz="6000" b="1" i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6672"/>
            <a:ext cx="8784975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69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83092"/>
            <a:ext cx="28643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0" cap="none" spc="0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Артерії- </a:t>
            </a:r>
            <a:endParaRPr lang="ru-RU" sz="5400" b="0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79812" y="431666"/>
            <a:ext cx="5760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/>
              <a:t>це судини, якими кров рухається від серця.</a:t>
            </a:r>
            <a:endParaRPr lang="ru-RU" sz="28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172303" y="1402612"/>
            <a:ext cx="87129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i="1" dirty="0" smtClean="0"/>
              <a:t>Скорочуючись, серце викидає в артерії кров під великим тиском.</a:t>
            </a:r>
            <a:endParaRPr lang="ru-RU" sz="2000" i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500" y="2019617"/>
            <a:ext cx="4699000" cy="4838383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 flipV="1">
            <a:off x="4427984" y="2459797"/>
            <a:ext cx="576064" cy="32113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572000" y="3501008"/>
            <a:ext cx="187220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5580112" y="2924944"/>
            <a:ext cx="360040" cy="72008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2411760" y="3179877"/>
            <a:ext cx="432048" cy="33099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4716016" y="2019617"/>
            <a:ext cx="144016" cy="18524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4572000" y="2019617"/>
            <a:ext cx="72008" cy="13937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 flipV="1">
            <a:off x="3923928" y="2019617"/>
            <a:ext cx="72008" cy="2032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516881" y="3323893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>
                <a:solidFill>
                  <a:srgbClr val="0070C0"/>
                </a:solidFill>
              </a:rPr>
              <a:t>Легенева артерія</a:t>
            </a:r>
          </a:p>
          <a:p>
            <a:r>
              <a:rPr lang="uk-UA" i="1" dirty="0" smtClean="0"/>
              <a:t>(25мм. </a:t>
            </a:r>
            <a:r>
              <a:rPr lang="uk-UA" i="1" dirty="0" err="1" smtClean="0"/>
              <a:t>рт</a:t>
            </a:r>
            <a:r>
              <a:rPr lang="uk-UA" i="1" dirty="0" smtClean="0"/>
              <a:t>. </a:t>
            </a:r>
            <a:r>
              <a:rPr lang="uk-UA" i="1" dirty="0" err="1"/>
              <a:t>с</a:t>
            </a:r>
            <a:r>
              <a:rPr lang="uk-UA" i="1" dirty="0" err="1" smtClean="0"/>
              <a:t>т</a:t>
            </a:r>
            <a:r>
              <a:rPr lang="uk-UA" i="1" dirty="0" smtClean="0"/>
              <a:t>)</a:t>
            </a:r>
            <a:endParaRPr lang="ru-RU" i="1" dirty="0"/>
          </a:p>
        </p:txBody>
      </p:sp>
      <p:sp>
        <p:nvSpPr>
          <p:cNvPr id="24" name="TextBox 23"/>
          <p:cNvSpPr txBox="1"/>
          <p:nvPr/>
        </p:nvSpPr>
        <p:spPr>
          <a:xfrm>
            <a:off x="5220072" y="2222867"/>
            <a:ext cx="3402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 smtClean="0">
                <a:solidFill>
                  <a:srgbClr val="FF0000"/>
                </a:solidFill>
              </a:rPr>
              <a:t>Аорта</a:t>
            </a:r>
            <a:r>
              <a:rPr lang="uk-UA" sz="2000" b="1" i="1" dirty="0" smtClean="0"/>
              <a:t> </a:t>
            </a:r>
            <a:r>
              <a:rPr lang="uk-UA" sz="2000" i="1" dirty="0" smtClean="0"/>
              <a:t>(130мм.рт.ст.)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211482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830" y="404664"/>
            <a:ext cx="91301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i="1" dirty="0" smtClean="0"/>
              <a:t>Серце має дві </a:t>
            </a:r>
            <a:r>
              <a:rPr lang="uk-UA" sz="2400" b="1" i="1" dirty="0" smtClean="0">
                <a:solidFill>
                  <a:srgbClr val="FF0000"/>
                </a:solidFill>
              </a:rPr>
              <a:t>вінцеві</a:t>
            </a:r>
            <a:r>
              <a:rPr lang="uk-UA" sz="2400" i="1" dirty="0" smtClean="0"/>
              <a:t>, або </a:t>
            </a:r>
            <a:r>
              <a:rPr lang="uk-UA" sz="2400" b="1" i="1" dirty="0" smtClean="0">
                <a:solidFill>
                  <a:srgbClr val="FF0000"/>
                </a:solidFill>
              </a:rPr>
              <a:t>коронарні артерії</a:t>
            </a:r>
            <a:r>
              <a:rPr lang="uk-UA" sz="2400" i="1" dirty="0" smtClean="0"/>
              <a:t>, через розгалуження яких за добу протікає 500 літрів крові з киснем і поживними речовинами</a:t>
            </a:r>
            <a:endParaRPr lang="ru-RU" sz="2400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700808"/>
            <a:ext cx="5184576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3751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6936" y="332656"/>
            <a:ext cx="79494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i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Капіляри</a:t>
            </a:r>
            <a:endParaRPr lang="ru-RU" sz="5400" b="1" i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412776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i="1" dirty="0" smtClean="0"/>
              <a:t> </a:t>
            </a:r>
            <a:r>
              <a:rPr lang="uk-UA" sz="3200" i="1" dirty="0" smtClean="0"/>
              <a:t>Судини, які відповідають за обмін між кров’ю і тканинами, тому їхні стінки утворені одним шаром плоских епітеліальних клітин (1)</a:t>
            </a:r>
            <a:endParaRPr lang="ru-RU" sz="3200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22" r="32600"/>
          <a:stretch/>
        </p:blipFill>
        <p:spPr>
          <a:xfrm>
            <a:off x="2699792" y="3717032"/>
            <a:ext cx="3096344" cy="28083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5780" y="3486199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1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50910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76672"/>
            <a:ext cx="87849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/>
              <a:t>Якби всі капіляри (150 млрд.) витягнути в одну лінію, то нею можна було б оперезати земну кулю по екватору два з половиною рази</a:t>
            </a:r>
            <a:endParaRPr lang="ru-RU" sz="2800" b="1" i="1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61667"/>
            <a:ext cx="9144000" cy="4996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46801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60648"/>
            <a:ext cx="229902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6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Вени</a:t>
            </a:r>
            <a:endParaRPr lang="ru-RU" sz="66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00B0F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76253" y="692696"/>
            <a:ext cx="67602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/>
              <a:t>- судини, якими кров тече до серця.</a:t>
            </a:r>
            <a:endParaRPr lang="ru-RU" sz="28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1232465"/>
            <a:ext cx="9036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i="1" dirty="0" smtClean="0"/>
              <a:t>Тиск у венах невеликий, їхні стінки тонші, аніж стінки артерій</a:t>
            </a:r>
            <a:endParaRPr lang="ru-RU" sz="2400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252" y="2027849"/>
            <a:ext cx="4699000" cy="4838383"/>
          </a:xfrm>
          <a:prstGeom prst="rect">
            <a:avLst/>
          </a:prstGeom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5721513" y="3284984"/>
            <a:ext cx="290647" cy="14401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5866837" y="3727876"/>
            <a:ext cx="322179" cy="7200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276252" y="3727876"/>
            <a:ext cx="351532" cy="13317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2230765" y="4310783"/>
            <a:ext cx="351532" cy="12439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275856" y="2063462"/>
            <a:ext cx="0" cy="429434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3275856" y="6453336"/>
            <a:ext cx="0" cy="216024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835696" y="2924944"/>
            <a:ext cx="144016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665666" y="5949280"/>
            <a:ext cx="144016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187470" y="4005064"/>
            <a:ext cx="144016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187470" y="4005064"/>
            <a:ext cx="1394827" cy="21602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5839748" y="3316870"/>
            <a:ext cx="1134748" cy="4119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5687042" y="3316870"/>
            <a:ext cx="1287454" cy="13751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974496" y="3061177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>
                <a:solidFill>
                  <a:srgbClr val="FF0000"/>
                </a:solidFill>
              </a:rPr>
              <a:t>Легеневі вени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9770" y="3429000"/>
            <a:ext cx="1831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>
                <a:solidFill>
                  <a:srgbClr val="FF0000"/>
                </a:solidFill>
              </a:rPr>
              <a:t>Легеневі вени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77668" y="2253643"/>
            <a:ext cx="17020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>
                <a:solidFill>
                  <a:srgbClr val="00B0F0"/>
                </a:solidFill>
              </a:rPr>
              <a:t>Верхня порожниста вена</a:t>
            </a:r>
            <a:endParaRPr lang="ru-RU" b="1" i="1" dirty="0">
              <a:solidFill>
                <a:srgbClr val="00B0F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6986" y="5373216"/>
            <a:ext cx="20109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>
                <a:solidFill>
                  <a:srgbClr val="00B0F0"/>
                </a:solidFill>
              </a:rPr>
              <a:t>Нижня </a:t>
            </a:r>
            <a:r>
              <a:rPr lang="uk-UA" b="1" i="1" dirty="0">
                <a:solidFill>
                  <a:srgbClr val="00B0F0"/>
                </a:solidFill>
              </a:rPr>
              <a:t>порожниста вена</a:t>
            </a:r>
            <a:endParaRPr lang="ru-RU" b="1" i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55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52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0547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uk-UA" sz="5400" dirty="0" smtClean="0"/>
              <a:t>Будова судин</a:t>
            </a:r>
            <a:endParaRPr lang="ru-RU" sz="5400" dirty="0"/>
          </a:p>
        </p:txBody>
      </p:sp>
      <p:pic>
        <p:nvPicPr>
          <p:cNvPr id="6" name="Місце для вмісту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81"/>
          <a:stretch/>
        </p:blipFill>
        <p:spPr>
          <a:xfrm>
            <a:off x="0" y="1244748"/>
            <a:ext cx="9144000" cy="5112568"/>
          </a:xfrm>
        </p:spPr>
      </p:pic>
      <p:sp>
        <p:nvSpPr>
          <p:cNvPr id="7" name="TextBox 6"/>
          <p:cNvSpPr txBox="1"/>
          <p:nvPr/>
        </p:nvSpPr>
        <p:spPr>
          <a:xfrm>
            <a:off x="251520" y="1268760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/>
              <a:t>зов</a:t>
            </a:r>
            <a:r>
              <a:rPr lang="uk-UA" dirty="0" smtClean="0"/>
              <a:t>. сполучнотканинний шар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059832" y="126876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гладенькі м’язи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043608" y="306896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гладенькі м’язи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059832" y="2930460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шар еластичних волокон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004048" y="2956675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ендотелій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 flipH="1">
            <a:off x="6408204" y="325362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клапани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043608" y="5877272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ендотелій</a:t>
            </a:r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8244408" y="1638092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1</a:t>
            </a:r>
            <a:endParaRPr lang="ru-RU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8388424" y="3933056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2</a:t>
            </a:r>
            <a:endParaRPr lang="ru-RU" sz="3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860032" y="6200437"/>
            <a:ext cx="10441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/>
              <a:t>3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92792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Шлях руху крові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124744"/>
            <a:ext cx="2088232" cy="23042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429000"/>
            <a:ext cx="6624736" cy="31242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15616" y="6237312"/>
            <a:ext cx="7776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артерії            капіляри       вени</a:t>
            </a:r>
            <a:endParaRPr lang="ru-RU" sz="3200" b="1" dirty="0"/>
          </a:p>
        </p:txBody>
      </p:sp>
      <p:sp>
        <p:nvSpPr>
          <p:cNvPr id="8" name="Вигнута вліво стрілка 7"/>
          <p:cNvSpPr/>
          <p:nvPr/>
        </p:nvSpPr>
        <p:spPr>
          <a:xfrm>
            <a:off x="1351735" y="1628800"/>
            <a:ext cx="1132033" cy="388843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игнута донизу стрілка 9"/>
          <p:cNvSpPr/>
          <p:nvPr/>
        </p:nvSpPr>
        <p:spPr>
          <a:xfrm rot="13727450">
            <a:off x="5317732" y="1405798"/>
            <a:ext cx="3437351" cy="209588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9852" y="2027137"/>
            <a:ext cx="3600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артеріола</a:t>
            </a:r>
            <a:endParaRPr lang="ru-RU" dirty="0"/>
          </a:p>
        </p:txBody>
      </p:sp>
      <p:cxnSp>
        <p:nvCxnSpPr>
          <p:cNvPr id="12" name="Прямая соединительная линия 11"/>
          <p:cNvCxnSpPr>
            <a:stCxn id="6" idx="2"/>
          </p:cNvCxnSpPr>
          <p:nvPr/>
        </p:nvCxnSpPr>
        <p:spPr>
          <a:xfrm>
            <a:off x="3419872" y="4612460"/>
            <a:ext cx="0" cy="47272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752459" y="2276872"/>
            <a:ext cx="1440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/>
              <a:t>венула</a:t>
            </a:r>
            <a:endParaRPr lang="ru-RU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5896475" y="4031198"/>
            <a:ext cx="0" cy="58126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832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вмісту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7297"/>
            <a:ext cx="9144000" cy="6520703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2708920"/>
            <a:ext cx="8942708" cy="990600"/>
          </a:xfrm>
        </p:spPr>
        <p:txBody>
          <a:bodyPr>
            <a:noAutofit/>
          </a:bodyPr>
          <a:lstStyle/>
          <a:p>
            <a:r>
              <a:rPr lang="uk-UA" sz="4800" b="1" i="1" dirty="0" smtClean="0">
                <a:solidFill>
                  <a:schemeClr val="bg1"/>
                </a:solidFill>
              </a:rPr>
              <a:t>Міркування – це робота мозку, але пристрасть зароджується в «вогняному серці»                  </a:t>
            </a:r>
            <a:br>
              <a:rPr lang="uk-UA" sz="4800" b="1" i="1" dirty="0" smtClean="0">
                <a:solidFill>
                  <a:schemeClr val="bg1"/>
                </a:solidFill>
              </a:rPr>
            </a:br>
            <a:r>
              <a:rPr lang="uk-UA" sz="4800" b="1" i="1" dirty="0" smtClean="0">
                <a:solidFill>
                  <a:schemeClr val="bg1"/>
                </a:solidFill>
              </a:rPr>
              <a:t>                                   </a:t>
            </a:r>
            <a:r>
              <a:rPr lang="uk-UA" sz="4800" b="1" i="1" dirty="0" smtClean="0">
                <a:solidFill>
                  <a:schemeClr val="tx1"/>
                </a:solidFill>
              </a:rPr>
              <a:t>Платон  </a:t>
            </a:r>
            <a:endParaRPr lang="ru-RU" sz="4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3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232756"/>
            <a:ext cx="4824536" cy="1656184"/>
          </a:xfrm>
        </p:spPr>
        <p:txBody>
          <a:bodyPr>
            <a:normAutofit fontScale="90000"/>
          </a:bodyPr>
          <a:lstStyle/>
          <a:p>
            <a:r>
              <a:rPr lang="uk-UA" sz="7200" b="1" i="1" dirty="0" smtClean="0"/>
              <a:t>Будова серця</a:t>
            </a:r>
            <a:endParaRPr lang="ru-RU" sz="7200" b="1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9296" y="4980726"/>
            <a:ext cx="7772400" cy="1500187"/>
          </a:xfrm>
        </p:spPr>
        <p:txBody>
          <a:bodyPr/>
          <a:lstStyle/>
          <a:p>
            <a:r>
              <a:rPr lang="ru-RU" dirty="0" smtClean="0"/>
              <a:t>Команда №2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548680"/>
            <a:ext cx="4887416" cy="52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009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007" y="3284984"/>
            <a:ext cx="8945508" cy="1296144"/>
          </a:xfrm>
        </p:spPr>
        <p:txBody>
          <a:bodyPr>
            <a:normAutofit/>
          </a:bodyPr>
          <a:lstStyle/>
          <a:p>
            <a:r>
              <a:rPr lang="uk-UA" sz="6000" b="1" i="1" dirty="0" smtClean="0"/>
              <a:t>ТЕМА:</a:t>
            </a:r>
            <a:endParaRPr lang="ru-RU" sz="6000" b="1" i="1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107504" y="4626864"/>
            <a:ext cx="9036496" cy="1500187"/>
          </a:xfrm>
        </p:spPr>
        <p:txBody>
          <a:bodyPr>
            <a:noAutofit/>
          </a:bodyPr>
          <a:lstStyle/>
          <a:p>
            <a:r>
              <a:rPr lang="uk-UA" sz="4800" b="1" dirty="0" smtClean="0"/>
              <a:t>Органи кровообігу. Серце. Серцевий цикл. Робота серця.</a:t>
            </a:r>
            <a:endParaRPr lang="ru-RU" sz="4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548680"/>
            <a:ext cx="5724128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35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841670" y="476672"/>
            <a:ext cx="253947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Серце</a:t>
            </a:r>
            <a:endParaRPr lang="uk-UA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36040" y="1773398"/>
            <a:ext cx="4103912" cy="4718304"/>
          </a:xfrm>
        </p:spPr>
        <p:txBody>
          <a:bodyPr>
            <a:normAutofit/>
          </a:bodyPr>
          <a:lstStyle/>
          <a:p>
            <a:r>
              <a:rPr lang="uk-UA" sz="3600" i="1" dirty="0" smtClean="0"/>
              <a:t>Порожнистий м’язовий орган, який має форму конуса.</a:t>
            </a:r>
          </a:p>
          <a:p>
            <a:r>
              <a:rPr lang="uk-UA" sz="3600" i="1" dirty="0" smtClean="0"/>
              <a:t> Його маса в дорослої людини становить</a:t>
            </a:r>
          </a:p>
          <a:p>
            <a:pPr marL="0" indent="0">
              <a:buNone/>
            </a:pPr>
            <a:r>
              <a:rPr lang="uk-UA" sz="3600" i="1" dirty="0" smtClean="0"/>
              <a:t>  250-300 г.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32656"/>
            <a:ext cx="4932040" cy="652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95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1243421"/>
            <a:ext cx="417646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i="1" dirty="0" smtClean="0">
                <a:solidFill>
                  <a:srgbClr val="0070C0"/>
                </a:solidFill>
              </a:rPr>
              <a:t>Розташоване серце </a:t>
            </a:r>
            <a:r>
              <a:rPr lang="uk-UA" sz="2800" b="1" i="1" dirty="0">
                <a:solidFill>
                  <a:srgbClr val="0070C0"/>
                </a:solidFill>
              </a:rPr>
              <a:t>в грудній порожнині й зміщене вліво від середньої лінії </a:t>
            </a:r>
            <a:r>
              <a:rPr lang="uk-UA" sz="2800" b="1" i="1" dirty="0" smtClean="0">
                <a:solidFill>
                  <a:srgbClr val="0070C0"/>
                </a:solidFill>
              </a:rPr>
              <a:t>грудей.</a:t>
            </a:r>
          </a:p>
          <a:p>
            <a:r>
              <a:rPr lang="uk-UA" sz="2800" b="1" i="1" dirty="0" smtClean="0">
                <a:solidFill>
                  <a:srgbClr val="0070C0"/>
                </a:solidFill>
              </a:rPr>
              <a:t>Розширена частина серця- </a:t>
            </a:r>
            <a:r>
              <a:rPr lang="uk-UA" sz="2800" b="1" i="1" u="sng" dirty="0" smtClean="0">
                <a:solidFill>
                  <a:srgbClr val="FF0000"/>
                </a:solidFill>
              </a:rPr>
              <a:t>основа</a:t>
            </a:r>
            <a:r>
              <a:rPr lang="uk-UA" sz="2800" b="1" i="1" dirty="0" smtClean="0">
                <a:solidFill>
                  <a:srgbClr val="0070C0"/>
                </a:solidFill>
              </a:rPr>
              <a:t>- звернена вгору, назад і вправо, а вузька </a:t>
            </a:r>
            <a:r>
              <a:rPr lang="uk-UA" sz="2800" b="1" i="1" u="sng" dirty="0" smtClean="0">
                <a:solidFill>
                  <a:srgbClr val="FF0000"/>
                </a:solidFill>
              </a:rPr>
              <a:t>верхівка</a:t>
            </a:r>
            <a:r>
              <a:rPr lang="uk-UA" sz="2800" b="1" i="1" dirty="0" smtClean="0">
                <a:solidFill>
                  <a:srgbClr val="0070C0"/>
                </a:solidFill>
              </a:rPr>
              <a:t>- вниз, вперед і вліво.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pic>
        <p:nvPicPr>
          <p:cNvPr id="4" name="Місце для вмісту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32799"/>
            <a:ext cx="4860032" cy="645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04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5400" b="1" i="1" dirty="0"/>
              <a:t>Будова серця</a:t>
            </a:r>
            <a:endParaRPr lang="ru-RU" sz="540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179512" y="1484784"/>
            <a:ext cx="3456384" cy="47183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dirty="0" smtClean="0"/>
              <a:t>Серце міститься </a:t>
            </a:r>
            <a:r>
              <a:rPr lang="uk-UA" dirty="0"/>
              <a:t>в навколосерцевій </a:t>
            </a:r>
            <a:r>
              <a:rPr lang="uk-UA" dirty="0" smtClean="0"/>
              <a:t>сумці </a:t>
            </a:r>
            <a:r>
              <a:rPr lang="uk-UA" b="1" i="1" dirty="0" smtClean="0">
                <a:solidFill>
                  <a:srgbClr val="C00000"/>
                </a:solidFill>
              </a:rPr>
              <a:t>(перикард), </a:t>
            </a:r>
            <a:r>
              <a:rPr lang="uk-UA" dirty="0" smtClean="0"/>
              <a:t>утвореній сполучною тканиною.      </a:t>
            </a:r>
          </a:p>
          <a:p>
            <a:pPr marL="0" indent="0">
              <a:buNone/>
            </a:pPr>
            <a:r>
              <a:rPr lang="uk-UA" dirty="0" smtClean="0"/>
              <a:t>На внутрішній поверхні сумки виділяється рідина, яка зволожує серце під час роботи</a:t>
            </a:r>
            <a:endParaRPr lang="ru-RU" dirty="0"/>
          </a:p>
        </p:txBody>
      </p:sp>
      <p:pic>
        <p:nvPicPr>
          <p:cNvPr id="9" name="Місце для вмісту 8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78"/>
          <a:stretch/>
        </p:blipFill>
        <p:spPr>
          <a:xfrm>
            <a:off x="3635896" y="1340768"/>
            <a:ext cx="5400600" cy="5328592"/>
          </a:xfrm>
        </p:spPr>
      </p:pic>
    </p:spTree>
    <p:extLst>
      <p:ext uri="{BB962C8B-B14F-4D97-AF65-F5344CB8AC3E}">
        <p14:creationId xmlns:p14="http://schemas.microsoft.com/office/powerpoint/2010/main" val="166960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Місце для вмісту 7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908720"/>
            <a:ext cx="5796137" cy="583264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77982"/>
            <a:ext cx="8229600" cy="990600"/>
          </a:xfrm>
        </p:spPr>
        <p:txBody>
          <a:bodyPr>
            <a:normAutofit/>
          </a:bodyPr>
          <a:lstStyle/>
          <a:p>
            <a:r>
              <a:rPr lang="uk-UA" sz="4800" b="1" i="1" dirty="0"/>
              <a:t>Оболонки серця:</a:t>
            </a:r>
            <a:endParaRPr lang="ru-RU" sz="4800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72007" y="1772816"/>
            <a:ext cx="3995937" cy="3951288"/>
          </a:xfrm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sz="3200" b="1" i="1" u="sng" dirty="0">
                <a:solidFill>
                  <a:srgbClr val="FF0000"/>
                </a:solidFill>
              </a:rPr>
              <a:t>Епікард </a:t>
            </a:r>
            <a:r>
              <a:rPr lang="uk-UA" sz="2800" b="1" i="1" dirty="0" smtClean="0"/>
              <a:t>(</a:t>
            </a:r>
            <a:r>
              <a:rPr lang="uk-UA" sz="2800" b="1" i="1" dirty="0"/>
              <a:t>зовнішня сполучна</a:t>
            </a:r>
            <a:r>
              <a:rPr lang="uk-UA" sz="2800" b="1" i="1" dirty="0" smtClean="0"/>
              <a:t>)</a:t>
            </a:r>
            <a:endParaRPr lang="uk-UA" sz="2800" b="1" i="1" dirty="0"/>
          </a:p>
          <a:p>
            <a:pPr marL="342900" indent="-342900">
              <a:buFont typeface="+mj-lt"/>
              <a:buAutoNum type="arabicPeriod"/>
            </a:pPr>
            <a:r>
              <a:rPr lang="uk-UA" sz="3200" b="1" i="1" u="sng" dirty="0">
                <a:solidFill>
                  <a:srgbClr val="FF0000"/>
                </a:solidFill>
              </a:rPr>
              <a:t>Міокард</a:t>
            </a:r>
            <a:r>
              <a:rPr lang="uk-UA" sz="3200" b="1" i="1" dirty="0"/>
              <a:t> </a:t>
            </a:r>
            <a:endParaRPr lang="uk-UA" sz="3200" b="1" i="1" dirty="0" smtClean="0"/>
          </a:p>
          <a:p>
            <a:pPr marL="0" indent="0">
              <a:buNone/>
            </a:pPr>
            <a:r>
              <a:rPr lang="uk-UA" sz="2800" b="1" i="1" dirty="0" smtClean="0"/>
              <a:t>(середня м’язова)</a:t>
            </a:r>
          </a:p>
          <a:p>
            <a:pPr marL="0" indent="0">
              <a:buNone/>
            </a:pPr>
            <a:r>
              <a:rPr lang="uk-UA" sz="28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3. </a:t>
            </a:r>
            <a:r>
              <a:rPr lang="uk-UA" sz="3200" b="1" i="1" u="sng" dirty="0" smtClean="0">
                <a:solidFill>
                  <a:srgbClr val="FF0000"/>
                </a:solidFill>
              </a:rPr>
              <a:t>Ендокард      </a:t>
            </a:r>
            <a:r>
              <a:rPr lang="uk-UA" sz="2800" b="1" i="1" dirty="0" smtClean="0"/>
              <a:t>(</a:t>
            </a:r>
            <a:r>
              <a:rPr lang="uk-UA" sz="2800" b="1" i="1" dirty="0"/>
              <a:t>внутрішня </a:t>
            </a:r>
            <a:r>
              <a:rPr lang="uk-UA" sz="2800" b="1" i="1" dirty="0" smtClean="0"/>
              <a:t>епітеліальна)</a:t>
            </a:r>
            <a:endParaRPr lang="ru-RU" sz="2800" dirty="0"/>
          </a:p>
        </p:txBody>
      </p:sp>
      <p:cxnSp>
        <p:nvCxnSpPr>
          <p:cNvPr id="12" name="Пряма зі стрілкою 11"/>
          <p:cNvCxnSpPr/>
          <p:nvPr/>
        </p:nvCxnSpPr>
        <p:spPr>
          <a:xfrm flipH="1">
            <a:off x="7740352" y="3356992"/>
            <a:ext cx="79208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4" name="Пряма зі стрілкою 13"/>
          <p:cNvCxnSpPr/>
          <p:nvPr/>
        </p:nvCxnSpPr>
        <p:spPr>
          <a:xfrm flipH="1" flipV="1">
            <a:off x="7740352" y="6237312"/>
            <a:ext cx="792088" cy="144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6" name="Пряма зі стрілкою 15"/>
          <p:cNvCxnSpPr/>
          <p:nvPr/>
        </p:nvCxnSpPr>
        <p:spPr>
          <a:xfrm flipV="1">
            <a:off x="3635896" y="4581128"/>
            <a:ext cx="1944216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8532440" y="2852936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1</a:t>
            </a:r>
            <a:endParaRPr lang="ru-RU" sz="32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8532440" y="6093296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2</a:t>
            </a:r>
            <a:endParaRPr lang="ru-RU" sz="32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314647" y="4714853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3</a:t>
            </a:r>
            <a:endParaRPr lang="ru-RU" sz="3200" b="1" dirty="0"/>
          </a:p>
        </p:txBody>
      </p:sp>
      <p:cxnSp>
        <p:nvCxnSpPr>
          <p:cNvPr id="11" name="Пряма зі стрілкою 15"/>
          <p:cNvCxnSpPr/>
          <p:nvPr/>
        </p:nvCxnSpPr>
        <p:spPr>
          <a:xfrm flipV="1">
            <a:off x="3635896" y="4176894"/>
            <a:ext cx="1188132" cy="11227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519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04664"/>
            <a:ext cx="6408712" cy="645333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1700808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00B0F0"/>
                </a:solidFill>
              </a:rPr>
              <a:t>П.П.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504" y="4797152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>
                <a:solidFill>
                  <a:srgbClr val="0070C0"/>
                </a:solidFill>
              </a:rPr>
              <a:t>Тристулковий клапан</a:t>
            </a:r>
            <a:endParaRPr lang="ru-RU" b="1" i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63688" y="6233623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00B0F0"/>
                </a:solidFill>
              </a:rPr>
              <a:t>П.Ш.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84168" y="1916832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Л.П.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0152" y="3140968"/>
            <a:ext cx="3024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FF0000"/>
                </a:solidFill>
              </a:rPr>
              <a:t>Двостулковий клапан</a:t>
            </a:r>
          </a:p>
          <a:p>
            <a:r>
              <a:rPr lang="uk-UA" sz="2000" b="1" dirty="0" smtClean="0"/>
              <a:t>   (</a:t>
            </a:r>
            <a:r>
              <a:rPr lang="uk-UA" sz="2000" b="1" dirty="0" err="1" smtClean="0"/>
              <a:t>мітральний</a:t>
            </a:r>
            <a:r>
              <a:rPr lang="uk-UA" sz="2000" b="1" dirty="0" smtClean="0"/>
              <a:t>)</a:t>
            </a:r>
            <a:endParaRPr lang="ru-RU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552220" y="4150821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Л.Ш.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72200" y="5443483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/>
              <a:t>Перегородка серця</a:t>
            </a:r>
            <a:endParaRPr lang="ru-RU" sz="2000" b="1" dirty="0"/>
          </a:p>
        </p:txBody>
      </p:sp>
      <p:cxnSp>
        <p:nvCxnSpPr>
          <p:cNvPr id="18" name="Пряма сполучна лінія 17"/>
          <p:cNvCxnSpPr/>
          <p:nvPr/>
        </p:nvCxnSpPr>
        <p:spPr>
          <a:xfrm flipH="1">
            <a:off x="5220072" y="1700808"/>
            <a:ext cx="864096" cy="646331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940152" y="1346865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/>
              <a:t>Півмісяцеві клапани</a:t>
            </a:r>
            <a:endParaRPr lang="ru-RU" sz="2000" b="1" dirty="0"/>
          </a:p>
        </p:txBody>
      </p:sp>
      <p:cxnSp>
        <p:nvCxnSpPr>
          <p:cNvPr id="21" name="Пряма сполучна лінія 20"/>
          <p:cNvCxnSpPr/>
          <p:nvPr/>
        </p:nvCxnSpPr>
        <p:spPr>
          <a:xfrm flipH="1">
            <a:off x="4175956" y="2347139"/>
            <a:ext cx="1044116" cy="1284193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698014" y="764704"/>
            <a:ext cx="2682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аорта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cxnSp>
        <p:nvCxnSpPr>
          <p:cNvPr id="25" name="Пряма сполучна лінія 24"/>
          <p:cNvCxnSpPr/>
          <p:nvPr/>
        </p:nvCxnSpPr>
        <p:spPr>
          <a:xfrm>
            <a:off x="1547664" y="995536"/>
            <a:ext cx="864096" cy="705272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07504" y="404664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/>
              <a:t>Верхня порожниста вена</a:t>
            </a:r>
            <a:endParaRPr lang="ru-RU" sz="2000" b="1" dirty="0"/>
          </a:p>
        </p:txBody>
      </p:sp>
      <p:cxnSp>
        <p:nvCxnSpPr>
          <p:cNvPr id="28" name="Пряма сполучна лінія 27"/>
          <p:cNvCxnSpPr/>
          <p:nvPr/>
        </p:nvCxnSpPr>
        <p:spPr>
          <a:xfrm>
            <a:off x="1583668" y="5797426"/>
            <a:ext cx="684076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83310" y="5443483"/>
            <a:ext cx="23284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/>
              <a:t>Нижня порожниста вена</a:t>
            </a:r>
            <a:endParaRPr lang="ru-RU" sz="20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5940152" y="764704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/>
              <a:t>Легенева артерія</a:t>
            </a:r>
            <a:endParaRPr lang="ru-RU" sz="2000" b="1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4283968" y="1112550"/>
            <a:ext cx="1656184" cy="102030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>
            <a:off x="5796136" y="2852936"/>
            <a:ext cx="864096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508104" y="2347139"/>
            <a:ext cx="1152128" cy="50579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804248" y="2708920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/>
              <a:t>Легеневі вени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56829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4"/>
            <a:ext cx="9144000" cy="64533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1560" y="5013176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1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28384" y="4724093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2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692696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3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06714" y="692696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4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504" y="6165304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FF0000"/>
                </a:solidFill>
              </a:rPr>
              <a:t>Клапани серця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62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108" y="374126"/>
            <a:ext cx="6408712" cy="64533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82230" y="664828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552220" y="1143908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2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5508104" y="1484784"/>
            <a:ext cx="1044116" cy="3600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976156" y="1913690"/>
            <a:ext cx="828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572966" y="2134459"/>
            <a:ext cx="504056" cy="53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479747" y="2983420"/>
            <a:ext cx="810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362310" y="4077072"/>
            <a:ext cx="594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275856" y="633478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089379" y="4673262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475656" y="5636523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9</a:t>
            </a:r>
            <a:endParaRPr lang="ru-RU" sz="2800" b="1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979712" y="5896436"/>
            <a:ext cx="82974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95719" y="2966901"/>
            <a:ext cx="9017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10</a:t>
            </a:r>
            <a:endParaRPr lang="ru-RU" sz="2800" b="1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V="1">
            <a:off x="1187624" y="2924944"/>
            <a:ext cx="973763" cy="36607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187624" y="3291018"/>
            <a:ext cx="792088" cy="13798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835696" y="1864826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11</a:t>
            </a:r>
            <a:endParaRPr lang="ru-RU" sz="28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727782" y="1484784"/>
            <a:ext cx="88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12</a:t>
            </a:r>
            <a:endParaRPr lang="ru-RU" sz="2800" b="1" dirty="0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V="1">
            <a:off x="1259632" y="1405518"/>
            <a:ext cx="1728192" cy="43930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3097491" y="620688"/>
            <a:ext cx="0" cy="432048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2987824" y="6334780"/>
            <a:ext cx="0" cy="261610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 flipV="1">
            <a:off x="4067944" y="476672"/>
            <a:ext cx="72008" cy="14401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endCxn id="3" idx="0"/>
          </p:cNvCxnSpPr>
          <p:nvPr/>
        </p:nvCxnSpPr>
        <p:spPr>
          <a:xfrm flipV="1">
            <a:off x="4837464" y="374126"/>
            <a:ext cx="0" cy="21602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5036397" y="548680"/>
            <a:ext cx="72008" cy="14401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6227719" y="1844824"/>
            <a:ext cx="252028" cy="0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1835696" y="2664937"/>
            <a:ext cx="253683" cy="14401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V="1">
            <a:off x="1612362" y="3522090"/>
            <a:ext cx="367350" cy="7870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>
            <a:off x="2161387" y="1844824"/>
            <a:ext cx="250373" cy="0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60610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озвращение танцующего ёжика Джуми!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501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908720"/>
            <a:ext cx="7772400" cy="2200275"/>
          </a:xfrm>
        </p:spPr>
        <p:txBody>
          <a:bodyPr>
            <a:normAutofit/>
          </a:bodyPr>
          <a:lstStyle/>
          <a:p>
            <a:pPr algn="ctr"/>
            <a:r>
              <a:rPr lang="uk-UA" sz="6600" dirty="0" smtClean="0"/>
              <a:t>Робота серця</a:t>
            </a:r>
            <a:endParaRPr lang="ru-RU" sz="6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Команда №3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337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0090" y="404664"/>
            <a:ext cx="887980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0" cap="none" spc="0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Серце</a:t>
            </a:r>
            <a:r>
              <a:rPr lang="uk-UA" sz="5400" b="0" cap="none" spc="0" dirty="0" smtClean="0">
                <a:ln w="0"/>
                <a:effectLst>
                  <a:reflection blurRad="6350" stA="53000" endA="300" endPos="35500" dir="5400000" sy="-90000" algn="bl" rotWithShape="0"/>
                </a:effectLst>
              </a:rPr>
              <a:t> – </a:t>
            </a:r>
            <a:r>
              <a:rPr lang="uk-UA" sz="4800" b="0" cap="none" spc="0" dirty="0" smtClean="0">
                <a:ln w="0"/>
                <a:effectLst>
                  <a:reflection blurRad="6350" stA="53000" endA="300" endPos="35500" dir="5400000" sy="-90000" algn="bl" rotWithShape="0"/>
                </a:effectLst>
              </a:rPr>
              <a:t>орган, який починає </a:t>
            </a:r>
          </a:p>
          <a:p>
            <a:pPr algn="ctr"/>
            <a:r>
              <a:rPr lang="uk-UA" sz="4800" dirty="0" smtClean="0">
                <a:ln w="0"/>
                <a:effectLst>
                  <a:reflection blurRad="6350" stA="53000" endA="300" endPos="35500" dir="5400000" sy="-90000" algn="bl" rotWithShape="0"/>
                </a:effectLst>
              </a:rPr>
              <a:t>працювати ще в організмі</a:t>
            </a:r>
          </a:p>
          <a:p>
            <a:pPr algn="ctr"/>
            <a:r>
              <a:rPr lang="uk-UA" sz="4800" b="0" cap="none" spc="0" dirty="0" smtClean="0">
                <a:ln w="0"/>
                <a:effectLst>
                  <a:reflection blurRad="6350" stA="53000" endA="300" endPos="35500" dir="5400000" sy="-90000" algn="bl" rotWithShape="0"/>
                </a:effectLst>
              </a:rPr>
              <a:t>зародка, а вмирає останнім</a:t>
            </a:r>
            <a:endParaRPr lang="ru-RU" sz="4800" b="0" cap="none" spc="0" dirty="0">
              <a:ln w="0"/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996952"/>
            <a:ext cx="6624736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88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512" y="764704"/>
            <a:ext cx="2417385" cy="5609463"/>
          </a:xfrm>
        </p:spPr>
        <p:txBody>
          <a:bodyPr>
            <a:noAutofit/>
          </a:bodyPr>
          <a:lstStyle/>
          <a:p>
            <a:r>
              <a:rPr lang="uk-UA" sz="4800" b="1" i="1" dirty="0" smtClean="0">
                <a:solidFill>
                  <a:srgbClr val="FF0000"/>
                </a:solidFill>
              </a:rPr>
              <a:t>Мета</a:t>
            </a:r>
            <a:r>
              <a:rPr lang="uk-UA" sz="4800" dirty="0" smtClean="0"/>
              <a:t> </a:t>
            </a:r>
            <a:r>
              <a:rPr lang="uk-UA" sz="3600" dirty="0" smtClean="0"/>
              <a:t>нашого уроку – вивчити будову  органів кровообігу в зв’язку з їх функціями</a:t>
            </a:r>
            <a:endParaRPr lang="ru-RU" sz="3600" dirty="0"/>
          </a:p>
        </p:txBody>
      </p:sp>
      <p:pic>
        <p:nvPicPr>
          <p:cNvPr id="17" name="Місце для зображення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65" r="15265"/>
          <a:stretch>
            <a:fillRect/>
          </a:stretch>
        </p:blipFill>
        <p:spPr>
          <a:xfrm>
            <a:off x="2843808" y="476672"/>
            <a:ext cx="6300192" cy="6264696"/>
          </a:xfrm>
        </p:spPr>
      </p:pic>
    </p:spTree>
    <p:extLst>
      <p:ext uri="{BB962C8B-B14F-4D97-AF65-F5344CB8AC3E}">
        <p14:creationId xmlns:p14="http://schemas.microsoft.com/office/powerpoint/2010/main" val="274536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3933056"/>
            <a:ext cx="2627784" cy="25922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8450" y="476672"/>
            <a:ext cx="9036496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Серце середньої дорослої людини скорочується приблизно 75 разів за хвилину, 100 000 разів за добу, 3 600 000 разів за рік і 2,5 млрд разів протягом життя.</a:t>
            </a:r>
          </a:p>
          <a:p>
            <a:r>
              <a:rPr lang="uk-UA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Серце за рік перекачує </a:t>
            </a:r>
          </a:p>
          <a:p>
            <a:r>
              <a:rPr lang="uk-UA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400тис. т крові</a:t>
            </a:r>
            <a:endParaRPr lang="ru-RU" sz="44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79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місту 1"/>
          <p:cNvSpPr>
            <a:spLocks noGrp="1"/>
          </p:cNvSpPr>
          <p:nvPr>
            <p:ph sz="half" idx="1"/>
          </p:nvPr>
        </p:nvSpPr>
        <p:spPr>
          <a:xfrm>
            <a:off x="179512" y="620688"/>
            <a:ext cx="4316288" cy="5770968"/>
          </a:xfrm>
        </p:spPr>
        <p:txBody>
          <a:bodyPr>
            <a:normAutofit/>
          </a:bodyPr>
          <a:lstStyle/>
          <a:p>
            <a:r>
              <a:rPr lang="uk-UA" sz="3200" dirty="0" smtClean="0"/>
              <a:t>Кухонний кран повинен бути включеним на весь напір на протязі 45 років, щоб вилити кількість води, що дорівнює кількості крові, </a:t>
            </a:r>
            <a:r>
              <a:rPr lang="uk-UA" sz="3200" dirty="0" err="1" smtClean="0"/>
              <a:t>перекаченою</a:t>
            </a:r>
            <a:r>
              <a:rPr lang="uk-UA" sz="3200" dirty="0" smtClean="0"/>
              <a:t> серцем за людське життя середньої тривалості</a:t>
            </a:r>
            <a:endParaRPr lang="ru-RU" sz="3200" dirty="0"/>
          </a:p>
        </p:txBody>
      </p:sp>
      <p:pic>
        <p:nvPicPr>
          <p:cNvPr id="5" name="Місце для вмісту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980728"/>
            <a:ext cx="4539132" cy="5112568"/>
          </a:xfrm>
        </p:spPr>
      </p:pic>
    </p:spTree>
    <p:extLst>
      <p:ext uri="{BB962C8B-B14F-4D97-AF65-F5344CB8AC3E}">
        <p14:creationId xmlns:p14="http://schemas.microsoft.com/office/powerpoint/2010/main" val="345107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6" y="71438"/>
            <a:ext cx="9144000" cy="678656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54896" y="5373216"/>
            <a:ext cx="86409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chemeClr val="bg1"/>
                </a:solidFill>
              </a:rPr>
              <a:t>Послідовність скорочень і відпочинку серця називають </a:t>
            </a:r>
            <a:r>
              <a:rPr lang="uk-UA" sz="3200" b="1" i="1" dirty="0" smtClean="0">
                <a:solidFill>
                  <a:srgbClr val="FF0000"/>
                </a:solidFill>
              </a:rPr>
              <a:t>серцевим циклом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7249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0" y="1484784"/>
            <a:ext cx="4211960" cy="4906872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Скорочення </a:t>
            </a:r>
            <a:r>
              <a:rPr lang="uk-UA" dirty="0" smtClean="0"/>
              <a:t>(систола) </a:t>
            </a:r>
            <a:r>
              <a:rPr lang="uk-UA" dirty="0" smtClean="0">
                <a:solidFill>
                  <a:srgbClr val="FF0000"/>
                </a:solidFill>
              </a:rPr>
              <a:t>передсердь</a:t>
            </a:r>
            <a:r>
              <a:rPr lang="uk-UA" dirty="0" smtClean="0"/>
              <a:t> – </a:t>
            </a:r>
            <a:r>
              <a:rPr lang="uk-UA" b="1" dirty="0" smtClean="0"/>
              <a:t>0,1</a:t>
            </a:r>
            <a:r>
              <a:rPr lang="uk-UA" dirty="0" smtClean="0"/>
              <a:t>с</a:t>
            </a:r>
          </a:p>
          <a:p>
            <a:pPr marL="0" indent="0">
              <a:buNone/>
            </a:pPr>
            <a:endParaRPr lang="uk-UA" dirty="0" smtClean="0">
              <a:solidFill>
                <a:srgbClr val="FF0000"/>
              </a:solidFill>
            </a:endParaRPr>
          </a:p>
          <a:p>
            <a:r>
              <a:rPr lang="uk-UA" dirty="0" smtClean="0">
                <a:solidFill>
                  <a:srgbClr val="FF0000"/>
                </a:solidFill>
              </a:rPr>
              <a:t>Скорочення </a:t>
            </a:r>
            <a:r>
              <a:rPr lang="uk-UA" dirty="0"/>
              <a:t>(систола</a:t>
            </a:r>
            <a:r>
              <a:rPr lang="uk-UA" dirty="0" smtClean="0"/>
              <a:t>)</a:t>
            </a:r>
          </a:p>
          <a:p>
            <a:pPr marL="0" indent="0">
              <a:buNone/>
            </a:pPr>
            <a:r>
              <a:rPr lang="uk-UA" dirty="0" smtClean="0"/>
              <a:t>  </a:t>
            </a:r>
            <a:r>
              <a:rPr lang="uk-UA" dirty="0" smtClean="0">
                <a:solidFill>
                  <a:srgbClr val="FF0000"/>
                </a:solidFill>
              </a:rPr>
              <a:t>шлуночків</a:t>
            </a:r>
            <a:r>
              <a:rPr lang="uk-UA" dirty="0" smtClean="0"/>
              <a:t> </a:t>
            </a:r>
            <a:r>
              <a:rPr lang="uk-UA" dirty="0"/>
              <a:t>– </a:t>
            </a:r>
            <a:r>
              <a:rPr lang="uk-UA" b="1" dirty="0" smtClean="0"/>
              <a:t>0,3 </a:t>
            </a:r>
            <a:r>
              <a:rPr lang="uk-UA" dirty="0" smtClean="0"/>
              <a:t>с</a:t>
            </a:r>
          </a:p>
          <a:p>
            <a:endParaRPr lang="uk-UA" dirty="0" smtClean="0"/>
          </a:p>
          <a:p>
            <a:r>
              <a:rPr lang="uk-UA" dirty="0" smtClean="0"/>
              <a:t>Загальна </a:t>
            </a:r>
            <a:r>
              <a:rPr lang="uk-UA" dirty="0" smtClean="0">
                <a:solidFill>
                  <a:srgbClr val="FF0000"/>
                </a:solidFill>
              </a:rPr>
              <a:t>пауза </a:t>
            </a:r>
            <a:r>
              <a:rPr lang="uk-UA" dirty="0" smtClean="0"/>
              <a:t> (діастола)– </a:t>
            </a:r>
            <a:r>
              <a:rPr lang="uk-UA" b="1" dirty="0" smtClean="0"/>
              <a:t> 0,4 </a:t>
            </a:r>
            <a:r>
              <a:rPr lang="uk-UA" dirty="0" smtClean="0"/>
              <a:t>с</a:t>
            </a:r>
            <a:endParaRPr lang="uk-UA" dirty="0"/>
          </a:p>
          <a:p>
            <a:endParaRPr lang="uk-UA" dirty="0" smtClean="0"/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533400"/>
            <a:ext cx="4932040" cy="63246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6120680" cy="990600"/>
          </a:xfrm>
        </p:spPr>
        <p:txBody>
          <a:bodyPr>
            <a:noAutofit/>
          </a:bodyPr>
          <a:lstStyle/>
          <a:p>
            <a:pPr algn="ctr"/>
            <a:r>
              <a:rPr lang="uk-UA" sz="3600" dirty="0" smtClean="0"/>
              <a:t>СЕРЦЕВИЙ ЦИКЛ   </a:t>
            </a:r>
            <a:r>
              <a:rPr lang="uk-UA" sz="3200" dirty="0" smtClean="0"/>
              <a:t>(0,8 с)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81015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38" b="15838"/>
          <a:stretch>
            <a:fillRect/>
          </a:stretch>
        </p:blipFill>
        <p:spPr>
          <a:xfrm>
            <a:off x="3275856" y="1124744"/>
            <a:ext cx="5760640" cy="5251672"/>
          </a:xfrm>
        </p:spPr>
      </p:pic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07504" y="548680"/>
            <a:ext cx="2880320" cy="5827736"/>
          </a:xfrm>
        </p:spPr>
        <p:txBody>
          <a:bodyPr>
            <a:noAutofit/>
          </a:bodyPr>
          <a:lstStyle/>
          <a:p>
            <a:r>
              <a:rPr lang="uk-UA" sz="2800" dirty="0" smtClean="0"/>
              <a:t>У стані спокою при частоті серцевих скорочень 60 -85 ударів за хвилину під час одного скорочення кожний шлуночок викидає          65-75 </a:t>
            </a:r>
            <a:r>
              <a:rPr lang="uk-UA" sz="2800" dirty="0" err="1" smtClean="0"/>
              <a:t>мл</a:t>
            </a:r>
            <a:r>
              <a:rPr lang="uk-UA" sz="2800" dirty="0" smtClean="0"/>
              <a:t> крові – </a:t>
            </a:r>
            <a:r>
              <a:rPr lang="uk-UA" sz="2800" b="1" i="1" dirty="0" smtClean="0">
                <a:solidFill>
                  <a:srgbClr val="FF0000"/>
                </a:solidFill>
              </a:rPr>
              <a:t>ударний об’єм крові (УОК).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2918" y="620688"/>
            <a:ext cx="863956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Систолічний об’єм </a:t>
            </a:r>
            <a:r>
              <a:rPr lang="uk-UA" sz="4400" dirty="0" smtClean="0"/>
              <a:t>– </a:t>
            </a:r>
            <a:r>
              <a:rPr lang="uk-UA" sz="4400" i="1" dirty="0" smtClean="0"/>
              <a:t>кількість крові, що викидається серцем за одне скорочення.</a:t>
            </a:r>
          </a:p>
          <a:p>
            <a:r>
              <a:rPr lang="uk-UA" sz="4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Хвилинний об’єм крові </a:t>
            </a:r>
            <a:r>
              <a:rPr lang="uk-UA" sz="4400" b="1" i="1" dirty="0" smtClean="0"/>
              <a:t>-</a:t>
            </a:r>
            <a:r>
              <a:rPr lang="uk-UA" sz="4400" b="1" i="1" dirty="0" smtClean="0">
                <a:solidFill>
                  <a:srgbClr val="FF0000"/>
                </a:solidFill>
              </a:rPr>
              <a:t> </a:t>
            </a:r>
            <a:r>
              <a:rPr lang="uk-UA" sz="4400" i="1" dirty="0" smtClean="0"/>
              <a:t>об’єм крові, яка прокачується через серце протягом однієї хвилини</a:t>
            </a:r>
            <a:endParaRPr lang="ru-RU" sz="4400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611560" y="5583143"/>
                <a:ext cx="734481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sz="4000" dirty="0" smtClean="0"/>
                  <a:t>ХОК = ЧСС </a:t>
                </a:r>
                <a14:m>
                  <m:oMath xmlns:m="http://schemas.openxmlformats.org/officeDocument/2006/math">
                    <m:r>
                      <a:rPr lang="uk-UA" sz="4000" b="0" i="0" smtClean="0">
                        <a:latin typeface="Cambria Math"/>
                        <a:ea typeface="Cambria Math"/>
                      </a:rPr>
                      <m:t>×</m:t>
                    </m:r>
                    <m:r>
                      <a:rPr lang="uk-UA" sz="4000" b="1" i="0" smtClean="0">
                        <a:latin typeface="Cambria Math"/>
                        <a:ea typeface="Cambria Math"/>
                      </a:rPr>
                      <m:t>УОК</m:t>
                    </m:r>
                  </m:oMath>
                </a14:m>
                <a:endParaRPr lang="ru-RU" sz="4000" b="1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5583143"/>
                <a:ext cx="7344816" cy="707886"/>
              </a:xfrm>
              <a:prstGeom prst="rect">
                <a:avLst/>
              </a:prstGeom>
              <a:blipFill rotWithShape="1">
                <a:blip r:embed="rId2"/>
                <a:stretch>
                  <a:fillRect t="-15517" b="-3620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1262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024" y="4400293"/>
            <a:ext cx="8784976" cy="1296144"/>
          </a:xfrm>
        </p:spPr>
        <p:txBody>
          <a:bodyPr/>
          <a:lstStyle/>
          <a:p>
            <a:r>
              <a:rPr lang="uk-UA" b="1" i="1" u="sng" dirty="0">
                <a:solidFill>
                  <a:schemeClr val="tx2">
                    <a:lumMod val="75000"/>
                  </a:schemeClr>
                </a:solidFill>
              </a:rPr>
              <a:t>Регуляція роботи серця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620688"/>
            <a:ext cx="4824536" cy="37936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6021288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Команда №4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0927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44824"/>
            <a:ext cx="68945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5400" b="1" i="1" dirty="0"/>
              <a:t>Нервова;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5400" b="1" i="1" dirty="0"/>
              <a:t>Гуморальна;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5400" b="1" i="1" dirty="0"/>
              <a:t>Саморегуляція.</a:t>
            </a:r>
            <a:endParaRPr lang="ru-RU" sz="54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63808" y="332656"/>
            <a:ext cx="481958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7200" b="1" i="1" cap="none" spc="0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Регуляція</a:t>
            </a:r>
            <a:endParaRPr lang="ru-RU" sz="7200" b="1" i="1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2564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572" y="1299445"/>
            <a:ext cx="88569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Здійснюється шляхом надходження нервових імпульсів із серцево-судинних центрів довгастого мозку.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2832497" y="2557447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FF0000"/>
                </a:solidFill>
              </a:rPr>
              <a:t>нерви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220271" y="3124872"/>
            <a:ext cx="1296144" cy="19482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047076" y="3025353"/>
            <a:ext cx="1080120" cy="19482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92613" y="3230984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/>
              <a:t>блукаючий</a:t>
            </a:r>
            <a:endParaRPr lang="ru-RU" sz="28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6012160" y="3201389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/>
              <a:t>симпатичні</a:t>
            </a:r>
            <a:endParaRPr lang="ru-RU" sz="2800" i="1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1619672" y="3789040"/>
            <a:ext cx="0" cy="35163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7092280" y="3789040"/>
            <a:ext cx="0" cy="27962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06624" y="4210348"/>
            <a:ext cx="8424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уповільнює  </a:t>
            </a:r>
            <a:r>
              <a:rPr lang="uk-UA" dirty="0" smtClean="0"/>
              <a:t>                                                      </a:t>
            </a:r>
            <a:r>
              <a:rPr lang="uk-UA" sz="2400" b="1" dirty="0" smtClean="0"/>
              <a:t>прискорюють  </a:t>
            </a:r>
            <a:endParaRPr lang="ru-RU" sz="2400" b="1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1619672" y="4729946"/>
            <a:ext cx="1008112" cy="29673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5672771" y="4729946"/>
            <a:ext cx="1080120" cy="29673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27920" y="5186808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/>
              <a:t>частоту серцевих скорочень</a:t>
            </a:r>
            <a:endParaRPr lang="ru-RU" sz="2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210292" y="337077"/>
            <a:ext cx="66655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Нервова регуляція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44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78606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Гуморальна регуляція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5008" y="1556792"/>
            <a:ext cx="89289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i="1" dirty="0"/>
              <a:t>з</a:t>
            </a:r>
            <a:r>
              <a:rPr lang="uk-UA" sz="2400" i="1" dirty="0" smtClean="0"/>
              <a:t>дійснюється за допомогою біологічно активних речовин-гормонів.</a:t>
            </a:r>
            <a:endParaRPr lang="ru-RU" sz="2400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54976" y="2358518"/>
            <a:ext cx="522982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Серцеву діяльність</a:t>
            </a:r>
            <a:endParaRPr lang="ru-RU" sz="4400" cap="none" spc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1547664" y="3127959"/>
            <a:ext cx="1008112" cy="2290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6281016" y="3128972"/>
            <a:ext cx="1080120" cy="30104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23528" y="3430013"/>
            <a:ext cx="370892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Підсилює</a:t>
            </a:r>
          </a:p>
          <a:p>
            <a:r>
              <a:rPr lang="uk-UA" sz="2800" dirty="0" smtClean="0"/>
              <a:t> </a:t>
            </a:r>
          </a:p>
          <a:p>
            <a:r>
              <a:rPr lang="uk-UA" sz="2400" dirty="0" smtClean="0"/>
              <a:t>гормон адреналін і підвищена концентрація </a:t>
            </a:r>
            <a:r>
              <a:rPr lang="uk-UA" sz="2400" dirty="0" err="1" smtClean="0"/>
              <a:t>йонів</a:t>
            </a:r>
            <a:r>
              <a:rPr lang="uk-UA" sz="2400" dirty="0" smtClean="0"/>
              <a:t> кальцію </a:t>
            </a:r>
            <a:r>
              <a:rPr lang="uk-UA" sz="2400" dirty="0"/>
              <a:t>в крові 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220072" y="3430013"/>
            <a:ext cx="338437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       уповільнює</a:t>
            </a:r>
          </a:p>
          <a:p>
            <a:endParaRPr lang="uk-UA" sz="2800" b="1" dirty="0" smtClean="0"/>
          </a:p>
          <a:p>
            <a:r>
              <a:rPr lang="uk-UA" sz="2400" dirty="0" smtClean="0"/>
              <a:t>гормон ацетилхолін і </a:t>
            </a:r>
            <a:r>
              <a:rPr lang="uk-UA" sz="2400" dirty="0" err="1" smtClean="0"/>
              <a:t>йони</a:t>
            </a:r>
            <a:r>
              <a:rPr lang="uk-UA" sz="2400" dirty="0" smtClean="0"/>
              <a:t> калію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4694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60648"/>
            <a:ext cx="4283968" cy="792088"/>
          </a:xfrm>
        </p:spPr>
        <p:txBody>
          <a:bodyPr>
            <a:noAutofit/>
          </a:bodyPr>
          <a:lstStyle/>
          <a:p>
            <a:r>
              <a:rPr lang="uk-UA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КРОВООБІГ</a:t>
            </a:r>
            <a:endParaRPr lang="ru-RU" sz="4000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2"/>
          </p:nvPr>
        </p:nvSpPr>
        <p:spPr>
          <a:xfrm>
            <a:off x="107504" y="1124744"/>
            <a:ext cx="3024336" cy="5544616"/>
          </a:xfrm>
        </p:spPr>
        <p:txBody>
          <a:bodyPr>
            <a:normAutofit fontScale="40000" lnSpcReduction="20000"/>
          </a:bodyPr>
          <a:lstStyle/>
          <a:p>
            <a:r>
              <a:rPr lang="uk-UA" sz="2000" i="1" dirty="0" smtClean="0">
                <a:solidFill>
                  <a:schemeClr val="bg1"/>
                </a:solidFill>
              </a:rPr>
              <a:t> </a:t>
            </a:r>
            <a:r>
              <a:rPr lang="uk-UA" sz="7700" i="1" dirty="0"/>
              <a:t>це рух крові по замкнених порожнинах серця і кровоносних судин, який забезпечує рознесення крові по всьому тілу, для виконання її функції</a:t>
            </a:r>
            <a:endParaRPr lang="ru-RU" sz="7700" i="1" dirty="0"/>
          </a:p>
          <a:p>
            <a:r>
              <a:rPr lang="uk-UA" sz="7700" i="1" dirty="0" smtClean="0">
                <a:solidFill>
                  <a:schemeClr val="bg1"/>
                </a:solidFill>
              </a:rPr>
              <a:t>крові </a:t>
            </a:r>
            <a:r>
              <a:rPr lang="uk-UA" sz="7700" i="1" dirty="0">
                <a:solidFill>
                  <a:schemeClr val="bg1"/>
                </a:solidFill>
              </a:rPr>
              <a:t>по </a:t>
            </a:r>
            <a:r>
              <a:rPr lang="uk-UA" sz="3600" i="1" dirty="0">
                <a:solidFill>
                  <a:schemeClr val="bg1"/>
                </a:solidFill>
              </a:rPr>
              <a:t>замкнених </a:t>
            </a:r>
            <a:r>
              <a:rPr lang="uk-UA" i="1" dirty="0">
                <a:solidFill>
                  <a:schemeClr val="bg1"/>
                </a:solidFill>
              </a:rPr>
              <a:t>порожнинах серця і кровоносних судин, який забезпечує </a:t>
            </a:r>
            <a:r>
              <a:rPr lang="uk-UA" i="1" dirty="0" smtClean="0">
                <a:solidFill>
                  <a:schemeClr val="bg1"/>
                </a:solidFill>
              </a:rPr>
              <a:t>порожнинах </a:t>
            </a:r>
            <a:r>
              <a:rPr lang="uk-UA" i="1" dirty="0">
                <a:solidFill>
                  <a:schemeClr val="bg1"/>
                </a:solidFill>
              </a:rPr>
              <a:t>серця і кровоносних судин, який забезпечує рознесення крові по всьому тілу, для виконання її функції</a:t>
            </a:r>
            <a:endParaRPr lang="ru-RU" i="1" dirty="0">
              <a:solidFill>
                <a:schemeClr val="bg1"/>
              </a:solidFill>
            </a:endParaRPr>
          </a:p>
          <a:p>
            <a:r>
              <a:rPr lang="uk-UA" i="1" dirty="0" smtClean="0">
                <a:solidFill>
                  <a:schemeClr val="bg1"/>
                </a:solidFill>
              </a:rPr>
              <a:t>крові </a:t>
            </a:r>
            <a:r>
              <a:rPr lang="uk-UA" i="1" dirty="0">
                <a:solidFill>
                  <a:schemeClr val="bg1"/>
                </a:solidFill>
              </a:rPr>
              <a:t>по всьому тілу, для виконання її функції</a:t>
            </a:r>
            <a:endParaRPr lang="ru-RU" i="1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pic>
        <p:nvPicPr>
          <p:cNvPr id="20" name="Місце для зображення 19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6" r="4206"/>
          <a:stretch>
            <a:fillRect/>
          </a:stretch>
        </p:blipFill>
        <p:spPr>
          <a:xfrm>
            <a:off x="3203848" y="838201"/>
            <a:ext cx="5559152" cy="5500456"/>
          </a:xfrm>
        </p:spPr>
      </p:pic>
    </p:spTree>
    <p:extLst>
      <p:ext uri="{BB962C8B-B14F-4D97-AF65-F5344CB8AC3E}">
        <p14:creationId xmlns:p14="http://schemas.microsoft.com/office/powerpoint/2010/main" val="12397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4698" y="2132856"/>
            <a:ext cx="835292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i="1" dirty="0" smtClean="0"/>
              <a:t>здатність серця ритмічно скорочуватися під впливом імпульсів, які виникають у серцевому м’язі</a:t>
            </a:r>
            <a:endParaRPr lang="ru-RU" sz="44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33123" y="692696"/>
            <a:ext cx="651607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60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Автоматія</a:t>
            </a:r>
            <a:r>
              <a:rPr lang="uk-UA" sz="6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серця</a:t>
            </a:r>
            <a:endParaRPr lang="ru-RU" sz="6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8678595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" y="183653"/>
            <a:ext cx="8229600" cy="990600"/>
          </a:xfrm>
        </p:spPr>
        <p:txBody>
          <a:bodyPr/>
          <a:lstStyle/>
          <a:p>
            <a:pPr algn="ctr"/>
            <a:r>
              <a:rPr lang="uk-UA" b="1" i="1" u="sng" dirty="0" smtClean="0">
                <a:solidFill>
                  <a:schemeClr val="tx2">
                    <a:lumMod val="75000"/>
                  </a:schemeClr>
                </a:solidFill>
              </a:rPr>
              <a:t>АВТОМАТІЯ СЕРЦЯ</a:t>
            </a:r>
            <a:endParaRPr lang="ru-RU" b="1" i="1" u="sng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4" name="Picture 2" descr="F:\249c127fe9ac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556792"/>
            <a:ext cx="4104456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Пряма зі стрілкою 12"/>
          <p:cNvCxnSpPr/>
          <p:nvPr/>
        </p:nvCxnSpPr>
        <p:spPr>
          <a:xfrm>
            <a:off x="1619672" y="2708920"/>
            <a:ext cx="1656184" cy="7920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 зі стрілкою 14"/>
          <p:cNvCxnSpPr/>
          <p:nvPr/>
        </p:nvCxnSpPr>
        <p:spPr>
          <a:xfrm flipV="1">
            <a:off x="1331640" y="4221088"/>
            <a:ext cx="2232248" cy="86409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 зі стрілкою 16"/>
          <p:cNvCxnSpPr/>
          <p:nvPr/>
        </p:nvCxnSpPr>
        <p:spPr>
          <a:xfrm flipH="1">
            <a:off x="4788024" y="3861048"/>
            <a:ext cx="1800200" cy="79208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 зі стрілкою 18"/>
          <p:cNvCxnSpPr/>
          <p:nvPr/>
        </p:nvCxnSpPr>
        <p:spPr>
          <a:xfrm flipH="1">
            <a:off x="5580112" y="3861048"/>
            <a:ext cx="1008112" cy="2016224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 зі стрілкою 20"/>
          <p:cNvCxnSpPr/>
          <p:nvPr/>
        </p:nvCxnSpPr>
        <p:spPr>
          <a:xfrm flipH="1">
            <a:off x="4932040" y="3861048"/>
            <a:ext cx="1656184" cy="144016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79512" y="1860846"/>
            <a:ext cx="3635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err="1" smtClean="0"/>
              <a:t>Синусно</a:t>
            </a:r>
            <a:r>
              <a:rPr lang="uk-UA" sz="2400" b="1" i="1" dirty="0" smtClean="0"/>
              <a:t> – </a:t>
            </a:r>
            <a:r>
              <a:rPr lang="uk-UA" sz="2400" b="1" i="1" dirty="0" err="1" smtClean="0"/>
              <a:t>предсердний</a:t>
            </a:r>
            <a:r>
              <a:rPr lang="uk-UA" sz="2400" b="1" i="1" dirty="0" smtClean="0"/>
              <a:t> </a:t>
            </a:r>
          </a:p>
          <a:p>
            <a:r>
              <a:rPr lang="uk-UA" sz="2400" b="1" i="1" dirty="0" smtClean="0"/>
              <a:t>вузол</a:t>
            </a:r>
            <a:endParaRPr lang="ru-RU" sz="2400" b="1" i="1" dirty="0"/>
          </a:p>
        </p:txBody>
      </p:sp>
      <p:sp>
        <p:nvSpPr>
          <p:cNvPr id="24" name="TextBox 23"/>
          <p:cNvSpPr txBox="1"/>
          <p:nvPr/>
        </p:nvSpPr>
        <p:spPr>
          <a:xfrm>
            <a:off x="0" y="4077072"/>
            <a:ext cx="2699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err="1" smtClean="0"/>
              <a:t>Предсердно</a:t>
            </a:r>
            <a:r>
              <a:rPr lang="uk-UA" sz="2400" b="1" i="1" dirty="0" smtClean="0"/>
              <a:t> – </a:t>
            </a:r>
            <a:r>
              <a:rPr lang="uk-UA" sz="2400" b="1" i="1" dirty="0" err="1" smtClean="0"/>
              <a:t>шлуночковий</a:t>
            </a:r>
            <a:r>
              <a:rPr lang="uk-UA" sz="2400" b="1" i="1" dirty="0" smtClean="0"/>
              <a:t> вузол</a:t>
            </a:r>
            <a:endParaRPr lang="ru-RU" sz="2400" i="1" dirty="0"/>
          </a:p>
        </p:txBody>
      </p:sp>
      <p:sp>
        <p:nvSpPr>
          <p:cNvPr id="26" name="TextBox 25"/>
          <p:cNvSpPr txBox="1"/>
          <p:nvPr/>
        </p:nvSpPr>
        <p:spPr>
          <a:xfrm>
            <a:off x="6600465" y="3326203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/>
              <a:t>Пучок </a:t>
            </a:r>
            <a:r>
              <a:rPr lang="uk-UA" sz="2400" b="1" i="1" dirty="0" err="1" smtClean="0"/>
              <a:t>Гісса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123547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96752"/>
            <a:ext cx="7992888" cy="55446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400" i="1" dirty="0" smtClean="0">
                <a:solidFill>
                  <a:srgbClr val="FFC000"/>
                </a:solidFill>
              </a:rPr>
              <a:t>Електрокардіограма</a:t>
            </a:r>
            <a:endParaRPr lang="ru-RU" sz="4400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23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1"/>
            <a:ext cx="9504040" cy="934144"/>
          </a:xfrm>
        </p:spPr>
        <p:txBody>
          <a:bodyPr>
            <a:normAutofit/>
          </a:bodyPr>
          <a:lstStyle/>
          <a:p>
            <a:r>
              <a:rPr lang="uk-UA" sz="4000" i="1" dirty="0" smtClean="0"/>
              <a:t>Властивості серцевого м’яза</a:t>
            </a:r>
            <a:endParaRPr lang="ru-RU" sz="4000" i="1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-12645" y="2056929"/>
            <a:ext cx="7772400" cy="1500187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3200" b="1" i="1" dirty="0" smtClean="0">
                <a:solidFill>
                  <a:srgbClr val="FFC000"/>
                </a:solidFill>
              </a:rPr>
              <a:t>Збудливість;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3200" b="1" i="1" dirty="0" smtClean="0">
                <a:solidFill>
                  <a:srgbClr val="FFC000"/>
                </a:solidFill>
              </a:rPr>
              <a:t>Провідність;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3200" b="1" i="1" dirty="0" smtClean="0">
                <a:solidFill>
                  <a:srgbClr val="FFC000"/>
                </a:solidFill>
              </a:rPr>
              <a:t>Скоротливість;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3200" b="1" i="1" dirty="0" smtClean="0">
                <a:solidFill>
                  <a:srgbClr val="FFC000"/>
                </a:solidFill>
              </a:rPr>
              <a:t>Автоматизм.</a:t>
            </a:r>
            <a:endParaRPr lang="ru-RU" sz="3200" b="1" i="1" dirty="0">
              <a:solidFill>
                <a:srgbClr val="FFC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6751" y="1122785"/>
            <a:ext cx="5139745" cy="5402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4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24744"/>
            <a:ext cx="8712968" cy="2200275"/>
          </a:xfrm>
        </p:spPr>
        <p:txBody>
          <a:bodyPr>
            <a:noAutofit/>
          </a:bodyPr>
          <a:lstStyle/>
          <a:p>
            <a:r>
              <a:rPr lang="uk-UA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Хай кожен день і кожен час</a:t>
            </a:r>
            <a:br>
              <a:rPr lang="uk-UA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Нове для вас добуде.</a:t>
            </a:r>
            <a:br>
              <a:rPr lang="uk-UA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Хай добрим розум буде в вас,</a:t>
            </a:r>
            <a:br>
              <a:rPr lang="uk-UA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розумним серце буде.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/>
            <a:r>
              <a:rPr lang="uk-UA" sz="4000" dirty="0" smtClean="0"/>
              <a:t>С.Маршак</a:t>
            </a:r>
            <a:endParaRPr lang="ru-RU" sz="4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19" y="3645024"/>
            <a:ext cx="2615346" cy="2657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33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Нормальная Работа сердца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404664"/>
            <a:ext cx="9143999" cy="645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82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628800"/>
            <a:ext cx="7772400" cy="2200275"/>
          </a:xfrm>
        </p:spPr>
        <p:txBody>
          <a:bodyPr>
            <a:noAutofit/>
          </a:bodyPr>
          <a:lstStyle/>
          <a:p>
            <a:r>
              <a:rPr lang="ru-RU" sz="2800" b="1" i="1" dirty="0" smtClean="0"/>
              <a:t>Яблоко с багрово- красной кожей?</a:t>
            </a:r>
            <a:br>
              <a:rPr lang="ru-RU" sz="2800" b="1" i="1" dirty="0" smtClean="0"/>
            </a:br>
            <a:r>
              <a:rPr lang="ru-RU" sz="2800" b="1" i="1" dirty="0" smtClean="0"/>
              <a:t>Может быть, меж ребер и аортой</a:t>
            </a:r>
            <a:br>
              <a:rPr lang="ru-RU" sz="2800" b="1" i="1" dirty="0" smtClean="0"/>
            </a:br>
            <a:r>
              <a:rPr lang="ru-RU" sz="2800" b="1" i="1" dirty="0" smtClean="0"/>
              <a:t>бьется шар, на шар земной похожий?</a:t>
            </a:r>
            <a:br>
              <a:rPr lang="ru-RU" sz="2800" b="1" i="1" dirty="0" smtClean="0"/>
            </a:br>
            <a:r>
              <a:rPr lang="ru-RU" sz="2800" b="1" i="1" dirty="0" smtClean="0"/>
              <a:t>Так или иначе, все земное</a:t>
            </a:r>
            <a:br>
              <a:rPr lang="ru-RU" sz="2800" b="1" i="1" dirty="0" smtClean="0"/>
            </a:br>
            <a:r>
              <a:rPr lang="ru-RU" sz="2800" b="1" i="1" dirty="0" smtClean="0"/>
              <a:t>умещается в его пределы</a:t>
            </a:r>
            <a:br>
              <a:rPr lang="ru-RU" sz="2800" b="1" i="1" dirty="0" smtClean="0"/>
            </a:br>
            <a:r>
              <a:rPr lang="ru-RU" sz="2800" b="1" i="1" dirty="0" smtClean="0"/>
              <a:t>потому, что нет ему покоя,</a:t>
            </a:r>
            <a:br>
              <a:rPr lang="ru-RU" sz="2800" b="1" i="1" dirty="0" smtClean="0"/>
            </a:br>
            <a:r>
              <a:rPr lang="ru-RU" sz="2800" b="1" i="1" dirty="0" smtClean="0"/>
              <a:t>до всего есть дело.</a:t>
            </a:r>
            <a:endParaRPr lang="ru-RU" sz="2800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566012"/>
            <a:ext cx="3096344" cy="307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55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420888"/>
            <a:ext cx="8784976" cy="990600"/>
          </a:xfrm>
        </p:spPr>
        <p:txBody>
          <a:bodyPr>
            <a:noAutofit/>
          </a:bodyPr>
          <a:lstStyle/>
          <a:p>
            <a:r>
              <a:rPr lang="uk-UA" sz="6000" b="1" i="1" dirty="0" smtClean="0"/>
              <a:t>Серце починає битися через чотири тижні після зачаття і не зупиняється до самої смерті</a:t>
            </a:r>
            <a:endParaRPr lang="ru-RU" sz="6000" b="1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331958"/>
            <a:ext cx="3816424" cy="219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46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uk-UA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 кровообігу</a:t>
            </a:r>
            <a:endParaRPr lang="ru-RU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323528" y="1484784"/>
            <a:ext cx="3931920" cy="639762"/>
          </a:xfrm>
        </p:spPr>
        <p:txBody>
          <a:bodyPr>
            <a:noAutofit/>
          </a:bodyPr>
          <a:lstStyle/>
          <a:p>
            <a:r>
              <a:rPr lang="uk-UA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серце</a:t>
            </a:r>
            <a:endParaRPr lang="ru-RU" sz="4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716016" y="1556792"/>
            <a:ext cx="3931920" cy="639762"/>
          </a:xfrm>
        </p:spPr>
        <p:txBody>
          <a:bodyPr>
            <a:noAutofit/>
          </a:bodyPr>
          <a:lstStyle/>
          <a:p>
            <a:r>
              <a:rPr lang="uk-UA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судини</a:t>
            </a:r>
            <a:endParaRPr lang="ru-RU" sz="4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5292080" y="2636912"/>
            <a:ext cx="3394720" cy="3752776"/>
          </a:xfrm>
        </p:spPr>
        <p:txBody>
          <a:bodyPr>
            <a:normAutofit/>
          </a:bodyPr>
          <a:lstStyle/>
          <a:p>
            <a:pPr algn="just"/>
            <a:r>
              <a:rPr lang="uk-UA" sz="3200" b="1" i="1" dirty="0" smtClean="0"/>
              <a:t>Артерії</a:t>
            </a:r>
          </a:p>
          <a:p>
            <a:pPr algn="just"/>
            <a:r>
              <a:rPr lang="uk-UA" sz="3200" b="1" i="1" dirty="0" smtClean="0"/>
              <a:t>Вени</a:t>
            </a:r>
          </a:p>
          <a:p>
            <a:pPr algn="just"/>
            <a:r>
              <a:rPr lang="uk-UA" sz="3200" b="1" i="1" dirty="0" smtClean="0"/>
              <a:t>Капіляри</a:t>
            </a:r>
            <a:endParaRPr lang="ru-RU" sz="3200" b="1" i="1" dirty="0"/>
          </a:p>
        </p:txBody>
      </p:sp>
      <p:pic>
        <p:nvPicPr>
          <p:cNvPr id="10" name="Місце для вмісту 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447925"/>
            <a:ext cx="3932238" cy="3932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71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764705"/>
            <a:ext cx="7772400" cy="1296144"/>
          </a:xfrm>
        </p:spPr>
        <p:txBody>
          <a:bodyPr>
            <a:normAutofit/>
          </a:bodyPr>
          <a:lstStyle/>
          <a:p>
            <a:r>
              <a:rPr lang="uk-UA" sz="6600" dirty="0" smtClean="0"/>
              <a:t>Будова судин</a:t>
            </a:r>
            <a:endParaRPr lang="ru-RU" sz="6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Команда №1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36"/>
          <a:stretch/>
        </p:blipFill>
        <p:spPr>
          <a:xfrm>
            <a:off x="3131840" y="2060849"/>
            <a:ext cx="5832647" cy="44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44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Будова судин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Таблиця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526451"/>
              </p:ext>
            </p:extLst>
          </p:nvPr>
        </p:nvGraphicFramePr>
        <p:xfrm>
          <a:off x="0" y="1397000"/>
          <a:ext cx="9036495" cy="527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2165"/>
                <a:gridCol w="3012165"/>
                <a:gridCol w="3012165"/>
              </a:tblGrid>
              <a:tr h="1322620"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Назва судини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200" dirty="0" smtClean="0"/>
                        <a:t>Визначення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200" dirty="0" smtClean="0"/>
                        <a:t>Будова стінки</a:t>
                      </a:r>
                      <a:endParaRPr lang="ru-RU" sz="3200" dirty="0"/>
                    </a:p>
                  </a:txBody>
                  <a:tcPr/>
                </a:tc>
              </a:tr>
              <a:tr h="1304501">
                <a:tc>
                  <a:txBody>
                    <a:bodyPr/>
                    <a:lstStyle/>
                    <a:p>
                      <a:r>
                        <a:rPr lang="uk-UA" sz="2800" b="1" dirty="0" smtClean="0"/>
                        <a:t>Артерії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22620">
                <a:tc>
                  <a:txBody>
                    <a:bodyPr/>
                    <a:lstStyle/>
                    <a:p>
                      <a:r>
                        <a:rPr lang="uk-UA" sz="2800" b="1" i="0" dirty="0" smtClean="0"/>
                        <a:t>Капіляри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226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b="1" dirty="0" smtClean="0"/>
                        <a:t>Вени</a:t>
                      </a:r>
                      <a:endParaRPr lang="ru-RU" sz="2800" b="1" dirty="0" smtClean="0"/>
                    </a:p>
                    <a:p>
                      <a:endParaRPr lang="ru-RU" sz="28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647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розорість">
  <a:themeElements>
    <a:clrScheme name="Прозорі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ична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розорі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841</TotalTime>
  <Words>770</Words>
  <Application>Microsoft Office PowerPoint</Application>
  <PresentationFormat>Экран (4:3)</PresentationFormat>
  <Paragraphs>167</Paragraphs>
  <Slides>45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8" baseType="lpstr">
      <vt:lpstr>Arial</vt:lpstr>
      <vt:lpstr>Cambria Math</vt:lpstr>
      <vt:lpstr>Прозорість</vt:lpstr>
      <vt:lpstr>У ритмі серця</vt:lpstr>
      <vt:lpstr>ТЕМА:</vt:lpstr>
      <vt:lpstr>Презентация PowerPoint</vt:lpstr>
      <vt:lpstr>КРОВООБІГ</vt:lpstr>
      <vt:lpstr>Яблоко с багрово- красной кожей? Может быть, меж ребер и аортой бьется шар, на шар земной похожий? Так или иначе, все земное умещается в его пределы потому, что нет ему покоя, до всего есть дело.</vt:lpstr>
      <vt:lpstr>Серце починає битися через чотири тижні після зачаття і не зупиняється до самої смерті</vt:lpstr>
      <vt:lpstr>Органи кровообігу</vt:lpstr>
      <vt:lpstr>Будова судин</vt:lpstr>
      <vt:lpstr>Будова судин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Будова судин</vt:lpstr>
      <vt:lpstr>Шлях руху крові</vt:lpstr>
      <vt:lpstr>Міркування – це робота мозку, але пристрасть зароджується в «вогняному серці»                                                      Платон  </vt:lpstr>
      <vt:lpstr>Будова серця</vt:lpstr>
      <vt:lpstr>Презентация PowerPoint</vt:lpstr>
      <vt:lpstr>Презентация PowerPoint</vt:lpstr>
      <vt:lpstr>Будова серця</vt:lpstr>
      <vt:lpstr>Оболонки серця:</vt:lpstr>
      <vt:lpstr>Презентация PowerPoint</vt:lpstr>
      <vt:lpstr>Презентация PowerPoint</vt:lpstr>
      <vt:lpstr>Презентация PowerPoint</vt:lpstr>
      <vt:lpstr>Презентация PowerPoint</vt:lpstr>
      <vt:lpstr>Робота серця</vt:lpstr>
      <vt:lpstr>Презентация PowerPoint</vt:lpstr>
      <vt:lpstr>Презентация PowerPoint</vt:lpstr>
      <vt:lpstr>Презентация PowerPoint</vt:lpstr>
      <vt:lpstr>Презентация PowerPoint</vt:lpstr>
      <vt:lpstr>СЕРЦЕВИЙ ЦИКЛ   (0,8 с)</vt:lpstr>
      <vt:lpstr>Презентация PowerPoint</vt:lpstr>
      <vt:lpstr>Презентация PowerPoint</vt:lpstr>
      <vt:lpstr>Регуляція роботи серця</vt:lpstr>
      <vt:lpstr>Презентация PowerPoint</vt:lpstr>
      <vt:lpstr>Презентация PowerPoint</vt:lpstr>
      <vt:lpstr>Презентация PowerPoint</vt:lpstr>
      <vt:lpstr>Презентация PowerPoint</vt:lpstr>
      <vt:lpstr>АВТОМАТІЯ СЕРЦЯ</vt:lpstr>
      <vt:lpstr>Електрокардіограма</vt:lpstr>
      <vt:lpstr>Властивості серцевого м’яза</vt:lpstr>
      <vt:lpstr>Хай кожен день і кожен час Нове для вас добуде. Хай добрим розум буде в вас, розумним серце буде.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Андрей</dc:creator>
  <cp:lastModifiedBy>Admin</cp:lastModifiedBy>
  <cp:revision>86</cp:revision>
  <dcterms:created xsi:type="dcterms:W3CDTF">2014-10-22T15:42:39Z</dcterms:created>
  <dcterms:modified xsi:type="dcterms:W3CDTF">2017-11-23T06:51:59Z</dcterms:modified>
</cp:coreProperties>
</file>