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2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9" r:id="rId12"/>
    <p:sldId id="271" r:id="rId13"/>
    <p:sldId id="270" r:id="rId1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2184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571C-3BA5-4FBF-9808-ADD368417149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3548D-AA5D-418A-A053-323B9C668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058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571C-3BA5-4FBF-9808-ADD368417149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3548D-AA5D-418A-A053-323B9C668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97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571C-3BA5-4FBF-9808-ADD368417149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3548D-AA5D-418A-A053-323B9C668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353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571C-3BA5-4FBF-9808-ADD368417149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3548D-AA5D-418A-A053-323B9C668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64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571C-3BA5-4FBF-9808-ADD368417149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3548D-AA5D-418A-A053-323B9C668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08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571C-3BA5-4FBF-9808-ADD368417149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3548D-AA5D-418A-A053-323B9C668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018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571C-3BA5-4FBF-9808-ADD368417149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3548D-AA5D-418A-A053-323B9C668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939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571C-3BA5-4FBF-9808-ADD368417149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3548D-AA5D-418A-A053-323B9C668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648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571C-3BA5-4FBF-9808-ADD368417149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3548D-AA5D-418A-A053-323B9C668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990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571C-3BA5-4FBF-9808-ADD368417149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3548D-AA5D-418A-A053-323B9C668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065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571C-3BA5-4FBF-9808-ADD368417149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3548D-AA5D-418A-A053-323B9C668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981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44000" t="-4000" r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4571C-3BA5-4FBF-9808-ADD368417149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3548D-AA5D-418A-A053-323B9C668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0138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000" b="1" dirty="0" err="1" smtClean="0">
                <a:latin typeface="Monotype Corsiva" panose="03010101010201010101" pitchFamily="66" charset="0"/>
              </a:rPr>
              <a:t>Правопис</a:t>
            </a:r>
            <a:r>
              <a:rPr lang="ru-RU" sz="8000" b="1" dirty="0" smtClean="0">
                <a:latin typeface="Monotype Corsiva" panose="03010101010201010101" pitchFamily="66" charset="0"/>
              </a:rPr>
              <a:t> </a:t>
            </a:r>
            <a:r>
              <a:rPr lang="ru-RU" sz="8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не</a:t>
            </a:r>
            <a:r>
              <a:rPr lang="ru-RU" sz="8000" b="1" dirty="0" smtClean="0">
                <a:latin typeface="Monotype Corsiva" panose="03010101010201010101" pitchFamily="66" charset="0"/>
              </a:rPr>
              <a:t> </a:t>
            </a:r>
            <a:br>
              <a:rPr lang="ru-RU" sz="8000" b="1" dirty="0" smtClean="0">
                <a:latin typeface="Monotype Corsiva" panose="03010101010201010101" pitchFamily="66" charset="0"/>
              </a:rPr>
            </a:br>
            <a:r>
              <a:rPr lang="ru-RU" sz="8000" b="1" dirty="0" smtClean="0">
                <a:latin typeface="Monotype Corsiva" panose="03010101010201010101" pitchFamily="66" charset="0"/>
              </a:rPr>
              <a:t>з р</a:t>
            </a:r>
            <a:r>
              <a:rPr lang="uk-UA" sz="8000" b="1" dirty="0" err="1" smtClean="0">
                <a:latin typeface="Monotype Corsiva" panose="03010101010201010101" pitchFamily="66" charset="0"/>
              </a:rPr>
              <a:t>ізними</a:t>
            </a:r>
            <a:r>
              <a:rPr lang="uk-UA" sz="8000" b="1" dirty="0" smtClean="0">
                <a:latin typeface="Monotype Corsiva" panose="03010101010201010101" pitchFamily="66" charset="0"/>
              </a:rPr>
              <a:t> частинами мови </a:t>
            </a:r>
            <a:br>
              <a:rPr lang="uk-UA" sz="8000" b="1" dirty="0" smtClean="0">
                <a:latin typeface="Monotype Corsiva" panose="03010101010201010101" pitchFamily="66" charset="0"/>
              </a:rPr>
            </a:br>
            <a:r>
              <a:rPr lang="uk-UA" dirty="0" smtClean="0">
                <a:latin typeface="Monotype Corsiva" panose="03010101010201010101" pitchFamily="66" charset="0"/>
              </a:rPr>
              <a:t>(алгоритми)</a:t>
            </a: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51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664" y="755576"/>
            <a:ext cx="6172200" cy="108012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b="1" dirty="0">
                <a:latin typeface="Monotype Corsiva" panose="03010101010201010101" pitchFamily="66" charset="0"/>
                <a:ea typeface="Calibri"/>
                <a:cs typeface="Times New Roman"/>
              </a:rPr>
              <a:t>Правопис не з дієприслівником </a:t>
            </a: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78" y="2483768"/>
            <a:ext cx="6109843" cy="32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0924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5" y="1475656"/>
            <a:ext cx="6097588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042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20" y="1317559"/>
            <a:ext cx="7128791" cy="5702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78879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656" y="683568"/>
            <a:ext cx="6172200" cy="86409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Monotype Corsiva" panose="03010101010201010101" pitchFamily="66" charset="0"/>
                <a:ea typeface="Calibri"/>
                <a:cs typeface="Times New Roman"/>
              </a:rPr>
              <a:t>Правопис не з різними частинами мови </a:t>
            </a:r>
            <a:r>
              <a:rPr lang="ru-RU" dirty="0">
                <a:latin typeface="Monotype Corsiva" panose="03010101010201010101" pitchFamily="66" charset="0"/>
                <a:ea typeface="Calibri"/>
                <a:cs typeface="Times New Roman"/>
              </a:rPr>
              <a:t/>
            </a:r>
            <a:br>
              <a:rPr lang="ru-RU" dirty="0">
                <a:latin typeface="Monotype Corsiva" panose="03010101010201010101" pitchFamily="66" charset="0"/>
                <a:ea typeface="Calibri"/>
                <a:cs typeface="Times New Roman"/>
              </a:rPr>
            </a:b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78" y="2127492"/>
            <a:ext cx="6109843" cy="5604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488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2144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ea typeface="Calibri"/>
                <a:cs typeface="Times New Roman"/>
              </a:rPr>
              <a:t>ВСТУП</a:t>
            </a: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4664" y="1259632"/>
            <a:ext cx="6172200" cy="6034617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uk-UA" dirty="0">
                <a:ea typeface="Calibri"/>
                <a:cs typeface="Times New Roman"/>
              </a:rPr>
              <a:t> </a:t>
            </a:r>
            <a:r>
              <a:rPr lang="uk-UA" dirty="0" smtClean="0">
                <a:ea typeface="Calibri"/>
                <a:cs typeface="Times New Roman"/>
              </a:rPr>
              <a:t>   Алгоритм  </a:t>
            </a:r>
            <a:r>
              <a:rPr lang="uk-UA" dirty="0">
                <a:ea typeface="Calibri"/>
                <a:cs typeface="Times New Roman"/>
              </a:rPr>
              <a:t>-   суворо  й  чітко  детермінована  послідовність  дій   і  операцій,  виконання  яких  дає  певні  результати,  приводить  до  розв’язання  будь-якої  задачі  певного  типу</a:t>
            </a:r>
            <a:r>
              <a:rPr lang="uk-UA" dirty="0" smtClean="0">
                <a:ea typeface="Calibri"/>
                <a:cs typeface="Times New Roman"/>
              </a:rPr>
              <a:t>.</a:t>
            </a:r>
            <a:r>
              <a:rPr lang="uk-UA" i="1" dirty="0" smtClean="0">
                <a:ea typeface="Calibri"/>
                <a:cs typeface="Times New Roman"/>
              </a:rPr>
              <a:t> </a:t>
            </a:r>
            <a:endParaRPr lang="ru-RU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uk-UA" dirty="0" smtClean="0">
                <a:ea typeface="Calibri"/>
                <a:cs typeface="Times New Roman"/>
              </a:rPr>
              <a:t>      Дає  можливість  чітко  усвідомити  ті  розумові  дії  й  операції,  які  сприяють  засвоєнню  знань.</a:t>
            </a:r>
            <a:endParaRPr lang="ru-RU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uk-UA" dirty="0">
                <a:ea typeface="Calibri"/>
                <a:cs typeface="Times New Roman"/>
              </a:rPr>
              <a:t> </a:t>
            </a:r>
            <a:r>
              <a:rPr lang="uk-UA" dirty="0" smtClean="0">
                <a:ea typeface="Calibri"/>
                <a:cs typeface="Times New Roman"/>
              </a:rPr>
              <a:t>    Посібник  </a:t>
            </a:r>
            <a:r>
              <a:rPr lang="uk-UA" dirty="0">
                <a:ea typeface="Calibri"/>
                <a:cs typeface="Times New Roman"/>
              </a:rPr>
              <a:t>складається  з  дев’яти  алгоритмів.</a:t>
            </a:r>
            <a:r>
              <a:rPr lang="uk-UA" i="1" dirty="0">
                <a:ea typeface="Calibri"/>
                <a:cs typeface="Times New Roman"/>
              </a:rPr>
              <a:t>  </a:t>
            </a:r>
            <a:r>
              <a:rPr lang="uk-UA" dirty="0">
                <a:ea typeface="Calibri"/>
                <a:cs typeface="Times New Roman"/>
              </a:rPr>
              <a:t>У</a:t>
            </a:r>
            <a:r>
              <a:rPr lang="uk-UA" dirty="0" smtClean="0">
                <a:ea typeface="Calibri"/>
                <a:cs typeface="Times New Roman"/>
              </a:rPr>
              <a:t>  </a:t>
            </a:r>
            <a:r>
              <a:rPr lang="uk-UA" dirty="0">
                <a:ea typeface="Calibri"/>
                <a:cs typeface="Times New Roman"/>
              </a:rPr>
              <a:t>ньому  існує  місце  для  нотаток,  щоб  можна  було  записати  винятки  з  правил,  складні  випадки  правопису  Не  зі  словами.  Також  у  посібнику  подається  словничок  слів,  які  без  НЕ  </a:t>
            </a:r>
            <a:r>
              <a:rPr lang="uk-UA" dirty="0" err="1">
                <a:ea typeface="Calibri"/>
                <a:cs typeface="Times New Roman"/>
              </a:rPr>
              <a:t>не</a:t>
            </a:r>
            <a:r>
              <a:rPr lang="uk-UA" dirty="0">
                <a:ea typeface="Calibri"/>
                <a:cs typeface="Times New Roman"/>
              </a:rPr>
              <a:t>  вживаються.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uk-UA" dirty="0" smtClean="0">
                <a:ea typeface="Calibri"/>
                <a:cs typeface="Times New Roman"/>
              </a:rPr>
              <a:t>     Алгоритми  </a:t>
            </a:r>
            <a:r>
              <a:rPr lang="uk-UA" dirty="0">
                <a:ea typeface="Calibri"/>
                <a:cs typeface="Times New Roman"/>
              </a:rPr>
              <a:t>можуть  бути  використані  як  у  процесі  набуття  знань,  так  і  в  процесі  формування  вмінь  і  навичок.  Використання  алгоритмів  прискорює  вироблення  навичок  грамотного  письма,  розвиває  </a:t>
            </a:r>
            <a:r>
              <a:rPr lang="uk-UA" dirty="0" err="1">
                <a:ea typeface="Calibri"/>
                <a:cs typeface="Times New Roman"/>
              </a:rPr>
              <a:t>мислительну</a:t>
            </a:r>
            <a:r>
              <a:rPr lang="uk-UA" dirty="0">
                <a:ea typeface="Calibri"/>
                <a:cs typeface="Times New Roman"/>
              </a:rPr>
              <a:t>  діяльність,  сприяє   формуванню  раціональних  прийомів  засвоєння  правил.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836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656" y="395536"/>
            <a:ext cx="6172200" cy="64807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b="1" dirty="0">
                <a:latin typeface="Monotype Corsiva" panose="03010101010201010101" pitchFamily="66" charset="0"/>
                <a:ea typeface="Calibri"/>
                <a:cs typeface="Times New Roman"/>
              </a:rPr>
              <a:t>Правопис НЕ з іменником </a:t>
            </a:r>
            <a:r>
              <a:rPr lang="ru-RU" sz="3200" dirty="0">
                <a:ea typeface="Calibri"/>
                <a:cs typeface="Times New Roman"/>
              </a:rPr>
              <a:t/>
            </a:r>
            <a:br>
              <a:rPr lang="ru-RU" sz="32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2086" name="Picture 3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78" y="919997"/>
            <a:ext cx="6109843" cy="7227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91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53340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b="1" dirty="0">
                <a:latin typeface="Monotype Corsiva" panose="03010101010201010101" pitchFamily="66" charset="0"/>
                <a:ea typeface="Calibri"/>
                <a:cs typeface="Times New Roman"/>
              </a:rPr>
              <a:t>Правопис не з прикметником </a:t>
            </a:r>
            <a:r>
              <a:rPr lang="ru-RU" b="1" dirty="0">
                <a:latin typeface="Monotype Corsiva" panose="03010101010201010101" pitchFamily="66" charset="0"/>
                <a:ea typeface="Calibri"/>
                <a:cs typeface="Times New Roman"/>
              </a:rPr>
              <a:t/>
            </a:r>
            <a:br>
              <a:rPr lang="ru-RU" b="1" dirty="0">
                <a:latin typeface="Monotype Corsiva" panose="03010101010201010101" pitchFamily="66" charset="0"/>
                <a:ea typeface="Calibri"/>
                <a:cs typeface="Times New Roman"/>
              </a:rPr>
            </a:br>
            <a:endParaRPr lang="ru-RU" b="1" dirty="0">
              <a:latin typeface="Monotype Corsiva" panose="03010101010201010101" pitchFamily="66" charset="0"/>
            </a:endParaRPr>
          </a:p>
        </p:txBody>
      </p:sp>
      <p:pic>
        <p:nvPicPr>
          <p:cNvPr id="2061" name="Picture 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52" y="1042988"/>
            <a:ext cx="5460921" cy="603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1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32656" y="827584"/>
            <a:ext cx="6172200" cy="603408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ea typeface="Calibri"/>
                <a:cs typeface="Times New Roman"/>
              </a:rPr>
              <a:t>Для  нотаток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uk-UA" dirty="0">
                <a:ea typeface="Calibri"/>
                <a:cs typeface="Times New Roman"/>
              </a:rPr>
              <a:t>Слід  розрізняти  заперечне слово  </a:t>
            </a:r>
            <a:r>
              <a:rPr lang="uk-UA" u="sng" dirty="0">
                <a:ea typeface="Calibri"/>
                <a:cs typeface="Times New Roman"/>
              </a:rPr>
              <a:t>«</a:t>
            </a:r>
            <a:r>
              <a:rPr lang="uk-UA" i="1" u="sng" dirty="0">
                <a:ea typeface="Calibri"/>
                <a:cs typeface="Times New Roman"/>
              </a:rPr>
              <a:t>немає»</a:t>
            </a:r>
            <a:r>
              <a:rPr lang="uk-UA" dirty="0">
                <a:ea typeface="Calibri"/>
                <a:cs typeface="Times New Roman"/>
              </a:rPr>
              <a:t>  (його  можна  замінити  формою  «нема»),  в  якому  НЕ  пишеться  разом,  і  дієслово  «</a:t>
            </a:r>
            <a:r>
              <a:rPr lang="uk-UA" i="1" u="sng" dirty="0">
                <a:ea typeface="Calibri"/>
                <a:cs typeface="Times New Roman"/>
              </a:rPr>
              <a:t>не  має»</a:t>
            </a:r>
            <a:r>
              <a:rPr lang="uk-UA" dirty="0">
                <a:ea typeface="Calibri"/>
                <a:cs typeface="Times New Roman"/>
              </a:rPr>
              <a:t>  (він  не  має),  з  яким  частка  НЕ  пишеться  окремо.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uk-UA" i="1" dirty="0" smtClean="0">
                <a:ea typeface="Calibri"/>
                <a:cs typeface="Times New Roman"/>
              </a:rPr>
              <a:t> </a:t>
            </a:r>
            <a:r>
              <a:rPr lang="uk-UA" i="1" dirty="0">
                <a:ea typeface="Calibri"/>
                <a:cs typeface="Times New Roman"/>
              </a:rPr>
              <a:t>І  немає  маленьких  людей  -  є  лиш  душі  малі.   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uk-UA" i="1" dirty="0" smtClean="0">
                <a:ea typeface="Calibri"/>
                <a:cs typeface="Times New Roman"/>
              </a:rPr>
              <a:t>І  </a:t>
            </a:r>
            <a:r>
              <a:rPr lang="uk-UA" i="1" dirty="0">
                <a:ea typeface="Calibri"/>
                <a:cs typeface="Times New Roman"/>
              </a:rPr>
              <a:t>нема  маленьких  людей  -  є  лиш  душі  малі.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uk-UA" i="1" dirty="0" smtClean="0">
                <a:ea typeface="Calibri"/>
                <a:cs typeface="Times New Roman"/>
              </a:rPr>
              <a:t>Хто  </a:t>
            </a:r>
            <a:r>
              <a:rPr lang="uk-UA" i="1" dirty="0">
                <a:ea typeface="Calibri"/>
                <a:cs typeface="Times New Roman"/>
              </a:rPr>
              <a:t>нічого  не  робить,  той  ніколи  не  має  часу.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8613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60541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b="1" dirty="0">
                <a:latin typeface="Monotype Corsiva" panose="03010101010201010101" pitchFamily="66" charset="0"/>
                <a:ea typeface="Calibri"/>
                <a:cs typeface="Times New Roman"/>
              </a:rPr>
              <a:t>Правопис не з дієсловами </a:t>
            </a: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001" y="900113"/>
            <a:ext cx="4748698" cy="603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2424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56" y="1475656"/>
            <a:ext cx="6359448" cy="3222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57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640" y="366184"/>
            <a:ext cx="6326460" cy="60541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3600" b="1" dirty="0">
                <a:latin typeface="Monotype Corsiva" panose="03010101010201010101" pitchFamily="66" charset="0"/>
                <a:ea typeface="Calibri"/>
                <a:cs typeface="Times New Roman"/>
              </a:rPr>
              <a:t>Правопис не з дієприкметником</a:t>
            </a:r>
            <a:r>
              <a:rPr lang="ru-RU" sz="3600" b="1" dirty="0">
                <a:latin typeface="Monotype Corsiva" panose="03010101010201010101" pitchFamily="66" charset="0"/>
                <a:ea typeface="Calibri"/>
                <a:cs typeface="Times New Roman"/>
              </a:rPr>
              <a:t/>
            </a:r>
            <a:br>
              <a:rPr lang="ru-RU" sz="3600" b="1" dirty="0">
                <a:latin typeface="Monotype Corsiva" panose="03010101010201010101" pitchFamily="66" charset="0"/>
                <a:ea typeface="Calibri"/>
                <a:cs typeface="Times New Roman"/>
              </a:rPr>
            </a:br>
            <a:endParaRPr lang="ru-RU" sz="3600" b="1" dirty="0">
              <a:latin typeface="Monotype Corsiva" panose="03010101010201010101" pitchFamily="66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77" y="1116013"/>
            <a:ext cx="5944246" cy="705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61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2144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b="1" dirty="0">
                <a:latin typeface="Monotype Corsiva" panose="03010101010201010101" pitchFamily="66" charset="0"/>
                <a:ea typeface="Calibri"/>
                <a:cs typeface="Times New Roman"/>
              </a:rPr>
              <a:t>Правопис не з прислівником</a:t>
            </a:r>
            <a:r>
              <a:rPr lang="ru-RU" b="1" dirty="0">
                <a:latin typeface="Monotype Corsiva" panose="03010101010201010101" pitchFamily="66" charset="0"/>
                <a:ea typeface="Calibri"/>
                <a:cs typeface="Times New Roman"/>
              </a:rPr>
              <a:t/>
            </a:r>
            <a:br>
              <a:rPr lang="ru-RU" b="1" dirty="0">
                <a:latin typeface="Monotype Corsiva" panose="03010101010201010101" pitchFamily="66" charset="0"/>
                <a:ea typeface="Calibri"/>
                <a:cs typeface="Times New Roman"/>
              </a:rPr>
            </a:br>
            <a:endParaRPr lang="ru-RU" b="1" dirty="0">
              <a:latin typeface="Monotype Corsiva" panose="03010101010201010101" pitchFamily="66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91" y="1261024"/>
            <a:ext cx="6109843" cy="5455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89052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229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Правопис не  з різними частинами мови  (алгоритми)</vt:lpstr>
      <vt:lpstr>ВСТУП </vt:lpstr>
      <vt:lpstr>Правопис НЕ з іменником  </vt:lpstr>
      <vt:lpstr>Правопис не з прикметником  </vt:lpstr>
      <vt:lpstr>Презентация PowerPoint</vt:lpstr>
      <vt:lpstr>Правопис не з дієсловами  </vt:lpstr>
      <vt:lpstr>Презентация PowerPoint</vt:lpstr>
      <vt:lpstr>Правопис не з дієприкметником </vt:lpstr>
      <vt:lpstr>Правопис не з прислівником </vt:lpstr>
      <vt:lpstr>Правопис не з дієприслівником  </vt:lpstr>
      <vt:lpstr>Презентация PowerPoint</vt:lpstr>
      <vt:lpstr>Презентация PowerPoint</vt:lpstr>
      <vt:lpstr>Правопис не з різними частинами мови 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Юличка</dc:creator>
  <cp:lastModifiedBy>DNA7 X86</cp:lastModifiedBy>
  <cp:revision>8</cp:revision>
  <dcterms:created xsi:type="dcterms:W3CDTF">2017-12-04T19:24:43Z</dcterms:created>
  <dcterms:modified xsi:type="dcterms:W3CDTF">2017-12-06T18:28:28Z</dcterms:modified>
</cp:coreProperties>
</file>