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61A160-E514-44AE-8163-6039AA68DF3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242524-B770-4F97-9306-6F2C6741AD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topglobus.ru/besplatno-smajliki-priroda-derevja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571744"/>
            <a:ext cx="7243786" cy="102870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Розвиток фізичного і духовного здоров'я школярів під час вивчення теми </a:t>
            </a:r>
            <a:r>
              <a:rPr lang="uk-UA" sz="4400" dirty="0" err="1" smtClean="0"/>
              <a:t>“Вода</a:t>
            </a:r>
            <a:r>
              <a:rPr lang="uk-UA" sz="4400" dirty="0" smtClean="0"/>
              <a:t> у нашому </a:t>
            </a:r>
            <a:r>
              <a:rPr lang="uk-UA" sz="4400" dirty="0" err="1" smtClean="0"/>
              <a:t>житті”</a:t>
            </a:r>
            <a:r>
              <a:rPr lang="uk-UA" sz="4400" dirty="0" smtClean="0"/>
              <a:t>(за концептуальними ідеями В.Сухомлинськог</a:t>
            </a:r>
            <a:r>
              <a:rPr lang="uk-UA" dirty="0" smtClean="0"/>
              <a:t>о)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5072074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Філатова Л.М.</a:t>
            </a:r>
          </a:p>
          <a:p>
            <a:pPr algn="ctr"/>
            <a:r>
              <a:rPr lang="uk-UA" dirty="0" smtClean="0"/>
              <a:t>учитель  початкових класів </a:t>
            </a:r>
          </a:p>
          <a:p>
            <a:pPr algn="ctr"/>
            <a:r>
              <a:rPr lang="uk-UA" dirty="0" smtClean="0"/>
              <a:t>Бердянської ЗОШ І-ІІІ ст.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78619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Майстер </a:t>
            </a:r>
            <a:r>
              <a:rPr lang="uk-UA" sz="2400" dirty="0" smtClean="0"/>
              <a:t>- клас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Творче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149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4000" b="1" dirty="0" smtClean="0"/>
              <a:t>Де верба , там і  ….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/>
              <a:t>Не брудни криниці, бо схочеш  ……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/>
              <a:t>Вода  …..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/>
              <a:t>Вода   - …… …… 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/>
              <a:t>Свячена вода вживається  як ….</a:t>
            </a:r>
          </a:p>
          <a:p>
            <a:pPr>
              <a:buFont typeface="Wingdings" pitchFamily="2" charset="2"/>
              <a:buChar char="Ø"/>
            </a:pPr>
            <a:r>
              <a:rPr lang="uk-UA" sz="4000" b="1" dirty="0" smtClean="0"/>
              <a:t> Без води немає  …..</a:t>
            </a:r>
          </a:p>
          <a:p>
            <a:pPr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/>
          <a:lstStyle/>
          <a:p>
            <a:pPr algn="ctr"/>
            <a:r>
              <a:rPr lang="uk-UA" sz="4800" dirty="0" smtClean="0"/>
              <a:t>Підбиття</a:t>
            </a:r>
            <a:r>
              <a:rPr lang="uk-UA" dirty="0" smtClean="0"/>
              <a:t> підсумків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149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b="1" i="1" dirty="0" smtClean="0"/>
              <a:t>Таке чергування різних видів навчальної діяльності (говоріння, читання, дослідницька робота,</a:t>
            </a:r>
          </a:p>
          <a:p>
            <a:pPr>
              <a:buNone/>
            </a:pPr>
            <a:r>
              <a:rPr lang="uk-UA" sz="2000" b="1" i="1" dirty="0" smtClean="0"/>
              <a:t>    слухання,рольова гра, творча діяльність) знижує перевтому.</a:t>
            </a:r>
          </a:p>
          <a:p>
            <a:r>
              <a:rPr lang="uk-UA" sz="2000" b="1" i="1" dirty="0" smtClean="0"/>
              <a:t>Застосована в рольовій грі фізкультхвилинка, релаксація, дає можливість  розслабитись і перепочити.</a:t>
            </a:r>
          </a:p>
          <a:p>
            <a:r>
              <a:rPr lang="uk-UA" sz="2000" b="1" i="1" dirty="0" smtClean="0"/>
              <a:t>Продемонстровані способи впливу на розвиток фізичного здоров'я дитини забезпечують її духовне здоров'я. Тільки фізично здорова дитина може повноцінно розвиватися й духовно.</a:t>
            </a:r>
          </a:p>
          <a:p>
            <a:r>
              <a:rPr lang="uk-UA" sz="2000" b="1" i="1" dirty="0" smtClean="0"/>
              <a:t>До такого підходу під час вивчення теми розділу мене з мотивували ідеї здоров'язбережувальної педагогіки В.Сухомлинського. Я впевнена в тому </a:t>
            </a:r>
            <a:r>
              <a:rPr lang="uk-UA" sz="2000" b="1" i="1" dirty="0" smtClean="0"/>
              <a:t>,щ</a:t>
            </a:r>
            <a:r>
              <a:rPr lang="uk-UA" sz="2000" b="1" i="1" dirty="0" smtClean="0"/>
              <a:t>о </a:t>
            </a:r>
            <a:r>
              <a:rPr lang="uk-UA" sz="2000" b="1" i="1" dirty="0" smtClean="0"/>
              <a:t>використання здоров'я збережувальної педагогіки В.Сухомлинського допоможе школярам вирости здоровими, розумними і водночас вихованими.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7181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На все добре 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5825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14290"/>
            <a:ext cx="6286544" cy="17859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i="1" dirty="0" smtClean="0"/>
              <a:t>    Ознайомити зі способом впливу вчителя на розвиток фізичного і духовного здоров'я школярів під час вивчення теми властивості води, кругообіг та значення води у нашому житті.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8072494" cy="41549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  </a:t>
            </a:r>
            <a:r>
              <a:rPr lang="uk-UA" sz="2400" b="1" dirty="0" smtClean="0"/>
              <a:t>Здоров'я </a:t>
            </a:r>
            <a:r>
              <a:rPr lang="uk-UA" sz="2400" dirty="0" smtClean="0"/>
              <a:t>– вічна людська категорія. А “ турбота та розвиток фізичного і духовного здоров'я  школярів – це найважливіша праця вихователя. ” - зазначив видатний український педагог </a:t>
            </a:r>
            <a:r>
              <a:rPr lang="uk-UA" sz="2400" i="1" dirty="0" smtClean="0"/>
              <a:t>Василь Сухомлинський.</a:t>
            </a:r>
          </a:p>
          <a:p>
            <a:r>
              <a:rPr lang="uk-UA" sz="2400" dirty="0" smtClean="0"/>
              <a:t>    Тож у своєму майстер – класі я хочу продемонструвати, як через чергування різних видів навчальної діяльності , дослідів та релаксації  можна впливати на розвиток фізичного і духовного здоров'я школярів під час вивчення властивостей кругообігу та значення води у житті всього живого</a:t>
            </a:r>
          </a:p>
          <a:p>
            <a:r>
              <a:rPr lang="uk-UA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i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Arial" pitchFamily="34" charset="0"/>
              </a:rPr>
              <a:t>ВОДНИЙ ПРОСТІР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214950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Жива вода дає життя </a:t>
            </a:r>
          </a:p>
          <a:p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Всьому живому в світі.</a:t>
            </a:r>
          </a:p>
          <a:p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Якщо живе вода тоді земля у цвіті</a:t>
            </a:r>
          </a:p>
          <a:p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Не треба вибухів війни</a:t>
            </a:r>
          </a:p>
          <a:p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Живи, живи, водиця</a:t>
            </a:r>
          </a:p>
          <a:p>
            <a:r>
              <a:rPr lang="uk-UA" sz="1400" dirty="0" smtClean="0">
                <a:solidFill>
                  <a:schemeClr val="bg1">
                    <a:lumMod val="95000"/>
                  </a:schemeClr>
                </a:solidFill>
              </a:rPr>
              <a:t>Для праці хай ростуть сини і жито колоситься.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500042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err="1" smtClean="0"/>
              <a:t>“Дерево</a:t>
            </a:r>
            <a:r>
              <a:rPr lang="uk-UA" sz="4800" dirty="0" smtClean="0"/>
              <a:t> </a:t>
            </a:r>
            <a:r>
              <a:rPr lang="uk-UA" sz="4800" dirty="0" err="1" smtClean="0"/>
              <a:t>вирішень”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2500306"/>
            <a:ext cx="50720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Шановні </a:t>
            </a:r>
            <a:r>
              <a:rPr lang="uk-UA" sz="3600" dirty="0" smtClean="0"/>
              <a:t>друзі!Перед </a:t>
            </a:r>
            <a:r>
              <a:rPr lang="uk-UA" sz="3600" dirty="0" smtClean="0"/>
              <a:t>вами дерево вирішень. Візьміть квітку і напишіть конкретні очікувані результати від уроку.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2147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600" dirty="0" smtClean="0"/>
              <a:t>Скажіть , яку властивість води я використала сьогодні вранці, коли в чай додала цукор   для кращого смаку?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smtClean="0"/>
              <a:t>А чи всі речовини розчиняються в воді?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smtClean="0"/>
              <a:t>Сіль ,крейда, спирт,цукор , олія,оцет, </a:t>
            </a:r>
            <a:r>
              <a:rPr lang="uk-UA" sz="3600" dirty="0" err="1" smtClean="0"/>
              <a:t>грунт</a:t>
            </a:r>
            <a:r>
              <a:rPr lang="uk-UA" sz="3600" dirty="0" smtClean="0"/>
              <a:t> ,пісок , кисень, бензин, сода.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Властивості води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2357454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1214422"/>
            <a:ext cx="2643206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214422"/>
            <a:ext cx="2500330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128586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У рідкому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 стані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1285860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У твердому стані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357298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У газо-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подібному стані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643182"/>
            <a:ext cx="2786082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Текуча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Прозора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Безбарна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Без запаху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Немає власної форми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Розчинює речовини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Температура кипіння 100 </a:t>
            </a:r>
            <a:r>
              <a:rPr lang="uk-UA" b="1" dirty="0" smtClean="0">
                <a:solidFill>
                  <a:srgbClr val="002060"/>
                </a:solidFill>
              </a:rPr>
              <a:t>градусів</a:t>
            </a:r>
            <a:endParaRPr lang="uk-UA" b="1" dirty="0" smtClean="0">
              <a:solidFill>
                <a:srgbClr val="00206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Температура замерзання </a:t>
            </a:r>
            <a:r>
              <a:rPr lang="uk-UA" b="1" dirty="0" smtClean="0">
                <a:solidFill>
                  <a:srgbClr val="002060"/>
                </a:solidFill>
              </a:rPr>
              <a:t>0 градусів</a:t>
            </a:r>
            <a:endParaRPr lang="uk-UA" b="1" dirty="0" smtClean="0">
              <a:solidFill>
                <a:srgbClr val="00206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При нагріванні розширюється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При охолодженні стискається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2714620"/>
            <a:ext cx="2714644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Сніг</a:t>
            </a:r>
            <a:r>
              <a:rPr lang="ru-RU" b="1" dirty="0" smtClean="0">
                <a:solidFill>
                  <a:srgbClr val="002060"/>
                </a:solidFill>
              </a:rPr>
              <a:t>- білий , мягкий, пухнастий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Лід-прозорий , безбарвний,твердий, крихкий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Іній - тонкий шар крижинок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rgbClr val="002060"/>
                </a:solidFill>
              </a:rPr>
              <a:t>Град-твердий , білий , частки льоду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5074" y="2357430"/>
            <a:ext cx="2286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Водяна пара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- утворюється з води при нагріванні</a:t>
            </a:r>
          </a:p>
          <a:p>
            <a:endParaRPr lang="uk-UA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3929066"/>
            <a:ext cx="250033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Легка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Прозора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Безбарвна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Випаровується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Легше за повітря піднімається в гору</a:t>
            </a:r>
          </a:p>
          <a:p>
            <a:pPr>
              <a:buFont typeface="Courier New" pitchFamily="49" charset="0"/>
              <a:buChar char="o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При охолодження перетворюється на воду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571604" y="2214554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2285992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358082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Рисунки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264" y="3571876"/>
            <a:ext cx="3819458" cy="2571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10" y="292859"/>
            <a:ext cx="3800518" cy="28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66"/>
            <a:ext cx="3714776" cy="284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5857884" y="3500438"/>
            <a:ext cx="2071702" cy="20002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57818" y="3286124"/>
            <a:ext cx="1857388" cy="18573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00826" y="3286124"/>
            <a:ext cx="1857388" cy="18573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14876" y="542926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“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Коло</a:t>
            </a:r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b="1" i="1" dirty="0" err="1" smtClean="0">
                <a:solidFill>
                  <a:srgbClr val="FF0000"/>
                </a:solidFill>
              </a:rPr>
              <a:t>Вена”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FF0000"/>
                </a:solidFill>
              </a:rPr>
              <a:t> показало для всього і для всіх потрібна вода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4"/>
          <p:cNvSpPr>
            <a:spLocks noChangeArrowheads="1"/>
          </p:cNvSpPr>
          <p:nvPr/>
        </p:nvSpPr>
        <p:spPr bwMode="auto">
          <a:xfrm>
            <a:off x="214282" y="214290"/>
            <a:ext cx="22145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Bookman Old Style" pitchFamily="18" charset="0"/>
              </a:rPr>
              <a:t>Куди</a:t>
            </a:r>
            <a:r>
              <a:rPr lang="ru-RU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man Old Style" pitchFamily="18" charset="0"/>
              </a:rPr>
              <a:t>зникла</a:t>
            </a:r>
            <a:r>
              <a:rPr lang="ru-RU" sz="2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Bookman Old Style" pitchFamily="18" charset="0"/>
              </a:rPr>
              <a:t>калюжа</a:t>
            </a:r>
            <a:r>
              <a:rPr lang="ru-RU" sz="2400" dirty="0">
                <a:solidFill>
                  <a:srgbClr val="FF0000"/>
                </a:solidFill>
                <a:latin typeface="Bookman Old Style" pitchFamily="18" charset="0"/>
              </a:rPr>
              <a:t>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Oval 9" descr="вода1"/>
          <p:cNvSpPr>
            <a:spLocks noChangeArrowheads="1"/>
          </p:cNvSpPr>
          <p:nvPr/>
        </p:nvSpPr>
        <p:spPr bwMode="auto">
          <a:xfrm>
            <a:off x="5929322" y="1214422"/>
            <a:ext cx="1357322" cy="35719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47" descr="Скачать бесплатные смайлики: Природа: Деревья">
            <a:hlinkClick r:id="rId3" tooltip="&quot;Скачать бесплатные смайлики: Природа: Деревья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290"/>
            <a:ext cx="1071571" cy="123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7R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57166"/>
            <a:ext cx="642855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w8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8735" y="-285776"/>
            <a:ext cx="1665265" cy="19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легкие обла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786058"/>
            <a:ext cx="2643206" cy="198240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1714488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Калюжа випарувалась та стала хмариною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3" name="Picture 2" descr="грозовые тучи"/>
          <p:cNvPicPr>
            <a:picLocks noChangeAspect="1" noChangeArrowheads="1"/>
          </p:cNvPicPr>
          <p:nvPr/>
        </p:nvPicPr>
        <p:blipFill>
          <a:blip r:embed="rId8"/>
          <a:srcRect r="-44" b="-60"/>
          <a:stretch>
            <a:fillRect/>
          </a:stretch>
        </p:blipFill>
        <p:spPr bwMode="auto">
          <a:xfrm>
            <a:off x="3214678" y="2786058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428992" y="178592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Зібралися грозові хмарини,..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6215074" y="2786058"/>
            <a:ext cx="2643174" cy="2008537"/>
          </a:xfrm>
        </p:spPr>
      </p:pic>
      <p:sp>
        <p:nvSpPr>
          <p:cNvPr id="16" name="TextBox 15"/>
          <p:cNvSpPr txBox="1"/>
          <p:nvPr/>
        </p:nvSpPr>
        <p:spPr>
          <a:xfrm>
            <a:off x="6357950" y="214311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… і пішов дощ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7" name="Рисунок 47" descr="Скачать бесплатные смайлики: Природа: Деревья">
            <a:hlinkClick r:id="rId3" tooltip="&quot;Скачать бесплатные смайлики: Природа: Деревья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286388"/>
            <a:ext cx="1071571" cy="123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9" descr="вода1"/>
          <p:cNvSpPr>
            <a:spLocks noChangeArrowheads="1"/>
          </p:cNvSpPr>
          <p:nvPr/>
        </p:nvSpPr>
        <p:spPr bwMode="auto">
          <a:xfrm>
            <a:off x="5715008" y="6143644"/>
            <a:ext cx="1571636" cy="42862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4" descr="sw8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8735" y="4914530"/>
            <a:ext cx="1665265" cy="19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37R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000636"/>
            <a:ext cx="642855" cy="57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85720" y="5572140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Калюжа з'явилася знову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10" idx="3"/>
            <a:endCxn id="13" idx="1"/>
          </p:cNvCxnSpPr>
          <p:nvPr/>
        </p:nvCxnSpPr>
        <p:spPr>
          <a:xfrm>
            <a:off x="2928926" y="3777261"/>
            <a:ext cx="285752" cy="8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3"/>
            <a:endCxn id="15" idx="1"/>
          </p:cNvCxnSpPr>
          <p:nvPr/>
        </p:nvCxnSpPr>
        <p:spPr>
          <a:xfrm>
            <a:off x="5881697" y="3786190"/>
            <a:ext cx="333377" cy="4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ису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24096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493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Розвиток фізичного і духовного здоров'я школярів під час вивчення теми “Вода у нашому житті”(за концептуальними ідеями В.Сухомлинського)</vt:lpstr>
      <vt:lpstr>Мета</vt:lpstr>
      <vt:lpstr>Слайд 3</vt:lpstr>
      <vt:lpstr>Слайд 4</vt:lpstr>
      <vt:lpstr>Гра</vt:lpstr>
      <vt:lpstr>Властивості води</vt:lpstr>
      <vt:lpstr>Слайд 7</vt:lpstr>
      <vt:lpstr>Слайд 8</vt:lpstr>
      <vt:lpstr>Слайд 9</vt:lpstr>
      <vt:lpstr>Творче завдання</vt:lpstr>
      <vt:lpstr>Підбиття підсумків</vt:lpstr>
      <vt:lpstr>На все добре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фізичного і духовного здоров'я школярів під час вивчення теми “Вода у нашому житті”(за концептуальними ідеями В.Сухомлинського)</dc:title>
  <dc:creator>Admin</dc:creator>
  <cp:lastModifiedBy>Admin</cp:lastModifiedBy>
  <cp:revision>19</cp:revision>
  <dcterms:created xsi:type="dcterms:W3CDTF">2013-10-22T05:48:05Z</dcterms:created>
  <dcterms:modified xsi:type="dcterms:W3CDTF">2013-10-23T07:37:33Z</dcterms:modified>
</cp:coreProperties>
</file>