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5322D-3563-4D0F-9F80-69880DAE89A3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C324E0-0956-4215-A705-47E9CE6AC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5322D-3563-4D0F-9F80-69880DAE89A3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24E0-0956-4215-A705-47E9CE6AC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5322D-3563-4D0F-9F80-69880DAE89A3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24E0-0956-4215-A705-47E9CE6AC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5322D-3563-4D0F-9F80-69880DAE89A3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C324E0-0956-4215-A705-47E9CE6AC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5322D-3563-4D0F-9F80-69880DAE89A3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24E0-0956-4215-A705-47E9CE6AC1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5322D-3563-4D0F-9F80-69880DAE89A3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24E0-0956-4215-A705-47E9CE6AC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5322D-3563-4D0F-9F80-69880DAE89A3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4C324E0-0956-4215-A705-47E9CE6AC1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5322D-3563-4D0F-9F80-69880DAE89A3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24E0-0956-4215-A705-47E9CE6AC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5322D-3563-4D0F-9F80-69880DAE89A3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24E0-0956-4215-A705-47E9CE6AC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5322D-3563-4D0F-9F80-69880DAE89A3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24E0-0956-4215-A705-47E9CE6AC1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5322D-3563-4D0F-9F80-69880DAE89A3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24E0-0956-4215-A705-47E9CE6AC1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35322D-3563-4D0F-9F80-69880DAE89A3}" type="datetimeFigureOut">
              <a:rPr lang="ru-RU" smtClean="0"/>
              <a:pPr/>
              <a:t>29.10.2017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C324E0-0956-4215-A705-47E9CE6AC1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samogon.org/#/staryj-mlyn/restoran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&#1040;&#1083;&#1075;&#1077;&#1073;&#1088;&#1072;%208%20&#1082;&#1083;/&#1055;&#1088;&#1077;&#1079;&#1077;&#1085;&#1090;&#1072;&#1094;&#1080;&#1103;1.ppt" TargetMode="Externa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lovetotravel.org/sites/default/files/images/%D0%9C%D1%83%D0%B7%D0%B5%D0%B9%20%D0%9F%D0%B8%D1%81%D0%B0%D0%BD%D0%BA%D0%B8,%20%D0%9A%D0%BE%D0%BB%D0%BE%D0%BC%D0%B8%D1%8F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latin typeface="Constantia" pitchFamily="18" charset="0"/>
              </a:rPr>
              <a:t>Конкурс проектов строительства оздоровительного комплекса</a:t>
            </a:r>
          </a:p>
          <a:p>
            <a:r>
              <a:rPr lang="ru-RU" sz="5400" dirty="0" smtClean="0">
                <a:latin typeface="Constantia" pitchFamily="18" charset="0"/>
              </a:rPr>
              <a:t> «Азовские переливы»</a:t>
            </a:r>
            <a:endParaRPr lang="ru-RU" sz="5400" dirty="0">
              <a:latin typeface="Constantia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Строительная компания </a:t>
            </a:r>
            <a:br>
              <a:rPr lang="ru-RU" dirty="0" smtClean="0"/>
            </a:br>
            <a:r>
              <a:rPr lang="ru-RU" dirty="0" smtClean="0"/>
              <a:t>     «Квадрат»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57884" y="214290"/>
            <a:ext cx="92869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071678"/>
            <a:ext cx="1714512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785786" y="2071678"/>
            <a:ext cx="1714512" cy="16430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785786" y="2071678"/>
            <a:ext cx="1714512" cy="16430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571604" y="2786058"/>
            <a:ext cx="142876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Содержимое 10" descr="Картинки по запросу картинки дом-квадрат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142984"/>
            <a:ext cx="471490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Строительная компания </a:t>
            </a:r>
            <a:br>
              <a:rPr lang="ru-RU" dirty="0" smtClean="0"/>
            </a:br>
            <a:r>
              <a:rPr lang="ru-RU" dirty="0" smtClean="0"/>
              <a:t>     «Квадрат»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b="1" dirty="0" smtClean="0"/>
              <a:t>                          Ресторан</a:t>
            </a:r>
            <a:r>
              <a:rPr lang="ru-RU" sz="1800" b="1" dirty="0" smtClean="0"/>
              <a:t> </a:t>
            </a:r>
            <a:r>
              <a:rPr lang="ru-RU" sz="1800" b="1" u="sng" dirty="0" smtClean="0">
                <a:hlinkClick r:id="rId2"/>
              </a:rPr>
              <a:t>"Старая мельница"</a:t>
            </a:r>
            <a:r>
              <a:rPr lang="ru-RU" sz="1800" b="1" dirty="0" smtClean="0"/>
              <a:t>, Тернополь</a:t>
            </a:r>
            <a:endParaRPr lang="ru-RU" sz="1800" dirty="0" smtClean="0"/>
          </a:p>
          <a:p>
            <a:endParaRPr lang="ru-RU" dirty="0"/>
          </a:p>
        </p:txBody>
      </p:sp>
      <p:pic>
        <p:nvPicPr>
          <p:cNvPr id="7" name="Рисунок 6" descr="Необычные строения Украины: ресторан «Старый млын», Тернополь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000240"/>
            <a:ext cx="5940425" cy="4483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Строительная компания</a:t>
            </a:r>
            <a:br>
              <a:rPr lang="ru-RU" dirty="0" smtClean="0"/>
            </a:br>
            <a:r>
              <a:rPr lang="ru-RU" dirty="0" smtClean="0"/>
              <a:t>     «Ромб»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Ромб 3"/>
          <p:cNvSpPr/>
          <p:nvPr/>
        </p:nvSpPr>
        <p:spPr>
          <a:xfrm>
            <a:off x="6000760" y="214290"/>
            <a:ext cx="928694" cy="85725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омб 4"/>
          <p:cNvSpPr/>
          <p:nvPr/>
        </p:nvSpPr>
        <p:spPr>
          <a:xfrm>
            <a:off x="714348" y="2571744"/>
            <a:ext cx="2000264" cy="221457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0"/>
            <a:endCxn id="5" idx="2"/>
          </p:cNvCxnSpPr>
          <p:nvPr/>
        </p:nvCxnSpPr>
        <p:spPr>
          <a:xfrm rot="16200000" flipH="1">
            <a:off x="607191" y="3679033"/>
            <a:ext cx="221457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5" idx="3"/>
          </p:cNvCxnSpPr>
          <p:nvPr/>
        </p:nvCxnSpPr>
        <p:spPr>
          <a:xfrm flipH="1">
            <a:off x="1628748" y="3679033"/>
            <a:ext cx="1085864" cy="8786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5" idx="1"/>
            <a:endCxn id="5" idx="3"/>
          </p:cNvCxnSpPr>
          <p:nvPr/>
        </p:nvCxnSpPr>
        <p:spPr>
          <a:xfrm rot="10800000" flipH="1">
            <a:off x="714348" y="3679033"/>
            <a:ext cx="20002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Содержимое 12" descr="Картинки по запросу картинки дом-ромб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428736"/>
            <a:ext cx="582812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1123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Строительная компания</a:t>
            </a:r>
            <a:br>
              <a:rPr lang="ru-RU" dirty="0" smtClean="0"/>
            </a:br>
            <a:r>
              <a:rPr lang="ru-RU" dirty="0" smtClean="0"/>
              <a:t>     «Ромб»</a:t>
            </a:r>
            <a:endParaRPr lang="ru-RU" dirty="0"/>
          </a:p>
        </p:txBody>
      </p:sp>
      <p:pic>
        <p:nvPicPr>
          <p:cNvPr id="4" name="Содержимое 3" descr="Картинки по запросу картинки дом-ромб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452596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картинки дом-ромб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588" y="1643050"/>
            <a:ext cx="528641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Строительная компания</a:t>
            </a:r>
            <a:br>
              <a:rPr lang="ru-RU" dirty="0" smtClean="0"/>
            </a:br>
            <a:r>
              <a:rPr lang="ru-RU" dirty="0" smtClean="0"/>
              <a:t>     «Ромб»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                       Перевернутый </a:t>
            </a:r>
            <a:r>
              <a:rPr lang="ru-RU" sz="2000" dirty="0" smtClean="0"/>
              <a:t>дом в Карпатах</a:t>
            </a:r>
            <a:endParaRPr lang="ru-RU" sz="2000" dirty="0"/>
          </a:p>
        </p:txBody>
      </p:sp>
      <p:pic>
        <p:nvPicPr>
          <p:cNvPr id="4" name="Рисунок 3" descr="http://ilovetotravel.org/sites/default/files/images/%D0%9F%D0%B5%D1%80%D0%B5%D0%B2%D0%B5%D1%80%D0%BD%D1%83%D1%82%D1%8B%D0%B9%20%D0%B4%D0%BE%D0%BC%2C%20%D0%9A%D0%B0%D1%80%D0%BF%D0%B0%D1%82%D1%8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785926"/>
            <a:ext cx="5940425" cy="4852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Строительная компания </a:t>
            </a:r>
            <a:br>
              <a:rPr lang="ru-RU" dirty="0" smtClean="0"/>
            </a:br>
            <a:r>
              <a:rPr lang="ru-RU" dirty="0" smtClean="0"/>
              <a:t>      «Трапеция»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рапеция 3"/>
          <p:cNvSpPr/>
          <p:nvPr/>
        </p:nvSpPr>
        <p:spPr>
          <a:xfrm>
            <a:off x="5857884" y="428604"/>
            <a:ext cx="1285884" cy="64294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928662" y="2428868"/>
            <a:ext cx="1643074" cy="928694"/>
          </a:xfrm>
          <a:prstGeom prst="trapezoid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000100" y="3786190"/>
            <a:ext cx="142876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571472" y="4214818"/>
            <a:ext cx="85725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000100" y="4643446"/>
            <a:ext cx="1857388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2214546" y="4000504"/>
            <a:ext cx="857256" cy="42862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535753" y="5179231"/>
            <a:ext cx="785818" cy="28575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071538" y="4929198"/>
            <a:ext cx="1071570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2107389" y="4964917"/>
            <a:ext cx="785818" cy="71438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85786" y="5715016"/>
            <a:ext cx="207170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5" idx="1"/>
            <a:endCxn id="5" idx="3"/>
          </p:cNvCxnSpPr>
          <p:nvPr/>
        </p:nvCxnSpPr>
        <p:spPr>
          <a:xfrm rot="10800000" flipH="1">
            <a:off x="1044749" y="2893215"/>
            <a:ext cx="14109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000100" y="4214818"/>
            <a:ext cx="164307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928662" y="5286388"/>
            <a:ext cx="157163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Содержимое 33" descr="Картинки по запросу картинки дом-трапеци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714488"/>
            <a:ext cx="5588000" cy="6786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Строительная компания </a:t>
            </a:r>
            <a:br>
              <a:rPr lang="ru-RU" dirty="0" smtClean="0"/>
            </a:br>
            <a:r>
              <a:rPr lang="ru-RU" dirty="0" smtClean="0"/>
              <a:t>      «Трапеция»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86800" cy="874706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                                          Дом-корабль</a:t>
            </a:r>
            <a:r>
              <a:rPr lang="ru-RU" sz="2000" b="1" dirty="0" smtClean="0"/>
              <a:t>, Черновцы</a:t>
            </a: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Необычные строения Украины: дом-корабль в Черновцах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785926"/>
            <a:ext cx="635798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857232"/>
          </a:xfrm>
        </p:spPr>
        <p:txBody>
          <a:bodyPr/>
          <a:lstStyle/>
          <a:p>
            <a:r>
              <a:rPr lang="ru-RU" dirty="0" smtClean="0"/>
              <a:t>                     </a:t>
            </a:r>
            <a:r>
              <a:rPr lang="ru-RU" sz="3200" b="1" dirty="0" smtClean="0">
                <a:cs typeface="Estrangelo Edessa" pitchFamily="66"/>
              </a:rPr>
              <a:t>Птица счастья</a:t>
            </a:r>
            <a:endParaRPr lang="ru-RU" sz="3200" b="1" dirty="0">
              <a:cs typeface="Estrangelo Edessa" pitchFamily="66"/>
            </a:endParaRPr>
          </a:p>
        </p:txBody>
      </p:sp>
      <p:grpSp>
        <p:nvGrpSpPr>
          <p:cNvPr id="6" name="Группа 25"/>
          <p:cNvGrpSpPr>
            <a:grpSpLocks/>
          </p:cNvGrpSpPr>
          <p:nvPr/>
        </p:nvGrpSpPr>
        <p:grpSpPr bwMode="auto">
          <a:xfrm rot="815084">
            <a:off x="1623090" y="1655938"/>
            <a:ext cx="6714616" cy="4382661"/>
            <a:chOff x="1397742" y="1945742"/>
            <a:chExt cx="7674094" cy="3872539"/>
          </a:xfrm>
        </p:grpSpPr>
        <p:grpSp>
          <p:nvGrpSpPr>
            <p:cNvPr id="7" name="Группа 19"/>
            <p:cNvGrpSpPr>
              <a:grpSpLocks/>
            </p:cNvGrpSpPr>
            <p:nvPr/>
          </p:nvGrpSpPr>
          <p:grpSpPr bwMode="auto">
            <a:xfrm rot="-528201">
              <a:off x="6392241" y="3528778"/>
              <a:ext cx="2679595" cy="960409"/>
              <a:chOff x="5936100" y="3016093"/>
              <a:chExt cx="2679595" cy="1063020"/>
            </a:xfrm>
          </p:grpSpPr>
          <p:sp>
            <p:nvSpPr>
              <p:cNvPr id="25" name="Freeform 64">
                <a:hlinkClick r:id="rId2" action="ppaction://hlinksldjump"/>
              </p:cNvPr>
              <p:cNvSpPr>
                <a:spLocks/>
              </p:cNvSpPr>
              <p:nvPr/>
            </p:nvSpPr>
            <p:spPr bwMode="auto">
              <a:xfrm>
                <a:off x="5936100" y="3016093"/>
                <a:ext cx="2679595" cy="1063020"/>
              </a:xfrm>
              <a:custGeom>
                <a:avLst/>
                <a:gdLst>
                  <a:gd name="T0" fmla="*/ 0 w 2715"/>
                  <a:gd name="T1" fmla="*/ 0 h 660"/>
                  <a:gd name="T2" fmla="*/ 2147483647 w 2715"/>
                  <a:gd name="T3" fmla="*/ 0 h 660"/>
                  <a:gd name="T4" fmla="*/ 2147483647 w 2715"/>
                  <a:gd name="T5" fmla="*/ 2147483647 h 660"/>
                  <a:gd name="T6" fmla="*/ 2147483647 w 2715"/>
                  <a:gd name="T7" fmla="*/ 2147483647 h 660"/>
                  <a:gd name="T8" fmla="*/ 0 w 2715"/>
                  <a:gd name="T9" fmla="*/ 0 h 6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15"/>
                  <a:gd name="T16" fmla="*/ 0 h 660"/>
                  <a:gd name="T17" fmla="*/ 2715 w 2715"/>
                  <a:gd name="T18" fmla="*/ 660 h 6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15" h="660">
                    <a:moveTo>
                      <a:pt x="0" y="0"/>
                    </a:moveTo>
                    <a:lnTo>
                      <a:pt x="1875" y="0"/>
                    </a:lnTo>
                    <a:lnTo>
                      <a:pt x="2715" y="660"/>
                    </a:lnTo>
                    <a:lnTo>
                      <a:pt x="210" y="6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26" name="Text Box 68">
                <a:hlinkClick r:id="rId3"/>
              </p:cNvPr>
              <p:cNvSpPr txBox="1">
                <a:spLocks noChangeArrowheads="1"/>
              </p:cNvSpPr>
              <p:nvPr/>
            </p:nvSpPr>
            <p:spPr bwMode="auto">
              <a:xfrm>
                <a:off x="6191856" y="3344665"/>
                <a:ext cx="1976468" cy="44735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/>
                  <a:t>трапеция</a:t>
                </a:r>
              </a:p>
            </p:txBody>
          </p:sp>
        </p:grpSp>
        <p:sp>
          <p:nvSpPr>
            <p:cNvPr id="8" name="Text Box 73"/>
            <p:cNvSpPr txBox="1">
              <a:spLocks noChangeArrowheads="1"/>
            </p:cNvSpPr>
            <p:nvPr/>
          </p:nvSpPr>
          <p:spPr bwMode="auto">
            <a:xfrm>
              <a:off x="1397742" y="2603536"/>
              <a:ext cx="211128" cy="3263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b="1" i="1" dirty="0">
                <a:latin typeface="Calibri" pitchFamily="34" charset="0"/>
              </a:endParaRPr>
            </a:p>
          </p:txBody>
        </p:sp>
        <p:grpSp>
          <p:nvGrpSpPr>
            <p:cNvPr id="9" name="Группа 18"/>
            <p:cNvGrpSpPr>
              <a:grpSpLocks/>
            </p:cNvGrpSpPr>
            <p:nvPr/>
          </p:nvGrpSpPr>
          <p:grpSpPr bwMode="auto">
            <a:xfrm rot="-1396003">
              <a:off x="2774590" y="1945742"/>
              <a:ext cx="4333022" cy="1160191"/>
              <a:chOff x="648853" y="2365567"/>
              <a:chExt cx="4333022" cy="1160191"/>
            </a:xfrm>
          </p:grpSpPr>
          <p:sp>
            <p:nvSpPr>
              <p:cNvPr id="23" name="AutoShape 44"/>
              <p:cNvSpPr>
                <a:spLocks noChangeArrowheads="1"/>
              </p:cNvSpPr>
              <p:nvPr/>
            </p:nvSpPr>
            <p:spPr bwMode="auto">
              <a:xfrm>
                <a:off x="648853" y="2365567"/>
                <a:ext cx="4333022" cy="1160191"/>
              </a:xfrm>
              <a:prstGeom prst="parallelogram">
                <a:avLst>
                  <a:gd name="adj" fmla="val 83306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" name="Text Box 75"/>
              <p:cNvSpPr txBox="1">
                <a:spLocks noChangeArrowheads="1"/>
              </p:cNvSpPr>
              <p:nvPr/>
            </p:nvSpPr>
            <p:spPr bwMode="auto">
              <a:xfrm>
                <a:off x="1386225" y="2618081"/>
                <a:ext cx="3201904" cy="35353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u-RU" sz="2000" b="1" i="1" dirty="0">
                    <a:cs typeface="Arial" pitchFamily="34" charset="0"/>
                  </a:rPr>
                  <a:t>параллелограмм</a:t>
                </a:r>
              </a:p>
            </p:txBody>
          </p:sp>
        </p:grpSp>
        <p:grpSp>
          <p:nvGrpSpPr>
            <p:cNvPr id="10" name="Группа 22"/>
            <p:cNvGrpSpPr>
              <a:grpSpLocks/>
            </p:cNvGrpSpPr>
            <p:nvPr/>
          </p:nvGrpSpPr>
          <p:grpSpPr bwMode="auto">
            <a:xfrm>
              <a:off x="2004328" y="3286125"/>
              <a:ext cx="3026095" cy="1428760"/>
              <a:chOff x="1214414" y="3714752"/>
              <a:chExt cx="2374900" cy="935038"/>
            </a:xfrm>
          </p:grpSpPr>
          <p:sp>
            <p:nvSpPr>
              <p:cNvPr id="21" name="Rectangle 46">
                <a:hlinkClick r:id="rId2" action="ppaction://hlinksldjump"/>
              </p:cNvPr>
              <p:cNvSpPr>
                <a:spLocks noChangeArrowheads="1"/>
              </p:cNvSpPr>
              <p:nvPr/>
            </p:nvSpPr>
            <p:spPr bwMode="auto">
              <a:xfrm>
                <a:off x="1214414" y="3714752"/>
                <a:ext cx="2374900" cy="935038"/>
              </a:xfrm>
              <a:prstGeom prst="rect">
                <a:avLst/>
              </a:prstGeom>
              <a:solidFill>
                <a:srgbClr val="FF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" name="Text Box 76"/>
              <p:cNvSpPr txBox="1">
                <a:spLocks noChangeArrowheads="1"/>
              </p:cNvSpPr>
              <p:nvPr/>
            </p:nvSpPr>
            <p:spPr bwMode="auto">
              <a:xfrm>
                <a:off x="1227228" y="3905614"/>
                <a:ext cx="2024645" cy="2642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 b="1" i="1" dirty="0">
                    <a:latin typeface="Calibri" pitchFamily="34" charset="0"/>
                  </a:rPr>
                  <a:t>прямоугольник</a:t>
                </a:r>
              </a:p>
            </p:txBody>
          </p:sp>
        </p:grpSp>
        <p:sp>
          <p:nvSpPr>
            <p:cNvPr id="11" name="Text Box 77"/>
            <p:cNvSpPr txBox="1">
              <a:spLocks noChangeArrowheads="1"/>
            </p:cNvSpPr>
            <p:nvPr/>
          </p:nvSpPr>
          <p:spPr bwMode="auto">
            <a:xfrm rot="574962">
              <a:off x="1998899" y="2129077"/>
              <a:ext cx="766847" cy="2972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1600" b="1" i="1" dirty="0">
                <a:latin typeface="Calibri" pitchFamily="34" charset="0"/>
              </a:endParaRPr>
            </a:p>
          </p:txBody>
        </p:sp>
        <p:grpSp>
          <p:nvGrpSpPr>
            <p:cNvPr id="12" name="Группа 24"/>
            <p:cNvGrpSpPr>
              <a:grpSpLocks/>
            </p:cNvGrpSpPr>
            <p:nvPr/>
          </p:nvGrpSpPr>
          <p:grpSpPr bwMode="auto">
            <a:xfrm>
              <a:off x="4803050" y="3286125"/>
              <a:ext cx="1921209" cy="1428760"/>
              <a:chOff x="319911" y="5013325"/>
              <a:chExt cx="2011927" cy="1557338"/>
            </a:xfrm>
          </p:grpSpPr>
          <p:sp>
            <p:nvSpPr>
              <p:cNvPr id="19" name="Rectangle 51">
                <a:hlinkClick r:id="rId4" action="ppaction://hlinksldjump"/>
              </p:cNvPr>
              <p:cNvSpPr>
                <a:spLocks noChangeArrowheads="1"/>
              </p:cNvSpPr>
              <p:nvPr/>
            </p:nvSpPr>
            <p:spPr bwMode="auto">
              <a:xfrm rot="10800000" flipH="1" flipV="1">
                <a:off x="319911" y="5013325"/>
                <a:ext cx="2011927" cy="1557338"/>
              </a:xfrm>
              <a:prstGeom prst="rect">
                <a:avLst/>
              </a:prstGeom>
              <a:solidFill>
                <a:srgbClr val="CC00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" name="Text Box 78"/>
              <p:cNvSpPr txBox="1">
                <a:spLocks noChangeArrowheads="1"/>
              </p:cNvSpPr>
              <p:nvPr/>
            </p:nvSpPr>
            <p:spPr bwMode="auto">
              <a:xfrm rot="-1245153">
                <a:off x="353329" y="5271608"/>
                <a:ext cx="1883742" cy="49975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800" b="1" i="1">
                    <a:latin typeface="Calibri" pitchFamily="34" charset="0"/>
                  </a:rPr>
                  <a:t>квадрат</a:t>
                </a:r>
              </a:p>
            </p:txBody>
          </p:sp>
        </p:grpSp>
        <p:grpSp>
          <p:nvGrpSpPr>
            <p:cNvPr id="13" name="Группа 21"/>
            <p:cNvGrpSpPr>
              <a:grpSpLocks/>
            </p:cNvGrpSpPr>
            <p:nvPr/>
          </p:nvGrpSpPr>
          <p:grpSpPr bwMode="auto">
            <a:xfrm rot="5892284" flipH="1">
              <a:off x="7075765" y="1250008"/>
              <a:ext cx="833960" cy="2879725"/>
              <a:chOff x="5003800" y="3500438"/>
              <a:chExt cx="717550" cy="2879725"/>
            </a:xfrm>
          </p:grpSpPr>
          <p:sp>
            <p:nvSpPr>
              <p:cNvPr id="17" name="AutoShape 55">
                <a:hlinkClick r:id="rId5" action="ppaction://hlinksldjump" highlightClick="1"/>
              </p:cNvPr>
              <p:cNvSpPr>
                <a:spLocks noChangeArrowheads="1"/>
              </p:cNvSpPr>
              <p:nvPr/>
            </p:nvSpPr>
            <p:spPr bwMode="auto">
              <a:xfrm rot="-2941049">
                <a:off x="3922712" y="4581526"/>
                <a:ext cx="2879725" cy="717550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9FF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ru-RU">
                  <a:solidFill>
                    <a:schemeClr val="bg2"/>
                  </a:solidFill>
                </a:endParaRPr>
              </a:p>
            </p:txBody>
          </p:sp>
          <p:sp>
            <p:nvSpPr>
              <p:cNvPr id="18" name="Text Box 79"/>
              <p:cNvSpPr txBox="1">
                <a:spLocks noChangeArrowheads="1"/>
              </p:cNvSpPr>
              <p:nvPr/>
            </p:nvSpPr>
            <p:spPr bwMode="auto">
              <a:xfrm rot="18616232" flipV="1">
                <a:off x="4592829" y="4790803"/>
                <a:ext cx="1747268" cy="48803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b="1" i="1">
                    <a:latin typeface="Calibri" pitchFamily="34" charset="0"/>
                  </a:rPr>
                  <a:t>равнобокая</a:t>
                </a:r>
              </a:p>
              <a:p>
                <a:r>
                  <a:rPr lang="ru-RU" b="1" i="1">
                    <a:latin typeface="Calibri" pitchFamily="34" charset="0"/>
                  </a:rPr>
                  <a:t>трапеция</a:t>
                </a:r>
              </a:p>
            </p:txBody>
          </p:sp>
        </p:grpSp>
        <p:grpSp>
          <p:nvGrpSpPr>
            <p:cNvPr id="14" name="Группа 20"/>
            <p:cNvGrpSpPr>
              <a:grpSpLocks/>
            </p:cNvGrpSpPr>
            <p:nvPr/>
          </p:nvGrpSpPr>
          <p:grpSpPr bwMode="auto">
            <a:xfrm rot="1713118">
              <a:off x="3103502" y="4594319"/>
              <a:ext cx="3059112" cy="1223962"/>
              <a:chOff x="4554812" y="5078749"/>
              <a:chExt cx="3059112" cy="1223962"/>
            </a:xfrm>
          </p:grpSpPr>
          <p:sp>
            <p:nvSpPr>
              <p:cNvPr id="15" name="Freeform 69"/>
              <p:cNvSpPr>
                <a:spLocks/>
              </p:cNvSpPr>
              <p:nvPr/>
            </p:nvSpPr>
            <p:spPr bwMode="auto">
              <a:xfrm>
                <a:off x="4554812" y="5078749"/>
                <a:ext cx="3059112" cy="1223962"/>
              </a:xfrm>
              <a:custGeom>
                <a:avLst/>
                <a:gdLst>
                  <a:gd name="T0" fmla="*/ 0 w 2625"/>
                  <a:gd name="T1" fmla="*/ 0 h 915"/>
                  <a:gd name="T2" fmla="*/ 2147483647 w 2625"/>
                  <a:gd name="T3" fmla="*/ 0 h 915"/>
                  <a:gd name="T4" fmla="*/ 2147483647 w 2625"/>
                  <a:gd name="T5" fmla="*/ 2147483647 h 915"/>
                  <a:gd name="T6" fmla="*/ 0 w 2625"/>
                  <a:gd name="T7" fmla="*/ 2147483647 h 915"/>
                  <a:gd name="T8" fmla="*/ 0 w 2625"/>
                  <a:gd name="T9" fmla="*/ 0 h 9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25"/>
                  <a:gd name="T16" fmla="*/ 0 h 915"/>
                  <a:gd name="T17" fmla="*/ 2625 w 2625"/>
                  <a:gd name="T18" fmla="*/ 915 h 9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25" h="915">
                    <a:moveTo>
                      <a:pt x="0" y="0"/>
                    </a:moveTo>
                    <a:lnTo>
                      <a:pt x="1710" y="0"/>
                    </a:lnTo>
                    <a:lnTo>
                      <a:pt x="2625" y="915"/>
                    </a:lnTo>
                    <a:lnTo>
                      <a:pt x="0" y="9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" name="Text Box 70"/>
              <p:cNvSpPr txBox="1">
                <a:spLocks noChangeArrowheads="1"/>
              </p:cNvSpPr>
              <p:nvPr/>
            </p:nvSpPr>
            <p:spPr bwMode="auto">
              <a:xfrm>
                <a:off x="4656431" y="5439889"/>
                <a:ext cx="2258953" cy="56641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b="1" i="1" dirty="0"/>
                  <a:t>прямоугольная</a:t>
                </a:r>
              </a:p>
              <a:p>
                <a:r>
                  <a:rPr lang="ru-RU" b="1" i="1" dirty="0"/>
                  <a:t>трапеция</a:t>
                </a:r>
              </a:p>
            </p:txBody>
          </p:sp>
        </p:grpSp>
      </p:grpSp>
      <p:sp>
        <p:nvSpPr>
          <p:cNvPr id="27" name="Ромб 26"/>
          <p:cNvSpPr/>
          <p:nvPr/>
        </p:nvSpPr>
        <p:spPr>
          <a:xfrm>
            <a:off x="714348" y="785794"/>
            <a:ext cx="2928958" cy="185738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ромб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57256"/>
          </a:xfrm>
        </p:spPr>
        <p:txBody>
          <a:bodyPr/>
          <a:lstStyle/>
          <a:p>
            <a:r>
              <a:rPr lang="ru-RU" dirty="0" smtClean="0"/>
              <a:t>Конкурсанты: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00108"/>
            <a:ext cx="8686800" cy="557216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400" dirty="0" smtClean="0"/>
              <a:t>Строительная компания</a:t>
            </a:r>
          </a:p>
          <a:p>
            <a:pPr>
              <a:buClr>
                <a:srgbClr val="C00000"/>
              </a:buClr>
              <a:buNone/>
            </a:pPr>
            <a:r>
              <a:rPr lang="ru-RU" sz="2400" dirty="0" smtClean="0"/>
              <a:t>    «Параллелограмм»</a:t>
            </a:r>
          </a:p>
          <a:p>
            <a:pPr>
              <a:buClr>
                <a:srgbClr val="C00000"/>
              </a:buClr>
              <a:buNone/>
            </a:pPr>
            <a:endParaRPr lang="ru-RU" sz="2400" dirty="0" smtClean="0"/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400" dirty="0" smtClean="0"/>
              <a:t>Строительная компания</a:t>
            </a:r>
          </a:p>
          <a:p>
            <a:pPr>
              <a:buClr>
                <a:srgbClr val="C00000"/>
              </a:buClr>
              <a:buNone/>
            </a:pPr>
            <a:r>
              <a:rPr lang="ru-RU" sz="2400" dirty="0" smtClean="0"/>
              <a:t>     «Прямоугольник»</a:t>
            </a:r>
          </a:p>
          <a:p>
            <a:pPr>
              <a:buClr>
                <a:srgbClr val="C00000"/>
              </a:buClr>
              <a:buNone/>
            </a:pPr>
            <a:endParaRPr lang="ru-RU" sz="2400" dirty="0" smtClean="0"/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400" dirty="0" smtClean="0"/>
              <a:t>Строительная компания </a:t>
            </a:r>
          </a:p>
          <a:p>
            <a:pPr>
              <a:buClr>
                <a:srgbClr val="C00000"/>
              </a:buClr>
              <a:buNone/>
            </a:pPr>
            <a:r>
              <a:rPr lang="ru-RU" sz="2400" dirty="0" smtClean="0"/>
              <a:t>     «Квадрат»</a:t>
            </a:r>
          </a:p>
          <a:p>
            <a:pPr>
              <a:buClr>
                <a:srgbClr val="C00000"/>
              </a:buClr>
              <a:buNone/>
            </a:pPr>
            <a:endParaRPr lang="ru-RU" sz="2400" dirty="0" smtClean="0"/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400" dirty="0" smtClean="0"/>
              <a:t>Строительная компания</a:t>
            </a:r>
          </a:p>
          <a:p>
            <a:pPr>
              <a:buClr>
                <a:srgbClr val="C00000"/>
              </a:buClr>
              <a:buNone/>
            </a:pPr>
            <a:r>
              <a:rPr lang="ru-RU" sz="2400" dirty="0" smtClean="0"/>
              <a:t>     «Ромб»</a:t>
            </a:r>
          </a:p>
          <a:p>
            <a:pPr>
              <a:buClr>
                <a:srgbClr val="C00000"/>
              </a:buClr>
              <a:buNone/>
            </a:pPr>
            <a:endParaRPr lang="ru-RU" sz="2400" dirty="0" smtClean="0"/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400" dirty="0" smtClean="0"/>
              <a:t>Строительная компания </a:t>
            </a:r>
          </a:p>
          <a:p>
            <a:pPr>
              <a:buClr>
                <a:srgbClr val="C00000"/>
              </a:buClr>
              <a:buNone/>
            </a:pPr>
            <a:r>
              <a:rPr lang="ru-RU" sz="2400" dirty="0" smtClean="0"/>
              <a:t>      «Трапеция»</a:t>
            </a:r>
          </a:p>
          <a:p>
            <a:pPr>
              <a:buClr>
                <a:srgbClr val="C00000"/>
              </a:buClr>
              <a:buNone/>
            </a:pPr>
            <a:endParaRPr lang="ru-RU" dirty="0"/>
          </a:p>
        </p:txBody>
      </p:sp>
      <p:sp>
        <p:nvSpPr>
          <p:cNvPr id="5" name="Параллелограмм 4"/>
          <p:cNvSpPr/>
          <p:nvPr/>
        </p:nvSpPr>
        <p:spPr>
          <a:xfrm>
            <a:off x="5072066" y="1071546"/>
            <a:ext cx="2214578" cy="85725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rgbClr val="C00000"/>
                </a:solidFill>
              </a:rPr>
              <a:t>«Параллелограмм»</a:t>
            </a:r>
            <a:endParaRPr lang="ru-RU" sz="12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29454" y="2143116"/>
            <a:ext cx="200026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</a:rPr>
              <a:t>«Прямоугольник»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2928934"/>
            <a:ext cx="1214446" cy="1128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</a:rPr>
              <a:t>«Квадрат»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6715140" y="3643314"/>
            <a:ext cx="1643074" cy="157163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</a:rPr>
              <a:t>«Ромб»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11" name="Трапеция 10"/>
          <p:cNvSpPr/>
          <p:nvPr/>
        </p:nvSpPr>
        <p:spPr>
          <a:xfrm>
            <a:off x="5000628" y="5214950"/>
            <a:ext cx="1785950" cy="121615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</a:rPr>
              <a:t>«Трапеция»</a:t>
            </a:r>
            <a:endParaRPr lang="ru-RU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Строительная компания</a:t>
            </a:r>
            <a:br>
              <a:rPr lang="ru-RU" dirty="0" smtClean="0"/>
            </a:br>
            <a:r>
              <a:rPr lang="ru-RU" dirty="0" smtClean="0"/>
              <a:t>    «Параллелограмм»</a:t>
            </a:r>
            <a:endParaRPr lang="ru-RU" dirty="0"/>
          </a:p>
        </p:txBody>
      </p:sp>
      <p:sp>
        <p:nvSpPr>
          <p:cNvPr id="4" name="Параллелограмм 3"/>
          <p:cNvSpPr/>
          <p:nvPr/>
        </p:nvSpPr>
        <p:spPr>
          <a:xfrm>
            <a:off x="6000760" y="357166"/>
            <a:ext cx="1216152" cy="71438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Содержимое 4" descr="Картинки по запросу архитектурные строения в виде параллелограмма картинк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1500174"/>
            <a:ext cx="450059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данные 6"/>
          <p:cNvSpPr/>
          <p:nvPr/>
        </p:nvSpPr>
        <p:spPr>
          <a:xfrm>
            <a:off x="1000100" y="2928934"/>
            <a:ext cx="2214578" cy="1285884"/>
          </a:xfrm>
          <a:prstGeom prst="flowChartInputOutpu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1500166" y="2928934"/>
            <a:ext cx="1285884" cy="128588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000100" y="2928934"/>
            <a:ext cx="2214578" cy="128588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2071670" y="3500438"/>
            <a:ext cx="142876" cy="71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Строительная компания</a:t>
            </a:r>
            <a:br>
              <a:rPr lang="ru-RU" dirty="0" smtClean="0"/>
            </a:br>
            <a:r>
              <a:rPr lang="ru-RU" dirty="0" smtClean="0"/>
              <a:t>    «Параллелограмм»</a:t>
            </a:r>
            <a:endParaRPr lang="ru-RU" dirty="0"/>
          </a:p>
        </p:txBody>
      </p:sp>
      <p:pic>
        <p:nvPicPr>
          <p:cNvPr id="4" name="Содержимое 3" descr="http://ilovetotravel.org/sites/default/files/images/%D0%9C%D1%83%D0%B7%D0%B5%D0%B9%20%D0%9F%D0%B8%D1%81%D0%B0%D0%BD%D0%BA%D0%B8%2C%20%D0%9A%D0%BE%D0%BB%D0%BE%D0%BC%D0%B8%D1%8F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857364"/>
            <a:ext cx="626740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71802" y="1500174"/>
            <a:ext cx="30707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Музей </a:t>
            </a:r>
            <a:r>
              <a:rPr lang="ru-RU" dirty="0" err="1" smtClean="0"/>
              <a:t>Писанки</a:t>
            </a:r>
            <a:r>
              <a:rPr lang="ru-RU" dirty="0" smtClean="0"/>
              <a:t>,   </a:t>
            </a:r>
            <a:r>
              <a:rPr lang="ru-RU" dirty="0" err="1" smtClean="0"/>
              <a:t>Коломия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Строительная компания</a:t>
            </a:r>
            <a:br>
              <a:rPr lang="ru-RU" dirty="0" smtClean="0"/>
            </a:br>
            <a:r>
              <a:rPr lang="ru-RU" dirty="0" smtClean="0"/>
              <a:t>    «Параллелограмм»</a:t>
            </a:r>
            <a:endParaRPr lang="ru-RU" dirty="0"/>
          </a:p>
        </p:txBody>
      </p:sp>
      <p:pic>
        <p:nvPicPr>
          <p:cNvPr id="4" name="Содержимое 3" descr="http://podrobnosti.ua/media/ckeditor_uploads/2016/04/17/pyanaya-cerkov-chernovcy-ukrain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435771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500298" y="1428736"/>
            <a:ext cx="31924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1" i="0" u="none" strike="noStrike" cap="none" normalizeH="0" baseline="0" dirty="0" smtClean="0">
                <a:ln>
                  <a:noFill/>
                </a:ln>
                <a:solidFill>
                  <a:srgbClr val="132759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3275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Пьяная церковь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32759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13275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Черновцы</a:t>
            </a:r>
            <a:r>
              <a:rPr kumimoji="0" lang="ru-RU" sz="700" b="1" i="0" u="none" strike="noStrike" cap="none" normalizeH="0" baseline="0" dirty="0" smtClean="0">
                <a:ln>
                  <a:noFill/>
                </a:ln>
                <a:solidFill>
                  <a:srgbClr val="132759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 descr="http://ilovetotravel.org/sites/default/files/images/%C2%AB%D0%9F%D1%8C%D1%8F%D0%BD%D0%B0%D1%8F%20%D1%86%D0%B5%D1%80%D0%BA%D0%BE%D0%B2%D1%8C%C2%BB%2C%20%D0%A7%D0%B5%D1%80%D0%BD%D0%BE%D0%B2%D1%86%D1%8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857364"/>
            <a:ext cx="3470278" cy="4583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Строительная компания</a:t>
            </a:r>
            <a:br>
              <a:rPr lang="ru-RU" dirty="0" smtClean="0"/>
            </a:br>
            <a:r>
              <a:rPr lang="ru-RU" dirty="0" smtClean="0"/>
              <a:t>     «Прямоугольник»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357166"/>
            <a:ext cx="142876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Содержимое 4" descr="Картинки по запросу картинки дом-прямоугольник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785926"/>
            <a:ext cx="5882837" cy="4168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0034" y="2857496"/>
            <a:ext cx="2143140" cy="121444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00034" y="2857496"/>
            <a:ext cx="2143140" cy="121444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00034" y="2857496"/>
            <a:ext cx="2143140" cy="121444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500166" y="3429000"/>
            <a:ext cx="142876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Строительная компания</a:t>
            </a:r>
            <a:br>
              <a:rPr lang="ru-RU" dirty="0" smtClean="0"/>
            </a:br>
            <a:r>
              <a:rPr lang="ru-RU" dirty="0" smtClean="0"/>
              <a:t>     «Прямоугольник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Картинки по запросу картинки дом-прямоугольник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428736"/>
            <a:ext cx="5869006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57224" y="2285992"/>
            <a:ext cx="1071570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321439" y="2821777"/>
            <a:ext cx="2143140" cy="107157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321439" y="2821777"/>
            <a:ext cx="2143140" cy="107157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1357290" y="3357562"/>
            <a:ext cx="71438" cy="71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Строительная компания</a:t>
            </a:r>
            <a:br>
              <a:rPr lang="ru-RU" dirty="0" smtClean="0"/>
            </a:br>
            <a:r>
              <a:rPr lang="ru-RU" dirty="0" smtClean="0"/>
              <a:t>     «Прямоугольник»</a:t>
            </a:r>
            <a:endParaRPr lang="ru-RU" dirty="0"/>
          </a:p>
        </p:txBody>
      </p:sp>
      <p:pic>
        <p:nvPicPr>
          <p:cNvPr id="4" name="Содержимое 3" descr="необычные здания Украины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928802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29124" y="12858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Дом-стена </a:t>
            </a:r>
            <a:r>
              <a:rPr lang="ru-RU" dirty="0" smtClean="0"/>
              <a:t>в Одессе. </a:t>
            </a:r>
            <a:endParaRPr lang="ru-RU" dirty="0" smtClean="0"/>
          </a:p>
          <a:p>
            <a:r>
              <a:rPr lang="ru-RU" dirty="0" err="1" smtClean="0"/>
              <a:t>Воронцовский</a:t>
            </a:r>
            <a:r>
              <a:rPr lang="ru-RU" dirty="0" smtClean="0"/>
              <a:t> </a:t>
            </a:r>
            <a:r>
              <a:rPr lang="ru-RU" dirty="0" smtClean="0"/>
              <a:t>переулок 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Строительная компания</a:t>
            </a:r>
            <a:br>
              <a:rPr lang="ru-RU" dirty="0" smtClean="0"/>
            </a:br>
            <a:r>
              <a:rPr lang="ru-RU" dirty="0" smtClean="0"/>
              <a:t>     «Прямоугольник»</a:t>
            </a:r>
            <a:endParaRPr lang="ru-RU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13156"/>
            <a:ext cx="210314" cy="4308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00" b="1" i="0" u="none" strike="noStrike" cap="none" normalizeH="0" baseline="0" dirty="0" smtClean="0">
                <a:ln>
                  <a:noFill/>
                </a:ln>
                <a:solidFill>
                  <a:srgbClr val="13275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714612" y="1357298"/>
            <a:ext cx="3552820" cy="660392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Дом-кроссворд, Львов</a:t>
            </a:r>
            <a:r>
              <a:rPr lang="ru-RU" b="1" dirty="0" smtClean="0"/>
              <a:t> </a:t>
            </a:r>
          </a:p>
          <a:p>
            <a:endParaRPr lang="ru-RU" dirty="0"/>
          </a:p>
        </p:txBody>
      </p:sp>
      <p:pic>
        <p:nvPicPr>
          <p:cNvPr id="11" name="Рисунок 10" descr="http://ilovetotravel.org/sites/default/files/images/%D0%94%D0%BE%D0%BC-%D0%BA%D1%80%D0%BE%D1%81%D1%81%D0%B2%D0%BE%D1%80%D0%B4%2C%20%D0%9B%D1%8C%D0%B2%D0%BE%D0%B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9" y="2071678"/>
            <a:ext cx="471490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207</TotalTime>
  <Words>126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Слайд 1</vt:lpstr>
      <vt:lpstr>Конкурсанты:</vt:lpstr>
      <vt:lpstr>Строительная компания     «Параллелограмм»</vt:lpstr>
      <vt:lpstr>Строительная компания     «Параллелограмм»</vt:lpstr>
      <vt:lpstr>Строительная компания     «Параллелограмм»</vt:lpstr>
      <vt:lpstr>Строительная компания      «Прямоугольник» </vt:lpstr>
      <vt:lpstr>Строительная компания      «Прямоугольник» </vt:lpstr>
      <vt:lpstr>Строительная компания      «Прямоугольник»</vt:lpstr>
      <vt:lpstr>Строительная компания      «Прямоугольник»</vt:lpstr>
      <vt:lpstr>Строительная компания       «Квадрат» </vt:lpstr>
      <vt:lpstr>Строительная компания       «Квадрат»</vt:lpstr>
      <vt:lpstr>Строительная компания      «Ромб» </vt:lpstr>
      <vt:lpstr>Строительная компания      «Ромб»</vt:lpstr>
      <vt:lpstr>Строительная компания      «Ромб»</vt:lpstr>
      <vt:lpstr>Строительная компания        «Трапеция» </vt:lpstr>
      <vt:lpstr>Строительная компания        «Трапеция»</vt:lpstr>
      <vt:lpstr>                     Птица счастья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16</cp:revision>
  <dcterms:created xsi:type="dcterms:W3CDTF">2017-10-27T17:58:50Z</dcterms:created>
  <dcterms:modified xsi:type="dcterms:W3CDTF">2017-10-29T21:14:58Z</dcterms:modified>
</cp:coreProperties>
</file>