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66" r:id="rId2"/>
    <p:sldId id="267" r:id="rId3"/>
    <p:sldId id="278" r:id="rId4"/>
    <p:sldId id="268" r:id="rId5"/>
    <p:sldId id="269" r:id="rId6"/>
    <p:sldId id="270" r:id="rId7"/>
    <p:sldId id="256" r:id="rId8"/>
    <p:sldId id="271" r:id="rId9"/>
    <p:sldId id="288" r:id="rId10"/>
    <p:sldId id="257" r:id="rId11"/>
    <p:sldId id="289" r:id="rId12"/>
    <p:sldId id="290" r:id="rId13"/>
    <p:sldId id="258" r:id="rId14"/>
    <p:sldId id="259" r:id="rId15"/>
    <p:sldId id="291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1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33C65-A04C-4A98-A0AC-639664F8A683}" type="datetimeFigureOut">
              <a:rPr lang="uk-UA" smtClean="0"/>
              <a:t>27.12.2017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48F4E-142D-4D91-8087-F51DBA722A7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0469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48F4E-142D-4D91-8087-F51DBA722A71}" type="slidenum">
              <a:rPr lang="uk-UA" smtClean="0"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500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Гуманно-</a:t>
            </a:r>
            <a:r>
              <a:rPr lang="ru-RU" sz="3600" b="1" dirty="0" err="1" smtClean="0">
                <a:solidFill>
                  <a:schemeClr val="tx2"/>
                </a:solidFill>
              </a:rPr>
              <a:t>особистісний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підхід</a:t>
            </a:r>
            <a:r>
              <a:rPr lang="ru-RU" sz="3600" b="1" dirty="0">
                <a:solidFill>
                  <a:schemeClr val="tx2"/>
                </a:solidFill>
              </a:rPr>
              <a:t> до </a:t>
            </a:r>
            <a:r>
              <a:rPr lang="ru-RU" sz="3600" b="1" dirty="0" err="1">
                <a:solidFill>
                  <a:schemeClr val="tx2"/>
                </a:solidFill>
              </a:rPr>
              <a:t>дітей</a:t>
            </a:r>
            <a:r>
              <a:rPr lang="ru-RU" sz="3600" b="1" dirty="0">
                <a:solidFill>
                  <a:schemeClr val="tx2"/>
                </a:solidFill>
              </a:rPr>
              <a:t> у </a:t>
            </a:r>
            <a:r>
              <a:rPr lang="ru-RU" sz="3600" b="1" dirty="0" err="1">
                <a:solidFill>
                  <a:schemeClr val="tx2"/>
                </a:solidFill>
              </a:rPr>
              <a:t>освітньому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процесі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Амонашвілі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</a:rPr>
              <a:t>Ш. О.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Школа </a:t>
            </a:r>
            <a:r>
              <a:rPr lang="ru-RU" sz="3600" b="1" dirty="0" err="1" smtClean="0">
                <a:solidFill>
                  <a:schemeClr val="tx2"/>
                </a:solidFill>
              </a:rPr>
              <a:t>успіху</a:t>
            </a:r>
            <a:endParaRPr lang="uk-UA" sz="3600" b="1" dirty="0">
              <a:solidFill>
                <a:schemeClr val="tx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5760640" cy="4464496"/>
          </a:xfrm>
        </p:spPr>
      </p:pic>
    </p:spTree>
    <p:extLst>
      <p:ext uri="{BB962C8B-B14F-4D97-AF65-F5344CB8AC3E}">
        <p14:creationId xmlns:p14="http://schemas.microsoft.com/office/powerpoint/2010/main" val="36336264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864096"/>
          </a:xfrm>
        </p:spPr>
        <p:txBody>
          <a:bodyPr/>
          <a:lstStyle/>
          <a:p>
            <a:endParaRPr lang="uk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5400600" cy="6120680"/>
          </a:xfrm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chemeClr val="tx1"/>
                </a:solidFill>
              </a:rPr>
              <a:t> </a:t>
            </a:r>
            <a:r>
              <a:rPr lang="uk-UA" sz="5400" b="1" dirty="0">
                <a:solidFill>
                  <a:schemeClr val="tx1"/>
                </a:solidFill>
              </a:rPr>
              <a:t>«Нашіптування» </a:t>
            </a:r>
            <a:endParaRPr lang="uk-UA" sz="5400" b="1" dirty="0" smtClean="0">
              <a:solidFill>
                <a:schemeClr val="tx1"/>
              </a:solidFill>
            </a:endParaRPr>
          </a:p>
          <a:p>
            <a:endParaRPr lang="uk-UA" sz="2800" b="1" dirty="0" smtClean="0">
              <a:solidFill>
                <a:schemeClr val="tx1"/>
              </a:solidFill>
            </a:endParaRPr>
          </a:p>
          <a:p>
            <a:r>
              <a:rPr lang="uk-UA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err="1" smtClean="0">
                <a:solidFill>
                  <a:schemeClr val="tx1"/>
                </a:solidFill>
              </a:rPr>
              <a:t>допомагає</a:t>
            </a: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err="1" smtClean="0">
                <a:solidFill>
                  <a:schemeClr val="tx1"/>
                </a:solidFill>
              </a:rPr>
              <a:t>скоротити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дистанцію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між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вчителем</a:t>
            </a:r>
            <a:r>
              <a:rPr lang="ru-RU" sz="2800" b="1" dirty="0" smtClean="0">
                <a:solidFill>
                  <a:schemeClr val="tx1"/>
                </a:solidFill>
              </a:rPr>
              <a:t> і </a:t>
            </a:r>
            <a:r>
              <a:rPr lang="ru-RU" sz="2800" b="1" dirty="0" err="1" smtClean="0">
                <a:solidFill>
                  <a:schemeClr val="tx1"/>
                </a:solidFill>
              </a:rPr>
              <a:t>учнями</a:t>
            </a:r>
            <a:r>
              <a:rPr lang="ru-RU" sz="2800" b="1" dirty="0" smtClean="0">
                <a:solidFill>
                  <a:schemeClr val="tx1"/>
                </a:solidFill>
              </a:rPr>
              <a:t> на уроках,  </a:t>
            </a:r>
            <a:r>
              <a:rPr lang="ru-RU" sz="2800" b="1" dirty="0" err="1" smtClean="0">
                <a:solidFill>
                  <a:schemeClr val="tx1"/>
                </a:solidFill>
              </a:rPr>
              <a:t>дає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дитині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змогу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негайно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висловитися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</a:rPr>
              <a:t>виявити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особисте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ставлення</a:t>
            </a:r>
            <a:r>
              <a:rPr lang="ru-RU" sz="2800" b="1" dirty="0" smtClean="0">
                <a:solidFill>
                  <a:schemeClr val="tx1"/>
                </a:solidFill>
              </a:rPr>
              <a:t> до того, </a:t>
            </a:r>
            <a:r>
              <a:rPr lang="ru-RU" sz="2800" b="1" dirty="0" err="1" smtClean="0">
                <a:solidFill>
                  <a:schemeClr val="tx1"/>
                </a:solidFill>
              </a:rPr>
              <a:t>що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її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схвилювало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endParaRPr lang="uk-UA" sz="28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:\Амонашвили\27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16835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329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/>
          <a:lstStyle/>
          <a:p>
            <a:r>
              <a:rPr lang="ru-RU" b="1" dirty="0" smtClean="0"/>
              <a:t> </a:t>
            </a:r>
            <a:endParaRPr lang="ru-RU" sz="4800" b="1" dirty="0"/>
          </a:p>
          <a:p>
            <a:endParaRPr lang="ru-RU" sz="2800" b="1" dirty="0" smtClean="0"/>
          </a:p>
          <a:p>
            <a:endParaRPr lang="ru-RU" sz="2800" b="1" dirty="0"/>
          </a:p>
          <a:p>
            <a:r>
              <a:rPr lang="ru-RU" sz="2800" b="1" dirty="0" smtClean="0"/>
              <a:t>(«</a:t>
            </a:r>
            <a:r>
              <a:rPr lang="ru-RU" sz="2800" b="1" dirty="0" err="1"/>
              <a:t>домалювати</a:t>
            </a:r>
            <a:r>
              <a:rPr lang="ru-RU" sz="2800" b="1" dirty="0"/>
              <a:t>» словесно , </a:t>
            </a:r>
            <a:r>
              <a:rPr lang="ru-RU" sz="2800" b="1" dirty="0" err="1"/>
              <a:t>озвучити</a:t>
            </a:r>
            <a:r>
              <a:rPr lang="ru-RU" sz="2800" b="1" dirty="0"/>
              <a:t>  </a:t>
            </a:r>
            <a:r>
              <a:rPr lang="ru-RU" sz="2800" b="1" dirty="0" err="1"/>
              <a:t>дитині</a:t>
            </a:r>
            <a:r>
              <a:rPr lang="ru-RU" sz="2800" b="1" dirty="0"/>
              <a:t>  </a:t>
            </a:r>
            <a:r>
              <a:rPr lang="ru-RU" sz="2800" b="1" dirty="0" err="1"/>
              <a:t>позитивні</a:t>
            </a:r>
            <a:r>
              <a:rPr lang="ru-RU" sz="2800" b="1" dirty="0"/>
              <a:t> </a:t>
            </a:r>
            <a:r>
              <a:rPr lang="ru-RU" sz="2800" b="1" dirty="0" err="1"/>
              <a:t>риси</a:t>
            </a:r>
            <a:r>
              <a:rPr lang="ru-RU" sz="2800" b="1" dirty="0"/>
              <a:t> характеру,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бажав</a:t>
            </a:r>
            <a:r>
              <a:rPr lang="ru-RU" sz="2800" b="1" dirty="0"/>
              <a:t> би </a:t>
            </a:r>
            <a:r>
              <a:rPr lang="ru-RU" sz="2800" b="1" dirty="0" err="1"/>
              <a:t>бачити</a:t>
            </a:r>
            <a:r>
              <a:rPr lang="ru-RU" sz="2800" b="1" dirty="0"/>
              <a:t> в </a:t>
            </a:r>
            <a:r>
              <a:rPr lang="ru-RU" sz="2800" b="1" dirty="0" err="1"/>
              <a:t>нього</a:t>
            </a:r>
            <a:r>
              <a:rPr lang="ru-RU" sz="2800" b="1" dirty="0"/>
              <a:t> </a:t>
            </a:r>
            <a:r>
              <a:rPr lang="ru-RU" sz="2800" b="1" dirty="0" err="1" smtClean="0"/>
              <a:t>вчитель</a:t>
            </a:r>
            <a:r>
              <a:rPr lang="ru-RU" sz="2800" b="1" dirty="0" smtClean="0"/>
              <a:t>; )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/>
              <a:t/>
            </a:r>
            <a:br>
              <a:rPr lang="ru-RU" sz="6000" b="1" dirty="0"/>
            </a:br>
            <a:r>
              <a:rPr lang="ru-RU" sz="6000" b="1" dirty="0" smtClean="0">
                <a:solidFill>
                  <a:schemeClr val="tx1"/>
                </a:solidFill>
              </a:rPr>
              <a:t>«</a:t>
            </a:r>
            <a:r>
              <a:rPr lang="ru-RU" sz="6000" b="1" dirty="0" err="1">
                <a:solidFill>
                  <a:schemeClr val="tx1"/>
                </a:solidFill>
              </a:rPr>
              <a:t>Домальовування</a:t>
            </a:r>
            <a:r>
              <a:rPr lang="ru-RU" sz="6000" b="1" dirty="0">
                <a:solidFill>
                  <a:schemeClr val="tx1"/>
                </a:solidFill>
              </a:rPr>
              <a:t>» </a:t>
            </a:r>
            <a:r>
              <a:rPr lang="ru-RU" sz="6000" b="1" dirty="0"/>
              <a:t/>
            </a:r>
            <a:br>
              <a:rPr lang="ru-RU" sz="6000" b="1" dirty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17420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/>
            </a:r>
            <a:br>
              <a:rPr lang="uk-UA" b="1" dirty="0" smtClean="0">
                <a:solidFill>
                  <a:schemeClr val="tx1"/>
                </a:solidFill>
              </a:rPr>
            </a:br>
            <a:r>
              <a:rPr lang="uk-UA" b="1" dirty="0" smtClean="0">
                <a:solidFill>
                  <a:schemeClr val="tx1"/>
                </a:solidFill>
              </a:rPr>
              <a:t>Завдання в «темряві»</a:t>
            </a:r>
            <a:br>
              <a:rPr lang="uk-UA" b="1" dirty="0" smtClean="0">
                <a:solidFill>
                  <a:schemeClr val="tx1"/>
                </a:solidFill>
              </a:rPr>
            </a:br>
            <a:r>
              <a:rPr lang="uk-UA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учні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b="1" dirty="0" err="1">
                <a:solidFill>
                  <a:schemeClr val="tx1"/>
                </a:solidFill>
              </a:rPr>
              <a:t>заплющують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очі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щоб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краще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уявити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завдання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90465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2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080120"/>
          </a:xfrm>
        </p:spPr>
        <p:txBody>
          <a:bodyPr>
            <a:normAutofit/>
          </a:bodyPr>
          <a:lstStyle/>
          <a:p>
            <a:endParaRPr lang="uk-UA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3816424"/>
          </a:xfrm>
        </p:spPr>
        <p:txBody>
          <a:bodyPr>
            <a:noAutofit/>
          </a:bodyPr>
          <a:lstStyle/>
          <a:p>
            <a:r>
              <a:rPr lang="uk-UA" sz="5400" b="1" dirty="0">
                <a:solidFill>
                  <a:schemeClr val="tx1"/>
                </a:solidFill>
              </a:rPr>
              <a:t>«Співавторство»</a:t>
            </a:r>
            <a:endParaRPr lang="uk-UA" sz="5400" b="1" dirty="0" smtClean="0">
              <a:solidFill>
                <a:schemeClr val="tx1"/>
              </a:solidFill>
            </a:endParaRPr>
          </a:p>
          <a:p>
            <a:r>
              <a:rPr lang="uk-UA" sz="4000" b="1" dirty="0" smtClean="0">
                <a:solidFill>
                  <a:schemeClr val="tx1"/>
                </a:solidFill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</a:rPr>
              <a:t>( </a:t>
            </a:r>
            <a:r>
              <a:rPr lang="ru-RU" sz="2800" b="1" dirty="0" err="1">
                <a:solidFill>
                  <a:schemeClr val="tx1"/>
                </a:solidFill>
              </a:rPr>
              <a:t>створення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ситуації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вільного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вибору</a:t>
            </a:r>
            <a:r>
              <a:rPr lang="ru-RU" sz="2800" b="1" dirty="0">
                <a:solidFill>
                  <a:schemeClr val="tx1"/>
                </a:solidFill>
              </a:rPr>
              <a:t> і </a:t>
            </a:r>
            <a:r>
              <a:rPr lang="ru-RU" sz="2800" b="1" dirty="0" err="1">
                <a:solidFill>
                  <a:schemeClr val="tx1"/>
                </a:solidFill>
              </a:rPr>
              <a:t>самостійного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прийняття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рішень</a:t>
            </a:r>
            <a:r>
              <a:rPr lang="ru-RU" sz="2800" b="1" dirty="0" smtClean="0">
                <a:solidFill>
                  <a:schemeClr val="tx1"/>
                </a:solidFill>
              </a:rPr>
              <a:t> ;</a:t>
            </a:r>
          </a:p>
          <a:p>
            <a:r>
              <a:rPr lang="ru-RU" sz="2800" b="1" dirty="0" err="1">
                <a:solidFill>
                  <a:schemeClr val="tx1"/>
                </a:solidFill>
              </a:rPr>
              <a:t>п</a:t>
            </a:r>
            <a:r>
              <a:rPr lang="ru-RU" sz="2800" b="1" dirty="0" err="1" smtClean="0">
                <a:solidFill>
                  <a:schemeClr val="tx1"/>
                </a:solidFill>
              </a:rPr>
              <a:t>ропонується</a:t>
            </a: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err="1">
                <a:solidFill>
                  <a:schemeClr val="tx1"/>
                </a:solidFill>
              </a:rPr>
              <a:t>бажаючим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готувати</a:t>
            </a:r>
            <a:r>
              <a:rPr lang="ru-RU" sz="2800" b="1" dirty="0">
                <a:solidFill>
                  <a:schemeClr val="tx1"/>
                </a:solidFill>
              </a:rPr>
              <a:t> і </a:t>
            </a:r>
            <a:r>
              <a:rPr lang="ru-RU" sz="2800" b="1" dirty="0" err="1">
                <a:solidFill>
                  <a:schemeClr val="tx1"/>
                </a:solidFill>
              </a:rPr>
              <a:t>проводити</a:t>
            </a:r>
            <a:r>
              <a:rPr lang="ru-RU" sz="2800" b="1" dirty="0">
                <a:solidFill>
                  <a:schemeClr val="tx1"/>
                </a:solidFill>
              </a:rPr>
              <a:t> на уроках </a:t>
            </a:r>
            <a:r>
              <a:rPr lang="ru-RU" sz="2800" b="1" dirty="0" err="1">
                <a:solidFill>
                  <a:schemeClr val="tx1"/>
                </a:solidFill>
              </a:rPr>
              <a:t>свої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</a:rPr>
              <a:t>п'ятихвилинні</a:t>
            </a:r>
            <a:r>
              <a:rPr lang="ru-RU" sz="2800" b="1" dirty="0" smtClean="0">
                <a:solidFill>
                  <a:schemeClr val="tx1"/>
                </a:solidFill>
              </a:rPr>
              <a:t> уроки», </a:t>
            </a:r>
            <a:r>
              <a:rPr lang="uk-UA" sz="2800" b="1" dirty="0" smtClean="0">
                <a:solidFill>
                  <a:schemeClr val="tx1"/>
                </a:solidFill>
              </a:rPr>
              <a:t> доповнювати </a:t>
            </a:r>
            <a:r>
              <a:rPr lang="uk-UA" sz="2800" b="1" dirty="0">
                <a:solidFill>
                  <a:schemeClr val="tx1"/>
                </a:solidFill>
              </a:rPr>
              <a:t>підручники своїми сторінками з додатковим </a:t>
            </a:r>
            <a:r>
              <a:rPr lang="uk-UA" sz="2800" b="1" dirty="0" smtClean="0">
                <a:solidFill>
                  <a:schemeClr val="tx1"/>
                </a:solidFill>
              </a:rPr>
              <a:t>матеріалом, </a:t>
            </a:r>
            <a:r>
              <a:rPr lang="ru-RU" sz="2800" b="1" dirty="0" err="1" smtClean="0">
                <a:solidFill>
                  <a:schemeClr val="tx1"/>
                </a:solidFill>
              </a:rPr>
              <a:t>обирати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собі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домашнє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завдання</a:t>
            </a:r>
            <a:r>
              <a:rPr lang="ru-RU" sz="2800" b="1" dirty="0">
                <a:solidFill>
                  <a:schemeClr val="tx1"/>
                </a:solidFill>
              </a:rPr>
              <a:t> з будь-</a:t>
            </a:r>
            <a:r>
              <a:rPr lang="ru-RU" sz="2800" b="1" dirty="0" err="1">
                <a:solidFill>
                  <a:schemeClr val="tx1"/>
                </a:solidFill>
              </a:rPr>
              <a:t>якого</a:t>
            </a:r>
            <a:r>
              <a:rPr lang="ru-RU" sz="2800" b="1" dirty="0">
                <a:solidFill>
                  <a:schemeClr val="tx1"/>
                </a:solidFill>
              </a:rPr>
              <a:t> предмета </a:t>
            </a:r>
            <a:r>
              <a:rPr lang="uk-UA" sz="2800" b="1" dirty="0" smtClean="0">
                <a:solidFill>
                  <a:schemeClr val="tx1"/>
                </a:solidFill>
              </a:rPr>
              <a:t> ;  заохочувати </a:t>
            </a:r>
            <a:r>
              <a:rPr lang="uk-UA" sz="2800" b="1" dirty="0">
                <a:solidFill>
                  <a:schemeClr val="tx1"/>
                </a:solidFill>
              </a:rPr>
              <a:t>дітей ставити запитання, висловлювати власну думку, стверджувати свою позицію, при цьому </a:t>
            </a:r>
            <a:r>
              <a:rPr lang="uk-UA" sz="2800" b="1" dirty="0" smtClean="0">
                <a:solidFill>
                  <a:schemeClr val="tx1"/>
                </a:solidFill>
              </a:rPr>
              <a:t>ставитися </a:t>
            </a:r>
            <a:r>
              <a:rPr lang="uk-UA" sz="2800" b="1" dirty="0">
                <a:solidFill>
                  <a:schemeClr val="tx1"/>
                </a:solidFill>
              </a:rPr>
              <a:t>до думок, тверджень, оцінних </a:t>
            </a:r>
            <a:r>
              <a:rPr lang="uk-UA" sz="2800" b="1" dirty="0" smtClean="0">
                <a:solidFill>
                  <a:schemeClr val="tx1"/>
                </a:solidFill>
              </a:rPr>
              <a:t>суджень</a:t>
            </a:r>
            <a:r>
              <a:rPr lang="uk-UA" sz="2800" b="1" dirty="0">
                <a:solidFill>
                  <a:schemeClr val="tx1"/>
                </a:solidFill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r>
              <a:rPr lang="uk-UA" sz="2800" b="1" dirty="0">
                <a:solidFill>
                  <a:schemeClr val="tx1"/>
                </a:solidFill>
              </a:rPr>
              <a:t>серйозно, з гідністю</a:t>
            </a:r>
            <a:r>
              <a:rPr lang="uk-UA" sz="2800" b="1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8727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362" y="404664"/>
            <a:ext cx="7772400" cy="1357461"/>
          </a:xfrm>
        </p:spPr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7992888" cy="5688632"/>
          </a:xfrm>
        </p:spPr>
        <p:txBody>
          <a:bodyPr>
            <a:noAutofit/>
          </a:bodyPr>
          <a:lstStyle/>
          <a:p>
            <a:pPr algn="l"/>
            <a:r>
              <a:rPr lang="uk-UA" sz="4400" b="1" dirty="0" smtClean="0">
                <a:solidFill>
                  <a:schemeClr val="tx1"/>
                </a:solidFill>
              </a:rPr>
              <a:t>    «</a:t>
            </a:r>
            <a:r>
              <a:rPr lang="uk-UA" sz="4400" b="1" dirty="0">
                <a:solidFill>
                  <a:schemeClr val="tx1"/>
                </a:solidFill>
              </a:rPr>
              <a:t>Потискання руки»</a:t>
            </a:r>
          </a:p>
          <a:p>
            <a:pPr algn="l"/>
            <a:endParaRPr lang="uk-UA" sz="4400" b="1" dirty="0" smtClean="0">
              <a:solidFill>
                <a:schemeClr val="tx1"/>
              </a:solidFill>
            </a:endParaRPr>
          </a:p>
          <a:p>
            <a:pPr algn="l"/>
            <a:r>
              <a:rPr lang="uk-UA" sz="4400" b="1" dirty="0" smtClean="0">
                <a:solidFill>
                  <a:schemeClr val="tx1"/>
                </a:solidFill>
              </a:rPr>
              <a:t>     «Аплодисменти»</a:t>
            </a:r>
            <a:endParaRPr lang="uk-UA" sz="4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06084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>
              <a:solidFill>
                <a:schemeClr val="tx2"/>
              </a:solidFill>
            </a:endParaRPr>
          </a:p>
        </p:txBody>
      </p:sp>
      <p:pic>
        <p:nvPicPr>
          <p:cNvPr id="3075" name="Picture 3" descr="D:\Амонашвили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852936"/>
            <a:ext cx="417646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973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20072" y="3501007"/>
            <a:ext cx="3060328" cy="26251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960440"/>
          </a:xfrm>
        </p:spPr>
        <p:txBody>
          <a:bodyPr>
            <a:normAutofit/>
          </a:bodyPr>
          <a:lstStyle/>
          <a:p>
            <a:r>
              <a:rPr lang="uk-UA" sz="4000" b="1" u="sng" dirty="0" smtClean="0">
                <a:solidFill>
                  <a:schemeClr val="tx1"/>
                </a:solidFill>
              </a:rPr>
              <a:t>Практична </a:t>
            </a:r>
            <a:r>
              <a:rPr lang="uk-UA" sz="4000" b="1" u="sng" dirty="0">
                <a:solidFill>
                  <a:schemeClr val="tx1"/>
                </a:solidFill>
              </a:rPr>
              <a:t>частина </a:t>
            </a:r>
            <a:r>
              <a:rPr lang="uk-UA" sz="2800" b="1" dirty="0">
                <a:solidFill>
                  <a:schemeClr val="tx1"/>
                </a:solidFill>
              </a:rPr>
              <a:t/>
            </a:r>
            <a:br>
              <a:rPr lang="uk-UA" sz="2800" b="1" dirty="0">
                <a:solidFill>
                  <a:schemeClr val="tx1"/>
                </a:solidFill>
              </a:rPr>
            </a:br>
            <a:r>
              <a:rPr lang="uk-UA" sz="2800" b="1" dirty="0">
                <a:solidFill>
                  <a:schemeClr val="tx1"/>
                </a:solidFill>
              </a:rPr>
              <a:t>Скласти фрагмент уроку  </a:t>
            </a:r>
            <a:r>
              <a:rPr lang="uk-UA" sz="2800" b="1" smtClean="0">
                <a:solidFill>
                  <a:schemeClr val="tx1"/>
                </a:solidFill>
              </a:rPr>
              <a:t>літературного читання</a:t>
            </a:r>
            <a:r>
              <a:rPr lang="uk-UA" sz="2800" b="1" smtClean="0">
                <a:solidFill>
                  <a:schemeClr val="tx1"/>
                </a:solidFill>
              </a:rPr>
              <a:t>, </a:t>
            </a:r>
            <a:r>
              <a:rPr lang="uk-UA" sz="2800" b="1" dirty="0">
                <a:solidFill>
                  <a:schemeClr val="tx1"/>
                </a:solidFill>
              </a:rPr>
              <a:t>використовуючи методи та прийоми роботи </a:t>
            </a:r>
            <a:r>
              <a:rPr lang="uk-UA" sz="2800" b="1" dirty="0" smtClean="0">
                <a:solidFill>
                  <a:schemeClr val="tx1"/>
                </a:solidFill>
              </a:rPr>
              <a:t/>
            </a:r>
            <a:br>
              <a:rPr lang="uk-UA" sz="2800" b="1" dirty="0" smtClean="0">
                <a:solidFill>
                  <a:schemeClr val="tx1"/>
                </a:solidFill>
              </a:rPr>
            </a:br>
            <a:r>
              <a:rPr lang="uk-UA" sz="2800" b="1" dirty="0" smtClean="0">
                <a:solidFill>
                  <a:schemeClr val="tx1"/>
                </a:solidFill>
              </a:rPr>
              <a:t>Ш</a:t>
            </a:r>
            <a:r>
              <a:rPr lang="uk-UA" sz="2800" b="1" dirty="0">
                <a:solidFill>
                  <a:schemeClr val="tx1"/>
                </a:solidFill>
              </a:rPr>
              <a:t>. О. Амонашвілі.</a:t>
            </a:r>
            <a:br>
              <a:rPr lang="uk-UA" sz="2800" b="1" dirty="0">
                <a:solidFill>
                  <a:schemeClr val="tx1"/>
                </a:solidFill>
              </a:rPr>
            </a:br>
            <a:r>
              <a:rPr lang="uk-UA" sz="2800" b="1" u="sng" dirty="0">
                <a:solidFill>
                  <a:schemeClr val="tx1"/>
                </a:solidFill>
              </a:rPr>
              <a:t>Тема.</a:t>
            </a:r>
            <a:r>
              <a:rPr lang="uk-UA" sz="2800" b="1" dirty="0">
                <a:solidFill>
                  <a:schemeClr val="tx1"/>
                </a:solidFill>
              </a:rPr>
              <a:t> Уславлення мудрості, кмітливості людини в казці «Мудра дівчина»</a:t>
            </a:r>
            <a:br>
              <a:rPr lang="uk-UA" sz="2800" b="1" dirty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29000"/>
            <a:ext cx="432047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1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sz="3600" b="1" dirty="0" smtClean="0">
              <a:solidFill>
                <a:srgbClr val="FFFFFF"/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uk-UA" sz="3600" b="1" dirty="0">
                <a:solidFill>
                  <a:schemeClr val="tx2"/>
                </a:solidFill>
                <a:ea typeface="+mj-ea"/>
                <a:cs typeface="+mj-cs"/>
              </a:rPr>
              <a:t>У</a:t>
            </a:r>
            <a:r>
              <a:rPr lang="ru-RU" sz="3600" b="1" dirty="0" smtClean="0">
                <a:solidFill>
                  <a:schemeClr val="tx2"/>
                </a:solidFill>
                <a:ea typeface="+mj-ea"/>
                <a:cs typeface="+mj-cs"/>
              </a:rPr>
              <a:t>спіх </a:t>
            </a:r>
            <a:r>
              <a:rPr lang="ru-RU" sz="3600" b="1" dirty="0">
                <a:solidFill>
                  <a:schemeClr val="tx2"/>
                </a:solidFill>
                <a:ea typeface="+mj-ea"/>
                <a:cs typeface="+mj-cs"/>
              </a:rPr>
              <a:t>у навчанні – завтрашній успіх в житті!</a:t>
            </a:r>
            <a:endParaRPr lang="uk-UA" sz="3600" b="1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4098" name="Picture 2" descr="D:\Амонашвили\ам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68972"/>
            <a:ext cx="5112568" cy="388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62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5544616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Особистісно орієнтована система навчання і виховання Амонашвілі </a:t>
            </a:r>
            <a:r>
              <a:rPr lang="uk-UA" sz="2800" dirty="0">
                <a:solidFill>
                  <a:schemeClr val="tx2"/>
                </a:solidFill>
              </a:rPr>
              <a:t>– «педагогіка цілісного життя дітей і дорослих» – будується </a:t>
            </a:r>
            <a:r>
              <a:rPr lang="uk-UA" sz="2800" dirty="0" smtClean="0">
                <a:solidFill>
                  <a:schemeClr val="tx2"/>
                </a:solidFill>
              </a:rPr>
              <a:t>на вірі </a:t>
            </a:r>
            <a:r>
              <a:rPr lang="uk-UA" sz="2800" dirty="0">
                <a:solidFill>
                  <a:schemeClr val="tx2"/>
                </a:solidFill>
              </a:rPr>
              <a:t>в дитину, на основі виховання творчістю та співробітництва педагогів із дітьми. Завдання школи – спираючись на всю повноту дитячого життя, надати йому культурних форм саморозвитку, </a:t>
            </a:r>
            <a:r>
              <a:rPr lang="uk-UA" sz="2800" dirty="0" smtClean="0">
                <a:solidFill>
                  <a:schemeClr val="tx2"/>
                </a:solidFill>
              </a:rPr>
              <a:t>перетворити  </a:t>
            </a:r>
            <a:r>
              <a:rPr lang="uk-UA" sz="2800" dirty="0">
                <a:solidFill>
                  <a:schemeClr val="tx2"/>
                </a:solidFill>
              </a:rPr>
              <a:t>шкільні заняття в «</a:t>
            </a:r>
            <a:r>
              <a:rPr lang="uk-UA" sz="2800" dirty="0" err="1">
                <a:solidFill>
                  <a:schemeClr val="tx2"/>
                </a:solidFill>
              </a:rPr>
              <a:t>уроки</a:t>
            </a:r>
            <a:r>
              <a:rPr lang="uk-UA" sz="2800" dirty="0">
                <a:solidFill>
                  <a:schemeClr val="tx2"/>
                </a:solidFill>
              </a:rPr>
              <a:t> щастя </a:t>
            </a:r>
            <a:r>
              <a:rPr lang="uk-UA" sz="2800" dirty="0" smtClean="0">
                <a:solidFill>
                  <a:schemeClr val="tx2"/>
                </a:solidFill>
              </a:rPr>
              <a:t>». </a:t>
            </a:r>
            <a:br>
              <a:rPr lang="uk-UA" sz="2800" dirty="0" smtClean="0">
                <a:solidFill>
                  <a:schemeClr val="tx2"/>
                </a:solidFill>
              </a:rPr>
            </a:br>
            <a:r>
              <a:rPr lang="uk-UA" sz="2800" dirty="0" smtClean="0">
                <a:solidFill>
                  <a:schemeClr val="tx2"/>
                </a:solidFill>
              </a:rPr>
              <a:t>Планувати роботу під гаслом : «Дитина все може!»</a:t>
            </a:r>
            <a:endParaRPr lang="uk-UA" sz="2800" dirty="0">
              <a:solidFill>
                <a:schemeClr val="tx2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6165304"/>
            <a:ext cx="8705056" cy="216024"/>
          </a:xfrm>
        </p:spPr>
        <p:txBody>
          <a:bodyPr>
            <a:normAutofit fontScale="47500" lnSpcReduction="20000"/>
          </a:bodyPr>
          <a:lstStyle/>
          <a:p>
            <a:r>
              <a:rPr lang="uk-UA" b="1" dirty="0" smtClean="0">
                <a:solidFill>
                  <a:schemeClr val="tx2"/>
                </a:solidFill>
              </a:rPr>
              <a:t>   </a:t>
            </a:r>
            <a:endParaRPr lang="uk-UA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770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450696"/>
          </a:xfrm>
        </p:spPr>
        <p:txBody>
          <a:bodyPr>
            <a:normAutofit/>
          </a:bodyPr>
          <a:lstStyle/>
          <a:p>
            <a:pPr algn="just"/>
            <a:r>
              <a:rPr lang="uk-UA" sz="2800" b="1" dirty="0" err="1">
                <a:solidFill>
                  <a:schemeClr val="tx1"/>
                </a:solidFill>
              </a:rPr>
              <a:t>Ш.О.Амонашвілі</a:t>
            </a:r>
            <a:r>
              <a:rPr lang="uk-UA" sz="2800" b="1" dirty="0">
                <a:solidFill>
                  <a:schemeClr val="tx1"/>
                </a:solidFill>
              </a:rPr>
              <a:t> називає </a:t>
            </a:r>
            <a:r>
              <a:rPr lang="uk-UA" sz="2800" b="1" dirty="0" smtClean="0">
                <a:solidFill>
                  <a:schemeClr val="tx1"/>
                </a:solidFill>
              </a:rPr>
              <a:t>особливості дитячого віку </a:t>
            </a:r>
            <a:r>
              <a:rPr lang="uk-UA" sz="2800" b="1" dirty="0">
                <a:solidFill>
                  <a:schemeClr val="tx1"/>
                </a:solidFill>
              </a:rPr>
              <a:t>«внутрішньою психічною енергією, внутрішнім вогнем, закладеним у Дитині Природою», що виявляється у трьох основних пристрастях. </a:t>
            </a:r>
            <a:endParaRPr lang="uk-UA" sz="2800" b="1" dirty="0" smtClean="0"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2"/>
                </a:solidFill>
              </a:rPr>
              <a:t>Особливості дитячого віку</a:t>
            </a:r>
            <a:endParaRPr lang="uk-UA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2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424936" cy="2880320"/>
          </a:xfrm>
        </p:spPr>
        <p:txBody>
          <a:bodyPr>
            <a:noAutofit/>
          </a:bodyPr>
          <a:lstStyle/>
          <a:p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uk-UA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1560" y="1988840"/>
            <a:ext cx="4536504" cy="38884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</a:rPr>
              <a:t>Дитина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не </a:t>
            </a:r>
            <a:r>
              <a:rPr lang="ru-RU" sz="2800" b="1" dirty="0" err="1">
                <a:solidFill>
                  <a:schemeClr val="tx1"/>
                </a:solidFill>
              </a:rPr>
              <a:t>може</a:t>
            </a:r>
            <a:r>
              <a:rPr lang="ru-RU" sz="2800" b="1" dirty="0">
                <a:solidFill>
                  <a:schemeClr val="tx1"/>
                </a:solidFill>
              </a:rPr>
              <a:t> не </a:t>
            </a:r>
            <a:r>
              <a:rPr lang="ru-RU" sz="2800" b="1" dirty="0" err="1">
                <a:solidFill>
                  <a:schemeClr val="tx1"/>
                </a:solidFill>
              </a:rPr>
              <a:t>розвиватися</a:t>
            </a:r>
            <a:r>
              <a:rPr lang="ru-RU" sz="2800" b="1" dirty="0">
                <a:solidFill>
                  <a:schemeClr val="tx1"/>
                </a:solidFill>
              </a:rPr>
              <a:t> духовно, морально, </a:t>
            </a:r>
            <a:r>
              <a:rPr lang="ru-RU" sz="2800" b="1" dirty="0" err="1">
                <a:solidFill>
                  <a:schemeClr val="tx1"/>
                </a:solidFill>
              </a:rPr>
              <a:t>розумово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err="1">
                <a:solidFill>
                  <a:schemeClr val="tx1"/>
                </a:solidFill>
              </a:rPr>
              <a:t>фізично</a:t>
            </a:r>
            <a:r>
              <a:rPr lang="ru-RU" sz="2800" b="1" dirty="0">
                <a:solidFill>
                  <a:schemeClr val="tx1"/>
                </a:solidFill>
              </a:rPr>
              <a:t>… </a:t>
            </a:r>
            <a:r>
              <a:rPr lang="ru-RU" sz="2800" b="1" dirty="0" err="1">
                <a:solidFill>
                  <a:schemeClr val="tx1"/>
                </a:solidFill>
              </a:rPr>
              <a:t>Розвиток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відбувається</a:t>
            </a:r>
            <a:r>
              <a:rPr lang="ru-RU" sz="2800" b="1" dirty="0">
                <a:solidFill>
                  <a:schemeClr val="tx1"/>
                </a:solidFill>
              </a:rPr>
              <a:t> в </a:t>
            </a:r>
            <a:r>
              <a:rPr lang="ru-RU" sz="2800" b="1" dirty="0" err="1">
                <a:solidFill>
                  <a:schemeClr val="tx1"/>
                </a:solidFill>
              </a:rPr>
              <a:t>процесі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подолання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труднощів</a:t>
            </a:r>
            <a:r>
              <a:rPr lang="ru-RU" sz="2800" b="1" dirty="0">
                <a:solidFill>
                  <a:schemeClr val="tx1"/>
                </a:solidFill>
              </a:rPr>
              <a:t>, і </a:t>
            </a:r>
            <a:r>
              <a:rPr lang="ru-RU" sz="2800" b="1" dirty="0" err="1">
                <a:solidFill>
                  <a:schemeClr val="tx1"/>
                </a:solidFill>
              </a:rPr>
              <a:t>це</a:t>
            </a:r>
            <a:r>
              <a:rPr lang="ru-RU" sz="2800" b="1" dirty="0">
                <a:solidFill>
                  <a:schemeClr val="tx1"/>
                </a:solidFill>
              </a:rPr>
              <a:t> є закон </a:t>
            </a:r>
            <a:r>
              <a:rPr lang="ru-RU" sz="2800" b="1" dirty="0" err="1" smtClean="0">
                <a:solidFill>
                  <a:schemeClr val="tx1"/>
                </a:solidFill>
              </a:rPr>
              <a:t>Природи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  <a:endParaRPr lang="uk-UA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04665"/>
            <a:ext cx="6246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Перша </a:t>
            </a:r>
            <a:r>
              <a:rPr lang="ru-RU" sz="4000" b="1" dirty="0" err="1"/>
              <a:t>пристрасть</a:t>
            </a:r>
            <a:r>
              <a:rPr lang="ru-RU" sz="4000" b="1" dirty="0"/>
              <a:t> – </a:t>
            </a:r>
            <a:r>
              <a:rPr lang="ru-RU" sz="4000" b="1" dirty="0" err="1"/>
              <a:t>це</a:t>
            </a:r>
            <a:r>
              <a:rPr lang="ru-RU" sz="4000" b="1" dirty="0"/>
              <a:t>  </a:t>
            </a:r>
            <a:r>
              <a:rPr lang="ru-RU" sz="4000" b="1" dirty="0" err="1"/>
              <a:t>пристрасть</a:t>
            </a:r>
            <a:r>
              <a:rPr lang="ru-RU" sz="4000" b="1" dirty="0"/>
              <a:t> до </a:t>
            </a:r>
            <a:r>
              <a:rPr lang="ru-RU" sz="4000" b="1" dirty="0" err="1"/>
              <a:t>Розвитку</a:t>
            </a:r>
            <a:r>
              <a:rPr lang="ru-RU" sz="4000" b="1" dirty="0"/>
              <a:t>.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5" r="10355"/>
          <a:stretch>
            <a:fillRect/>
          </a:stretch>
        </p:blipFill>
        <p:spPr>
          <a:xfrm>
            <a:off x="5220072" y="2132856"/>
            <a:ext cx="3600400" cy="3672408"/>
          </a:xfrm>
        </p:spPr>
      </p:pic>
    </p:spTree>
    <p:extLst>
      <p:ext uri="{BB962C8B-B14F-4D97-AF65-F5344CB8AC3E}">
        <p14:creationId xmlns:p14="http://schemas.microsoft.com/office/powerpoint/2010/main" val="336042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5112568" cy="54726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Друга </a:t>
            </a:r>
            <a:r>
              <a:rPr lang="ru-RU" sz="3200" b="1" i="1" dirty="0" err="1">
                <a:solidFill>
                  <a:schemeClr val="tx1"/>
                </a:solidFill>
              </a:rPr>
              <a:t>пристрасть</a:t>
            </a:r>
            <a:r>
              <a:rPr lang="ru-RU" sz="3200" b="1" i="1" dirty="0">
                <a:solidFill>
                  <a:schemeClr val="tx1"/>
                </a:solidFill>
              </a:rPr>
              <a:t> – </a:t>
            </a:r>
            <a:r>
              <a:rPr lang="ru-RU" sz="3200" b="1" i="1" dirty="0" err="1">
                <a:solidFill>
                  <a:schemeClr val="tx1"/>
                </a:solidFill>
              </a:rPr>
              <a:t>це</a:t>
            </a: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err="1">
                <a:solidFill>
                  <a:schemeClr val="tx1"/>
                </a:solidFill>
              </a:rPr>
              <a:t>пристрасть</a:t>
            </a: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до </a:t>
            </a:r>
            <a:r>
              <a:rPr lang="ru-RU" sz="3200" b="1" i="1" dirty="0" err="1">
                <a:solidFill>
                  <a:schemeClr val="tx1"/>
                </a:solidFill>
              </a:rPr>
              <a:t>Дорослості</a:t>
            </a:r>
            <a:r>
              <a:rPr lang="ru-RU" sz="3200" b="1" i="1" dirty="0">
                <a:solidFill>
                  <a:schemeClr val="tx1"/>
                </a:solidFill>
              </a:rPr>
              <a:t>. </a:t>
            </a: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</a:rPr>
              <a:t>Формула </a:t>
            </a:r>
            <a:r>
              <a:rPr lang="ru-RU" sz="2400" b="1" dirty="0">
                <a:solidFill>
                  <a:schemeClr val="tx1"/>
                </a:solidFill>
              </a:rPr>
              <a:t>"</a:t>
            </a:r>
            <a:r>
              <a:rPr lang="ru-RU" sz="2400" b="1" dirty="0" err="1">
                <a:solidFill>
                  <a:schemeClr val="tx1"/>
                </a:solidFill>
              </a:rPr>
              <a:t>Ти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ще</a:t>
            </a:r>
            <a:r>
              <a:rPr lang="ru-RU" sz="2400" b="1" dirty="0">
                <a:solidFill>
                  <a:schemeClr val="tx1"/>
                </a:solidFill>
              </a:rPr>
              <a:t> маленький" </a:t>
            </a:r>
            <a:r>
              <a:rPr lang="ru-RU" sz="2400" b="1" dirty="0" err="1" smtClean="0">
                <a:solidFill>
                  <a:schemeClr val="tx1"/>
                </a:solidFill>
              </a:rPr>
              <a:t>суперечить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основам </a:t>
            </a:r>
            <a:r>
              <a:rPr lang="ru-RU" sz="2400" b="1" dirty="0" err="1" smtClean="0">
                <a:solidFill>
                  <a:schemeClr val="tx1"/>
                </a:solidFill>
              </a:rPr>
              <a:t>особистісно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орієнтованої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педагогіки</a:t>
            </a:r>
            <a:r>
              <a:rPr lang="ru-RU" sz="2400" b="1" dirty="0">
                <a:solidFill>
                  <a:schemeClr val="tx1"/>
                </a:solidFill>
              </a:rPr>
              <a:t>. </a:t>
            </a:r>
            <a:r>
              <a:rPr lang="ru-RU" sz="2400" b="1" dirty="0" err="1">
                <a:solidFill>
                  <a:schemeClr val="tx1"/>
                </a:solidFill>
              </a:rPr>
              <a:t>Навпаки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дії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відносини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smtClean="0">
                <a:solidFill>
                  <a:schemeClr val="tx1"/>
                </a:solidFill>
              </a:rPr>
              <a:t>в </a:t>
            </a:r>
            <a:r>
              <a:rPr lang="ru-RU" sz="2400" b="1" dirty="0" err="1">
                <a:solidFill>
                  <a:schemeClr val="tx1"/>
                </a:solidFill>
              </a:rPr>
              <a:t>цілому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спілкування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які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виходять</a:t>
            </a:r>
            <a:r>
              <a:rPr lang="ru-RU" sz="2400" b="1" dirty="0">
                <a:solidFill>
                  <a:schemeClr val="tx1"/>
                </a:solidFill>
              </a:rPr>
              <a:t> з </a:t>
            </a:r>
            <a:r>
              <a:rPr lang="ru-RU" sz="2400" b="1" dirty="0" err="1">
                <a:solidFill>
                  <a:schemeClr val="tx1"/>
                </a:solidFill>
              </a:rPr>
              <a:t>формули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"</a:t>
            </a:r>
            <a:r>
              <a:rPr lang="ru-RU" sz="2400" b="1" dirty="0" err="1" smtClean="0">
                <a:solidFill>
                  <a:schemeClr val="tx1"/>
                </a:solidFill>
              </a:rPr>
              <a:t>Ти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вже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дорослий</a:t>
            </a:r>
            <a:r>
              <a:rPr lang="ru-RU" sz="2400" b="1" dirty="0">
                <a:solidFill>
                  <a:schemeClr val="tx1"/>
                </a:solidFill>
              </a:rPr>
              <a:t>", </a:t>
            </a:r>
            <a:r>
              <a:rPr lang="ru-RU" sz="2400" b="1" dirty="0" err="1">
                <a:solidFill>
                  <a:schemeClr val="tx1"/>
                </a:solidFill>
              </a:rPr>
              <a:t>створюють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сприятливу</a:t>
            </a:r>
            <a:r>
              <a:rPr lang="ru-RU" sz="2400" b="1" dirty="0">
                <a:solidFill>
                  <a:schemeClr val="tx1"/>
                </a:solidFill>
              </a:rPr>
              <a:t> атмосферу для активного </a:t>
            </a:r>
            <a:r>
              <a:rPr lang="ru-RU" sz="2400" b="1" dirty="0" err="1">
                <a:solidFill>
                  <a:schemeClr val="tx1"/>
                </a:solidFill>
              </a:rPr>
              <a:t>прояву</a:t>
            </a:r>
            <a:r>
              <a:rPr lang="ru-RU" sz="2400" b="1" dirty="0">
                <a:solidFill>
                  <a:schemeClr val="tx1"/>
                </a:solidFill>
              </a:rPr>
              <a:t> і </a:t>
            </a:r>
            <a:r>
              <a:rPr lang="ru-RU" sz="2400" b="1" dirty="0" err="1">
                <a:solidFill>
                  <a:schemeClr val="tx1"/>
                </a:solidFill>
              </a:rPr>
              <a:t>задоволення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пристрасті</a:t>
            </a:r>
            <a:r>
              <a:rPr lang="ru-RU" sz="2400" b="1" dirty="0">
                <a:solidFill>
                  <a:schemeClr val="tx1"/>
                </a:solidFill>
              </a:rPr>
              <a:t> до </a:t>
            </a:r>
            <a:r>
              <a:rPr lang="ru-RU" sz="2400" b="1" dirty="0" err="1">
                <a:solidFill>
                  <a:schemeClr val="tx1"/>
                </a:solidFill>
              </a:rPr>
              <a:t>дорослості</a:t>
            </a:r>
            <a:r>
              <a:rPr lang="ru-RU" sz="2400" b="1" dirty="0">
                <a:solidFill>
                  <a:schemeClr val="tx1"/>
                </a:solidFill>
              </a:rPr>
              <a:t>».</a:t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uk-UA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Картинки\school2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612" y="188640"/>
            <a:ext cx="38335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61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-1"/>
            <a:ext cx="4896544" cy="6597353"/>
          </a:xfrm>
        </p:spPr>
        <p:txBody>
          <a:bodyPr>
            <a:normAutofit fontScale="90000"/>
          </a:bodyPr>
          <a:lstStyle/>
          <a:p>
            <a:r>
              <a:rPr lang="ru-RU" sz="3600" b="1" i="1" dirty="0" err="1">
                <a:solidFill>
                  <a:schemeClr val="tx1"/>
                </a:solidFill>
              </a:rPr>
              <a:t>Пристрасть</a:t>
            </a:r>
            <a:r>
              <a:rPr lang="ru-RU" sz="3600" b="1" i="1" dirty="0">
                <a:solidFill>
                  <a:schemeClr val="tx1"/>
                </a:solidFill>
              </a:rPr>
              <a:t> </a:t>
            </a:r>
            <a:r>
              <a:rPr lang="ru-RU" sz="3600" b="1" i="1" dirty="0" err="1">
                <a:solidFill>
                  <a:schemeClr val="tx1"/>
                </a:solidFill>
              </a:rPr>
              <a:t>третя</a:t>
            </a:r>
            <a:r>
              <a:rPr lang="ru-RU" sz="3600" b="1" i="1" dirty="0">
                <a:solidFill>
                  <a:schemeClr val="tx1"/>
                </a:solidFill>
              </a:rPr>
              <a:t> – </a:t>
            </a:r>
            <a:r>
              <a:rPr lang="ru-RU" sz="3600" b="1" i="1" dirty="0" err="1">
                <a:solidFill>
                  <a:schemeClr val="tx1"/>
                </a:solidFill>
              </a:rPr>
              <a:t>це</a:t>
            </a:r>
            <a:r>
              <a:rPr lang="ru-RU" sz="3600" b="1" i="1" dirty="0">
                <a:solidFill>
                  <a:schemeClr val="tx1"/>
                </a:solidFill>
              </a:rPr>
              <a:t> </a:t>
            </a:r>
            <a:r>
              <a:rPr lang="ru-RU" sz="3600" b="1" i="1" dirty="0" err="1">
                <a:solidFill>
                  <a:schemeClr val="tx1"/>
                </a:solidFill>
              </a:rPr>
              <a:t>пристрасть</a:t>
            </a:r>
            <a:r>
              <a:rPr lang="ru-RU" sz="3600" b="1" i="1" dirty="0">
                <a:solidFill>
                  <a:schemeClr val="tx1"/>
                </a:solidFill>
              </a:rPr>
              <a:t> до </a:t>
            </a:r>
            <a:r>
              <a:rPr lang="ru-RU" sz="3600" b="1" i="1" dirty="0" err="1">
                <a:solidFill>
                  <a:schemeClr val="tx1"/>
                </a:solidFill>
              </a:rPr>
              <a:t>Свободи</a:t>
            </a:r>
            <a:r>
              <a:rPr lang="ru-RU" sz="3600" b="1" i="1" dirty="0">
                <a:solidFill>
                  <a:schemeClr val="tx1"/>
                </a:solidFill>
              </a:rPr>
              <a:t>.</a:t>
            </a:r>
            <a:br>
              <a:rPr lang="ru-RU" sz="3600" b="1" i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«</a:t>
            </a:r>
            <a:r>
              <a:rPr lang="ru-RU" sz="2400" b="1" dirty="0" err="1">
                <a:solidFill>
                  <a:schemeClr val="tx1"/>
                </a:solidFill>
              </a:rPr>
              <a:t>Дитині</a:t>
            </a:r>
            <a:r>
              <a:rPr lang="ru-RU" sz="2400" b="1" dirty="0">
                <a:solidFill>
                  <a:schemeClr val="tx1"/>
                </a:solidFill>
              </a:rPr>
              <a:t> не </a:t>
            </a:r>
            <a:r>
              <a:rPr lang="ru-RU" sz="2400" b="1" dirty="0" err="1">
                <a:solidFill>
                  <a:schemeClr val="tx1"/>
                </a:solidFill>
              </a:rPr>
              <a:t>подобається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постійне</a:t>
            </a:r>
            <a:r>
              <a:rPr lang="ru-RU" sz="2400" b="1" dirty="0">
                <a:solidFill>
                  <a:schemeClr val="tx1"/>
                </a:solidFill>
              </a:rPr>
              <a:t> і </a:t>
            </a:r>
            <a:r>
              <a:rPr lang="ru-RU" sz="2400" b="1" dirty="0" err="1">
                <a:solidFill>
                  <a:schemeClr val="tx1"/>
                </a:solidFill>
              </a:rPr>
              <a:t>відкрите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піклування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дорослих</a:t>
            </a:r>
            <a:r>
              <a:rPr lang="ru-RU" sz="2400" b="1" dirty="0">
                <a:solidFill>
                  <a:schemeClr val="tx1"/>
                </a:solidFill>
              </a:rPr>
              <a:t>, вона не </a:t>
            </a:r>
            <a:r>
              <a:rPr lang="ru-RU" sz="2400" b="1" dirty="0" err="1">
                <a:solidFill>
                  <a:schemeClr val="tx1"/>
                </a:solidFill>
              </a:rPr>
              <a:t>терпить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заборон</a:t>
            </a:r>
            <a:r>
              <a:rPr lang="ru-RU" sz="2400" b="1" dirty="0">
                <a:solidFill>
                  <a:schemeClr val="tx1"/>
                </a:solidFill>
              </a:rPr>
              <a:t>, не </a:t>
            </a:r>
            <a:r>
              <a:rPr lang="ru-RU" sz="2400" b="1" dirty="0" err="1">
                <a:solidFill>
                  <a:schemeClr val="tx1"/>
                </a:solidFill>
              </a:rPr>
              <a:t>слухається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настанов</a:t>
            </a:r>
            <a:r>
              <a:rPr lang="ru-RU" sz="2400" b="1" dirty="0">
                <a:solidFill>
                  <a:schemeClr val="tx1"/>
                </a:solidFill>
              </a:rPr>
              <a:t> і т.д. 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err="1">
                <a:solidFill>
                  <a:schemeClr val="tx1"/>
                </a:solidFill>
              </a:rPr>
              <a:t>Зрозуміло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що</a:t>
            </a:r>
            <a:r>
              <a:rPr lang="ru-RU" sz="2400" b="1" dirty="0">
                <a:solidFill>
                  <a:schemeClr val="tx1"/>
                </a:solidFill>
              </a:rPr>
              <a:t> дозволить </a:t>
            </a:r>
            <a:r>
              <a:rPr lang="ru-RU" sz="2400" b="1" dirty="0" err="1">
                <a:solidFill>
                  <a:schemeClr val="tx1"/>
                </a:solidFill>
              </a:rPr>
              <a:t>дітям</a:t>
            </a:r>
            <a:r>
              <a:rPr lang="ru-RU" sz="2400" b="1" dirty="0">
                <a:solidFill>
                  <a:schemeClr val="tx1"/>
                </a:solidFill>
              </a:rPr>
              <a:t> не </a:t>
            </a:r>
            <a:r>
              <a:rPr lang="ru-RU" sz="2400" b="1" dirty="0" err="1">
                <a:solidFill>
                  <a:schemeClr val="tx1"/>
                </a:solidFill>
              </a:rPr>
              <a:t>можна</a:t>
            </a:r>
            <a:r>
              <a:rPr lang="ru-RU" sz="2400" b="1" dirty="0">
                <a:solidFill>
                  <a:schemeClr val="tx1"/>
                </a:solidFill>
              </a:rPr>
              <a:t> все. </a:t>
            </a:r>
            <a:r>
              <a:rPr lang="ru-RU" sz="2400" b="1" dirty="0" smtClean="0">
                <a:solidFill>
                  <a:schemeClr val="tx1"/>
                </a:solidFill>
              </a:rPr>
              <a:t>Але </a:t>
            </a:r>
            <a:r>
              <a:rPr lang="ru-RU" sz="2400" b="1" dirty="0" err="1">
                <a:solidFill>
                  <a:schemeClr val="tx1"/>
                </a:solidFill>
              </a:rPr>
              <a:t>зрозуміло</a:t>
            </a:r>
            <a:r>
              <a:rPr lang="ru-RU" sz="2400" b="1" dirty="0">
                <a:solidFill>
                  <a:schemeClr val="tx1"/>
                </a:solidFill>
              </a:rPr>
              <a:t> і те, </a:t>
            </a:r>
            <a:r>
              <a:rPr lang="ru-RU" sz="2400" b="1" dirty="0" err="1">
                <a:solidFill>
                  <a:schemeClr val="tx1"/>
                </a:solidFill>
              </a:rPr>
              <a:t>що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дітей</a:t>
            </a:r>
            <a:r>
              <a:rPr lang="ru-RU" sz="2400" b="1" dirty="0">
                <a:solidFill>
                  <a:schemeClr val="tx1"/>
                </a:solidFill>
              </a:rPr>
              <a:t> не </a:t>
            </a:r>
            <a:r>
              <a:rPr lang="ru-RU" sz="2400" b="1" dirty="0" err="1">
                <a:solidFill>
                  <a:schemeClr val="tx1"/>
                </a:solidFill>
              </a:rPr>
              <a:t>можна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виховувати</a:t>
            </a:r>
            <a:r>
              <a:rPr lang="ru-RU" sz="2400" b="1" dirty="0">
                <a:solidFill>
                  <a:schemeClr val="tx1"/>
                </a:solidFill>
              </a:rPr>
              <a:t> у </a:t>
            </a:r>
            <a:r>
              <a:rPr lang="ru-RU" sz="2400" b="1" dirty="0" err="1">
                <a:solidFill>
                  <a:schemeClr val="tx1"/>
                </a:solidFill>
              </a:rPr>
              <a:t>атмосфері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суцільних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заборон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Пристрасть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до </a:t>
            </a:r>
            <a:r>
              <a:rPr lang="ru-RU" sz="2400" b="1" dirty="0" err="1">
                <a:solidFill>
                  <a:schemeClr val="tx1"/>
                </a:solidFill>
              </a:rPr>
              <a:t>свободи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породжує</a:t>
            </a:r>
            <a:r>
              <a:rPr lang="ru-RU" sz="2400" b="1" dirty="0">
                <a:solidFill>
                  <a:schemeClr val="tx1"/>
                </a:solidFill>
              </a:rPr>
              <a:t> принцип </a:t>
            </a:r>
            <a:r>
              <a:rPr lang="ru-RU" sz="2400" b="1" dirty="0" err="1">
                <a:solidFill>
                  <a:schemeClr val="tx1"/>
                </a:solidFill>
              </a:rPr>
              <a:t>збереження</a:t>
            </a:r>
            <a:r>
              <a:rPr lang="ru-RU" sz="2400" b="1" dirty="0">
                <a:solidFill>
                  <a:schemeClr val="tx1"/>
                </a:solidFill>
              </a:rPr>
              <a:t> за </a:t>
            </a:r>
            <a:r>
              <a:rPr lang="ru-RU" sz="2400" b="1" dirty="0" err="1">
                <a:solidFill>
                  <a:schemeClr val="tx1"/>
                </a:solidFill>
              </a:rPr>
              <a:t>дитиною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почуття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вільного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вибору</a:t>
            </a:r>
            <a:r>
              <a:rPr lang="ru-RU" sz="2400" b="1" dirty="0">
                <a:solidFill>
                  <a:schemeClr val="tx1"/>
                </a:solidFill>
              </a:rPr>
              <a:t>…»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uk-UA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3600400" cy="346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93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3" cy="144016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4000" b="1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188640"/>
            <a:ext cx="6048672" cy="62646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2600" b="1" dirty="0" err="1" smtClean="0">
                <a:solidFill>
                  <a:schemeClr val="tx2"/>
                </a:solidFill>
              </a:rPr>
              <a:t>Вчителям</a:t>
            </a:r>
            <a:r>
              <a:rPr lang="ru-RU" sz="2600" b="1" dirty="0" smtClean="0">
                <a:solidFill>
                  <a:schemeClr val="tx2"/>
                </a:solidFill>
              </a:rPr>
              <a:t>  </a:t>
            </a:r>
            <a:r>
              <a:rPr lang="ru-RU" sz="2600" b="1" dirty="0" err="1">
                <a:solidFill>
                  <a:schemeClr val="tx2"/>
                </a:solidFill>
              </a:rPr>
              <a:t>варто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використовувати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досвід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</a:rPr>
              <a:t>психологічного</a:t>
            </a:r>
            <a:r>
              <a:rPr lang="ru-RU" sz="2600" b="1" dirty="0" smtClean="0">
                <a:solidFill>
                  <a:schemeClr val="tx2"/>
                </a:solidFill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</a:rPr>
              <a:t>налаштування</a:t>
            </a:r>
            <a:r>
              <a:rPr lang="ru-RU" sz="2600" b="1" dirty="0" smtClean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дітей</a:t>
            </a:r>
            <a:r>
              <a:rPr lang="ru-RU" sz="2600" b="1" dirty="0">
                <a:solidFill>
                  <a:schemeClr val="tx2"/>
                </a:solidFill>
              </a:rPr>
              <a:t> на </a:t>
            </a:r>
            <a:r>
              <a:rPr lang="ru-RU" sz="2600" b="1" dirty="0" err="1">
                <a:solidFill>
                  <a:schemeClr val="tx2"/>
                </a:solidFill>
              </a:rPr>
              <a:t>успіх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Ш.О.Амонашвілі</a:t>
            </a:r>
            <a:r>
              <a:rPr lang="ru-RU" sz="2600" b="1" dirty="0">
                <a:solidFill>
                  <a:schemeClr val="tx2"/>
                </a:solidFill>
              </a:rPr>
              <a:t>. </a:t>
            </a:r>
            <a:r>
              <a:rPr lang="ru-RU" sz="2600" b="1" dirty="0" smtClean="0">
                <a:solidFill>
                  <a:schemeClr val="tx2"/>
                </a:solidFill>
              </a:rPr>
              <a:t>Урок </a:t>
            </a:r>
            <a:r>
              <a:rPr lang="ru-RU" sz="2600" b="1" dirty="0" err="1" smtClean="0">
                <a:solidFill>
                  <a:schemeClr val="tx2"/>
                </a:solidFill>
              </a:rPr>
              <a:t>починається</a:t>
            </a:r>
            <a:r>
              <a:rPr lang="ru-RU" sz="2600" b="1" dirty="0" smtClean="0">
                <a:solidFill>
                  <a:schemeClr val="tx2"/>
                </a:solidFill>
              </a:rPr>
              <a:t> з душевного </a:t>
            </a:r>
            <a:r>
              <a:rPr lang="ru-RU" sz="2600" b="1" dirty="0" err="1" smtClean="0">
                <a:solidFill>
                  <a:schemeClr val="tx2"/>
                </a:solidFill>
              </a:rPr>
              <a:t>привітання</a:t>
            </a:r>
            <a:r>
              <a:rPr lang="ru-RU" sz="2600" b="1" dirty="0" smtClean="0">
                <a:solidFill>
                  <a:schemeClr val="tx2"/>
                </a:solidFill>
              </a:rPr>
              <a:t>, </a:t>
            </a:r>
            <a:r>
              <a:rPr lang="ru-RU" sz="2600" b="1" dirty="0" err="1" smtClean="0">
                <a:solidFill>
                  <a:schemeClr val="tx2"/>
                </a:solidFill>
              </a:rPr>
              <a:t>звучить</a:t>
            </a:r>
            <a:r>
              <a:rPr lang="ru-RU" sz="2600" b="1" dirty="0" smtClean="0">
                <a:solidFill>
                  <a:schemeClr val="tx2"/>
                </a:solidFill>
              </a:rPr>
              <a:t> «тепла тема». З </a:t>
            </a:r>
            <a:r>
              <a:rPr lang="ru-RU" sz="2600" b="1" dirty="0" err="1">
                <a:solidFill>
                  <a:schemeClr val="tx2"/>
                </a:solidFill>
              </a:rPr>
              <a:t>посмішкою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підходить</a:t>
            </a:r>
            <a:r>
              <a:rPr lang="ru-RU" sz="2600" b="1" dirty="0">
                <a:solidFill>
                  <a:schemeClr val="tx2"/>
                </a:solidFill>
              </a:rPr>
              <a:t> учитель то до одного, то до </a:t>
            </a:r>
            <a:r>
              <a:rPr lang="ru-RU" sz="2600" b="1" dirty="0" err="1">
                <a:solidFill>
                  <a:schemeClr val="tx2"/>
                </a:solidFill>
              </a:rPr>
              <a:t>іншого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учня</a:t>
            </a:r>
            <a:r>
              <a:rPr lang="ru-RU" sz="2600" b="1" dirty="0">
                <a:solidFill>
                  <a:schemeClr val="tx2"/>
                </a:solidFill>
              </a:rPr>
              <a:t>, особливо до тих, </a:t>
            </a:r>
            <a:r>
              <a:rPr lang="ru-RU" sz="2600" b="1" dirty="0" err="1">
                <a:solidFill>
                  <a:schemeClr val="tx2"/>
                </a:solidFill>
              </a:rPr>
              <a:t>які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потребують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допомоги</a:t>
            </a:r>
            <a:r>
              <a:rPr lang="ru-RU" sz="2600" b="1" dirty="0">
                <a:solidFill>
                  <a:schemeClr val="tx2"/>
                </a:solidFill>
              </a:rPr>
              <a:t>, </a:t>
            </a:r>
            <a:r>
              <a:rPr lang="ru-RU" sz="2600" b="1" dirty="0" err="1">
                <a:solidFill>
                  <a:schemeClr val="tx2"/>
                </a:solidFill>
              </a:rPr>
              <a:t>дає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поради</a:t>
            </a:r>
            <a:r>
              <a:rPr lang="ru-RU" sz="2600" b="1" dirty="0">
                <a:solidFill>
                  <a:schemeClr val="tx2"/>
                </a:solidFill>
              </a:rPr>
              <a:t>, тихо </a:t>
            </a:r>
            <a:r>
              <a:rPr lang="ru-RU" sz="2600" b="1" dirty="0" err="1">
                <a:solidFill>
                  <a:schemeClr val="tx2"/>
                </a:solidFill>
              </a:rPr>
              <a:t>підбадьорюючи</a:t>
            </a:r>
            <a:r>
              <a:rPr lang="ru-RU" sz="2600" b="1" dirty="0">
                <a:solidFill>
                  <a:schemeClr val="tx2"/>
                </a:solidFill>
              </a:rPr>
              <a:t>: «Так, я так і думав: </a:t>
            </a:r>
            <a:r>
              <a:rPr lang="ru-RU" sz="2600" b="1" dirty="0" err="1">
                <a:solidFill>
                  <a:schemeClr val="tx2"/>
                </a:solidFill>
              </a:rPr>
              <a:t>звичайно</a:t>
            </a:r>
            <a:r>
              <a:rPr lang="ru-RU" sz="2600" b="1" dirty="0">
                <a:solidFill>
                  <a:schemeClr val="tx2"/>
                </a:solidFill>
              </a:rPr>
              <a:t>, </a:t>
            </a:r>
            <a:r>
              <a:rPr lang="ru-RU" sz="2600" b="1" dirty="0" err="1">
                <a:solidFill>
                  <a:schemeClr val="tx2"/>
                </a:solidFill>
              </a:rPr>
              <a:t>ти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>
                <a:solidFill>
                  <a:schemeClr val="tx2"/>
                </a:solidFill>
              </a:rPr>
              <a:t>можеш</a:t>
            </a:r>
            <a:r>
              <a:rPr lang="ru-RU" sz="2600" b="1" dirty="0">
                <a:solidFill>
                  <a:schemeClr val="tx2"/>
                </a:solidFill>
              </a:rPr>
              <a:t>!», «</a:t>
            </a:r>
            <a:r>
              <a:rPr lang="ru-RU" sz="2600" b="1" dirty="0" err="1">
                <a:solidFill>
                  <a:schemeClr val="tx2"/>
                </a:solidFill>
              </a:rPr>
              <a:t>По-моєму</a:t>
            </a:r>
            <a:r>
              <a:rPr lang="ru-RU" sz="2600" b="1" dirty="0">
                <a:solidFill>
                  <a:schemeClr val="tx2"/>
                </a:solidFill>
              </a:rPr>
              <a:t>, </a:t>
            </a:r>
            <a:r>
              <a:rPr lang="ru-RU" sz="2600" b="1" dirty="0" err="1">
                <a:solidFill>
                  <a:schemeClr val="tx2"/>
                </a:solidFill>
              </a:rPr>
              <a:t>тобі</a:t>
            </a:r>
            <a:r>
              <a:rPr lang="ru-RU" sz="2600" b="1" dirty="0">
                <a:solidFill>
                  <a:schemeClr val="tx2"/>
                </a:solidFill>
              </a:rPr>
              <a:t> не </a:t>
            </a:r>
            <a:r>
              <a:rPr lang="ru-RU" sz="2600" b="1" dirty="0" err="1">
                <a:solidFill>
                  <a:schemeClr val="tx2"/>
                </a:solidFill>
              </a:rPr>
              <a:t>потрібна</a:t>
            </a:r>
            <a:r>
              <a:rPr lang="ru-RU" sz="2600" b="1" dirty="0">
                <a:solidFill>
                  <a:schemeClr val="tx2"/>
                </a:solidFill>
              </a:rPr>
              <a:t> моя </a:t>
            </a:r>
            <a:r>
              <a:rPr lang="ru-RU" sz="2600" b="1" dirty="0" err="1">
                <a:solidFill>
                  <a:schemeClr val="tx2"/>
                </a:solidFill>
              </a:rPr>
              <a:t>допомога</a:t>
            </a:r>
            <a:r>
              <a:rPr lang="ru-RU" sz="2600" b="1" dirty="0">
                <a:solidFill>
                  <a:schemeClr val="tx2"/>
                </a:solidFill>
              </a:rPr>
              <a:t>, </a:t>
            </a:r>
            <a:r>
              <a:rPr lang="ru-RU" sz="2600" b="1" dirty="0" err="1">
                <a:solidFill>
                  <a:schemeClr val="tx2"/>
                </a:solidFill>
              </a:rPr>
              <a:t>ти</a:t>
            </a:r>
            <a:r>
              <a:rPr lang="ru-RU" sz="2600" b="1" dirty="0">
                <a:solidFill>
                  <a:schemeClr val="tx2"/>
                </a:solidFill>
              </a:rPr>
              <a:t> й сам прекрасно </a:t>
            </a:r>
            <a:r>
              <a:rPr lang="ru-RU" sz="2600" b="1" dirty="0" err="1">
                <a:solidFill>
                  <a:schemeClr val="tx2"/>
                </a:solidFill>
              </a:rPr>
              <a:t>впорався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</a:rPr>
              <a:t>із</a:t>
            </a:r>
            <a:r>
              <a:rPr lang="ru-RU" sz="2600" b="1" dirty="0" smtClean="0">
                <a:solidFill>
                  <a:schemeClr val="tx2"/>
                </a:solidFill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</a:rPr>
              <a:t>завданням</a:t>
            </a:r>
            <a:r>
              <a:rPr lang="ru-RU" sz="2600" b="1" dirty="0" smtClean="0">
                <a:solidFill>
                  <a:schemeClr val="tx2"/>
                </a:solidFill>
              </a:rPr>
              <a:t>!» </a:t>
            </a:r>
            <a:r>
              <a:rPr lang="ru-RU" sz="2600" b="1" dirty="0" err="1" smtClean="0">
                <a:solidFill>
                  <a:schemeClr val="tx2"/>
                </a:solidFill>
              </a:rPr>
              <a:t>тощо</a:t>
            </a:r>
            <a:r>
              <a:rPr lang="ru-RU" sz="2600" b="1" dirty="0" smtClean="0">
                <a:solidFill>
                  <a:schemeClr val="tx2"/>
                </a:solidFill>
              </a:rPr>
              <a:t> </a:t>
            </a:r>
            <a:r>
              <a:rPr lang="ru-RU" sz="2600" b="1" dirty="0">
                <a:solidFill>
                  <a:schemeClr val="tx2"/>
                </a:solidFill>
              </a:rPr>
              <a:t>. </a:t>
            </a:r>
            <a:endParaRPr lang="uk-UA" sz="2600" b="1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</a:pPr>
            <a:endParaRPr lang="uk-UA" sz="2600" dirty="0">
              <a:solidFill>
                <a:schemeClr val="tx2"/>
              </a:solidFill>
            </a:endParaRPr>
          </a:p>
        </p:txBody>
      </p:sp>
      <p:pic>
        <p:nvPicPr>
          <p:cNvPr id="3074" name="Picture 2" descr="D:\Картинки\school2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88840"/>
            <a:ext cx="258303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3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5976664" cy="6192688"/>
          </a:xfrm>
        </p:spPr>
        <p:txBody>
          <a:bodyPr>
            <a:normAutofit fontScale="90000"/>
          </a:bodyPr>
          <a:lstStyle/>
          <a:p>
            <a:pPr algn="l"/>
            <a:r>
              <a:rPr lang="uk-UA" sz="6700" b="1" dirty="0" smtClean="0">
                <a:solidFill>
                  <a:schemeClr val="tx1"/>
                </a:solidFill>
              </a:rPr>
              <a:t/>
            </a:r>
            <a:br>
              <a:rPr lang="uk-UA" sz="6700" b="1" dirty="0" smtClean="0">
                <a:solidFill>
                  <a:schemeClr val="tx1"/>
                </a:solidFill>
              </a:rPr>
            </a:br>
            <a:r>
              <a:rPr lang="uk-UA" sz="6700" b="1" dirty="0">
                <a:solidFill>
                  <a:schemeClr val="tx1"/>
                </a:solidFill>
              </a:rPr>
              <a:t/>
            </a:r>
            <a:br>
              <a:rPr lang="uk-UA" sz="6700" b="1" dirty="0">
                <a:solidFill>
                  <a:schemeClr val="tx1"/>
                </a:solidFill>
              </a:rPr>
            </a:br>
            <a:r>
              <a:rPr lang="uk-UA" sz="6700" b="1" dirty="0" smtClean="0">
                <a:solidFill>
                  <a:schemeClr val="tx1"/>
                </a:solidFill>
              </a:rPr>
              <a:t/>
            </a:r>
            <a:br>
              <a:rPr lang="uk-UA" sz="6700" b="1" dirty="0" smtClean="0">
                <a:solidFill>
                  <a:schemeClr val="tx1"/>
                </a:solidFill>
              </a:rPr>
            </a:br>
            <a:r>
              <a:rPr lang="uk-UA" sz="6700" b="1" dirty="0">
                <a:solidFill>
                  <a:schemeClr val="tx1"/>
                </a:solidFill>
              </a:rPr>
              <a:t/>
            </a:r>
            <a:br>
              <a:rPr lang="uk-UA" sz="6700" b="1" dirty="0">
                <a:solidFill>
                  <a:schemeClr val="tx1"/>
                </a:solidFill>
              </a:rPr>
            </a:br>
            <a:r>
              <a:rPr lang="uk-UA" b="1" dirty="0">
                <a:solidFill>
                  <a:schemeClr val="tx1"/>
                </a:solidFill>
              </a:rPr>
              <a:t/>
            </a:r>
            <a:br>
              <a:rPr lang="uk-UA" b="1" dirty="0">
                <a:solidFill>
                  <a:schemeClr val="tx1"/>
                </a:solidFill>
              </a:rPr>
            </a:br>
            <a:r>
              <a:rPr lang="uk-UA" b="1" dirty="0">
                <a:solidFill>
                  <a:schemeClr val="tx1"/>
                </a:solidFill>
              </a:rPr>
              <a:t/>
            </a:r>
            <a:br>
              <a:rPr lang="uk-UA" b="1" dirty="0">
                <a:solidFill>
                  <a:schemeClr val="tx1"/>
                </a:solidFill>
              </a:rPr>
            </a:br>
            <a:r>
              <a:rPr lang="uk-UA" b="1" dirty="0" smtClean="0">
                <a:solidFill>
                  <a:schemeClr val="tx1"/>
                </a:solidFill>
              </a:rPr>
              <a:t>       </a:t>
            </a:r>
            <a:r>
              <a:rPr lang="uk-UA" sz="5300" b="1" i="1" dirty="0" smtClean="0">
                <a:solidFill>
                  <a:schemeClr val="tx1"/>
                </a:solidFill>
              </a:rPr>
              <a:t>Методика успіху</a:t>
            </a:r>
            <a:br>
              <a:rPr lang="uk-UA" sz="5300" b="1" i="1" dirty="0" smtClean="0">
                <a:solidFill>
                  <a:schemeClr val="tx1"/>
                </a:solidFill>
              </a:rPr>
            </a:br>
            <a:r>
              <a:rPr lang="uk-UA" sz="5300" b="1" i="1" dirty="0" smtClean="0">
                <a:solidFill>
                  <a:schemeClr val="tx1"/>
                </a:solidFill>
              </a:rPr>
              <a:t/>
            </a:r>
            <a:br>
              <a:rPr lang="uk-UA" sz="5300" b="1" i="1" dirty="0" smtClean="0">
                <a:solidFill>
                  <a:schemeClr val="tx1"/>
                </a:solidFill>
              </a:rPr>
            </a:br>
            <a:r>
              <a:rPr lang="uk-UA" sz="4000" b="1" dirty="0" smtClean="0">
                <a:solidFill>
                  <a:schemeClr val="tx1"/>
                </a:solidFill>
              </a:rPr>
              <a:t>«Перевтілення» </a:t>
            </a:r>
            <a:r>
              <a:rPr lang="uk-UA" sz="3100" b="1" dirty="0" smtClean="0">
                <a:solidFill>
                  <a:schemeClr val="tx1"/>
                </a:solidFill>
              </a:rPr>
              <a:t/>
            </a:r>
            <a:br>
              <a:rPr lang="uk-UA" sz="3100" b="1" dirty="0" smtClean="0">
                <a:solidFill>
                  <a:schemeClr val="tx1"/>
                </a:solidFill>
              </a:rPr>
            </a:br>
            <a:r>
              <a:rPr lang="uk-UA" sz="3100" b="1" dirty="0" smtClean="0">
                <a:solidFill>
                  <a:schemeClr val="tx1"/>
                </a:solidFill>
              </a:rPr>
              <a:t>(</a:t>
            </a:r>
            <a:r>
              <a:rPr lang="uk-UA" sz="3100" b="1" dirty="0">
                <a:solidFill>
                  <a:schemeClr val="tx1"/>
                </a:solidFill>
              </a:rPr>
              <a:t>Вчитель стає учнем («Сьогодні ви мої вчителі, а я ваш учень.»; </a:t>
            </a:r>
            <a:r>
              <a:rPr lang="uk-UA" sz="3100" b="1" dirty="0" smtClean="0">
                <a:solidFill>
                  <a:schemeClr val="tx1"/>
                </a:solidFill>
              </a:rPr>
              <a:t/>
            </a:r>
            <a:br>
              <a:rPr lang="uk-UA" sz="3100" b="1" dirty="0" smtClean="0">
                <a:solidFill>
                  <a:schemeClr val="tx1"/>
                </a:solidFill>
              </a:rPr>
            </a:br>
            <a:r>
              <a:rPr lang="uk-UA" sz="3100" b="1" dirty="0" smtClean="0">
                <a:solidFill>
                  <a:schemeClr val="tx1"/>
                </a:solidFill>
              </a:rPr>
              <a:t>учні </a:t>
            </a:r>
            <a:r>
              <a:rPr lang="uk-UA" sz="3100" b="1" dirty="0">
                <a:solidFill>
                  <a:schemeClr val="tx1"/>
                </a:solidFill>
              </a:rPr>
              <a:t>обирають роль </a:t>
            </a:r>
            <a:r>
              <a:rPr lang="uk-UA" sz="3100" b="1" dirty="0" smtClean="0">
                <a:solidFill>
                  <a:schemeClr val="tx1"/>
                </a:solidFill>
              </a:rPr>
              <a:t> , навчальний </a:t>
            </a:r>
            <a:r>
              <a:rPr lang="uk-UA" sz="3100" b="1" dirty="0">
                <a:solidFill>
                  <a:schemeClr val="tx1"/>
                </a:solidFill>
              </a:rPr>
              <a:t>діалог  на </a:t>
            </a:r>
            <a:r>
              <a:rPr lang="uk-UA" sz="3100" b="1" dirty="0" err="1">
                <a:solidFill>
                  <a:schemeClr val="tx1"/>
                </a:solidFill>
              </a:rPr>
              <a:t>уроці</a:t>
            </a:r>
            <a:r>
              <a:rPr lang="uk-UA" sz="3100" b="1" dirty="0">
                <a:solidFill>
                  <a:schemeClr val="tx1"/>
                </a:solidFill>
              </a:rPr>
              <a:t>  ведуть від імені обраної особистості , наприклад «Я – Сократ, вважаю…» тощо );</a:t>
            </a:r>
            <a:br>
              <a:rPr lang="uk-UA" sz="3100" b="1" dirty="0">
                <a:solidFill>
                  <a:schemeClr val="tx1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3074" name="Picture 2" descr="D:\Картинки\school25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52736"/>
            <a:ext cx="2567280" cy="488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37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876397" cy="5649491"/>
          </a:xfrm>
        </p:spPr>
        <p:txBody>
          <a:bodyPr>
            <a:noAutofit/>
          </a:bodyPr>
          <a:lstStyle/>
          <a:p>
            <a:endParaRPr lang="ru-RU" sz="4800" b="1" dirty="0"/>
          </a:p>
          <a:p>
            <a:pPr marL="0" indent="0">
              <a:buNone/>
            </a:pPr>
            <a:endParaRPr lang="ru-RU" sz="4800" b="1" dirty="0" smtClean="0"/>
          </a:p>
          <a:p>
            <a:r>
              <a:rPr lang="ru-RU" sz="4800" b="1" dirty="0" err="1" smtClean="0"/>
              <a:t>влучний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вислів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який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стимулює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мислительну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діяльність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учнів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впродовж</a:t>
            </a:r>
            <a:r>
              <a:rPr lang="ru-RU" sz="4800" b="1" dirty="0" smtClean="0"/>
              <a:t> уроку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 fontScale="90000"/>
          </a:bodyPr>
          <a:lstStyle/>
          <a:p>
            <a:r>
              <a:rPr lang="ru-RU" sz="5400" dirty="0"/>
              <a:t>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chemeClr val="tx1"/>
                </a:solidFill>
              </a:rPr>
              <a:t>«</a:t>
            </a:r>
            <a:r>
              <a:rPr lang="ru-RU" sz="5400" b="1" dirty="0">
                <a:solidFill>
                  <a:schemeClr val="tx1"/>
                </a:solidFill>
              </a:rPr>
              <a:t>Лейтмотив уроку»</a:t>
            </a:r>
            <a:br>
              <a:rPr lang="ru-RU" sz="5400" b="1" dirty="0">
                <a:solidFill>
                  <a:schemeClr val="tx1"/>
                </a:solidFill>
              </a:rPr>
            </a:b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3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957</TotalTime>
  <Words>382</Words>
  <Application>Microsoft Office PowerPoint</Application>
  <PresentationFormat>Экран (4:3)</PresentationFormat>
  <Paragraphs>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Гуманно-особистісний підхід до дітей у освітньому процесі  Амонашвілі Ш. О. Школа успіху</vt:lpstr>
      <vt:lpstr>Особистісно орієнтована система навчання і виховання Амонашвілі – «педагогіка цілісного життя дітей і дорослих» – будується на вірі в дитину, на основі виховання творчістю та співробітництва педагогів із дітьми. Завдання школи – спираючись на всю повноту дитячого життя, надати йому культурних форм саморозвитку, перетворити  шкільні заняття в «уроки щастя ».  Планувати роботу під гаслом : «Дитина все може!»</vt:lpstr>
      <vt:lpstr>Особливості дитячого віку</vt:lpstr>
      <vt:lpstr>  </vt:lpstr>
      <vt:lpstr>Друга пристрасть – це пристрасть  до Дорослості.   «Формула "Ти ще маленький" суперечить основам особистісно орієнтованої педагогіки. Навпаки, дії, відносини, в цілому спілкування, які виходять з формули "Ти вже дорослий", створюють сприятливу атмосферу для активного прояву і задоволення пристрасті до дорослості». </vt:lpstr>
      <vt:lpstr>Пристрасть третя – це пристрасть до Свободи.  «Дитині не подобається постійне і відкрите піклування дорослих, вона не терпить заборон, не слухається настанов і т.д.  Зрозуміло, що дозволить дітям не можна все. Але зрозуміло і те, що дітей не можна виховувати у атмосфері суцільних заборон.  Пристрасть до свободи породжує принцип збереження за дитиною почуття вільного вибору…»   </vt:lpstr>
      <vt:lpstr>Презентация PowerPoint</vt:lpstr>
      <vt:lpstr>             Методика успіху  «Перевтілення»  (Вчитель стає учнем («Сьогодні ви мої вчителі, а я ваш учень.»;  учні обирають роль  , навчальний діалог  на уроці  ведуть від імені обраної особистості , наприклад «Я – Сократ, вважаю…» тощо );  </vt:lpstr>
      <vt:lpstr>  «Лейтмотив уроку» </vt:lpstr>
      <vt:lpstr>Презентация PowerPoint</vt:lpstr>
      <vt:lpstr>  «Домальовування»   </vt:lpstr>
      <vt:lpstr> Завдання в «темряві» (учні  заплющують очі, щоб краще уявити завдання)</vt:lpstr>
      <vt:lpstr>Презентация PowerPoint</vt:lpstr>
      <vt:lpstr>Презентация PowerPoint</vt:lpstr>
      <vt:lpstr>Практична частина  Скласти фрагмент уроку  літературного читання, використовуючи методи та прийоми роботи  Ш. О. Амонашвілі. Тема. Уславлення мудрості, кмітливості людини в казці «Мудра дівчина»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Успіх –  це удача в діяльності, досягнення бажаних результатів, суспільне визнання особистості.</dc:title>
  <dc:creator>Патока</dc:creator>
  <cp:lastModifiedBy>Marine</cp:lastModifiedBy>
  <cp:revision>231</cp:revision>
  <dcterms:created xsi:type="dcterms:W3CDTF">2012-12-28T13:36:05Z</dcterms:created>
  <dcterms:modified xsi:type="dcterms:W3CDTF">2017-12-27T17:31:54Z</dcterms:modified>
</cp:coreProperties>
</file>