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sldIdLst>
    <p:sldId id="256" r:id="rId12"/>
    <p:sldId id="277" r:id="rId13"/>
    <p:sldId id="264" r:id="rId14"/>
    <p:sldId id="293" r:id="rId15"/>
    <p:sldId id="297" r:id="rId16"/>
    <p:sldId id="299" r:id="rId17"/>
    <p:sldId id="261" r:id="rId18"/>
    <p:sldId id="301" r:id="rId19"/>
    <p:sldId id="303" r:id="rId20"/>
    <p:sldId id="262" r:id="rId21"/>
    <p:sldId id="296" r:id="rId22"/>
    <p:sldId id="298" r:id="rId23"/>
    <p:sldId id="265" r:id="rId24"/>
    <p:sldId id="304" r:id="rId25"/>
    <p:sldId id="305" r:id="rId26"/>
    <p:sldId id="276" r:id="rId27"/>
    <p:sldId id="309" r:id="rId28"/>
    <p:sldId id="310" r:id="rId29"/>
    <p:sldId id="290" r:id="rId30"/>
    <p:sldId id="291" r:id="rId31"/>
    <p:sldId id="311" r:id="rId32"/>
    <p:sldId id="275" r:id="rId33"/>
    <p:sldId id="267" r:id="rId34"/>
    <p:sldId id="270" r:id="rId35"/>
    <p:sldId id="271" r:id="rId36"/>
    <p:sldId id="313" r:id="rId37"/>
    <p:sldId id="269" r:id="rId38"/>
    <p:sldId id="279" r:id="rId39"/>
    <p:sldId id="281" r:id="rId40"/>
    <p:sldId id="314" r:id="rId41"/>
    <p:sldId id="283" r:id="rId42"/>
    <p:sldId id="285" r:id="rId43"/>
    <p:sldId id="315" r:id="rId44"/>
    <p:sldId id="286" r:id="rId45"/>
    <p:sldId id="287" r:id="rId46"/>
    <p:sldId id="317" r:id="rId47"/>
    <p:sldId id="318" r:id="rId48"/>
    <p:sldId id="322" r:id="rId49"/>
    <p:sldId id="323" r:id="rId50"/>
    <p:sldId id="324" r:id="rId51"/>
    <p:sldId id="325" r:id="rId52"/>
    <p:sldId id="326" r:id="rId53"/>
    <p:sldId id="327" r:id="rId54"/>
    <p:sldId id="292" r:id="rId55"/>
    <p:sldId id="272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66"/>
    <a:srgbClr val="006600"/>
    <a:srgbClr val="008000"/>
    <a:srgbClr val="339966"/>
    <a:srgbClr val="CC66FF"/>
    <a:srgbClr val="003300"/>
    <a:srgbClr val="00CC99"/>
    <a:srgbClr val="FF0066"/>
    <a:srgbClr val="323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theme" Target="theme/theme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3C1725-C80D-4859-85FF-7FD401F61F9B}" type="doc">
      <dgm:prSet loTypeId="urn:microsoft.com/office/officeart/2005/8/layout/vList4#1" loCatId="list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0027888-AD69-4E39-9D0F-BCEDA544A114}">
      <dgm:prSet phldrT="[Текст]"/>
      <dgm:spPr/>
      <dgm:t>
        <a:bodyPr/>
        <a:lstStyle/>
        <a:p>
          <a:r>
            <a:rPr lang="uk-UA" dirty="0" smtClean="0">
              <a:solidFill>
                <a:srgbClr val="CC0000"/>
              </a:solidFill>
            </a:rPr>
            <a:t>ГІПАТІЮ</a:t>
          </a:r>
          <a:endParaRPr lang="uk-UA" dirty="0">
            <a:solidFill>
              <a:srgbClr val="CC0000"/>
            </a:solidFill>
          </a:endParaRPr>
        </a:p>
      </dgm:t>
    </dgm:pt>
    <dgm:pt modelId="{F9743AB9-B85D-48F6-A4F1-A808FF1302CE}" type="parTrans" cxnId="{7A9979BD-8C27-497A-807D-63FE65C91748}">
      <dgm:prSet/>
      <dgm:spPr/>
      <dgm:t>
        <a:bodyPr/>
        <a:lstStyle/>
        <a:p>
          <a:endParaRPr lang="uk-UA"/>
        </a:p>
      </dgm:t>
    </dgm:pt>
    <dgm:pt modelId="{FC3192AA-E424-4348-B79F-71909810DAF4}" type="sibTrans" cxnId="{7A9979BD-8C27-497A-807D-63FE65C91748}">
      <dgm:prSet/>
      <dgm:spPr/>
      <dgm:t>
        <a:bodyPr/>
        <a:lstStyle/>
        <a:p>
          <a:endParaRPr lang="uk-UA"/>
        </a:p>
      </dgm:t>
    </dgm:pt>
    <dgm:pt modelId="{14F0F76D-CD4E-4AE9-91EC-000F70193F5A}">
      <dgm:prSet phldrT="[Текст]"/>
      <dgm:spPr/>
      <dgm:t>
        <a:bodyPr/>
        <a:lstStyle/>
        <a:p>
          <a:r>
            <a:rPr lang="uk-UA" dirty="0" smtClean="0">
              <a:solidFill>
                <a:srgbClr val="CC0000"/>
              </a:solidFill>
            </a:rPr>
            <a:t>МАРІЮ  АНЬЄЗІ</a:t>
          </a:r>
          <a:endParaRPr lang="uk-UA" dirty="0">
            <a:solidFill>
              <a:srgbClr val="CC0000"/>
            </a:solidFill>
          </a:endParaRPr>
        </a:p>
      </dgm:t>
    </dgm:pt>
    <dgm:pt modelId="{7EB9703B-E5C3-4E64-9EEE-4A17F19B474A}" type="parTrans" cxnId="{EC77A6AB-4F84-4493-B7E6-F5AF5FAD8CA9}">
      <dgm:prSet/>
      <dgm:spPr/>
      <dgm:t>
        <a:bodyPr/>
        <a:lstStyle/>
        <a:p>
          <a:endParaRPr lang="uk-UA"/>
        </a:p>
      </dgm:t>
    </dgm:pt>
    <dgm:pt modelId="{1EA8CF1C-C075-4AE5-AEFE-C927BF544D92}" type="sibTrans" cxnId="{EC77A6AB-4F84-4493-B7E6-F5AF5FAD8CA9}">
      <dgm:prSet/>
      <dgm:spPr/>
      <dgm:t>
        <a:bodyPr/>
        <a:lstStyle/>
        <a:p>
          <a:endParaRPr lang="uk-UA"/>
        </a:p>
      </dgm:t>
    </dgm:pt>
    <dgm:pt modelId="{7B94DB9E-72F7-4C57-A04D-EEB03CF56AC3}">
      <dgm:prSet phldrT="[Текст]"/>
      <dgm:spPr/>
      <dgm:t>
        <a:bodyPr/>
        <a:lstStyle/>
        <a:p>
          <a:r>
            <a:rPr lang="uk-UA" dirty="0" smtClean="0">
              <a:solidFill>
                <a:srgbClr val="CC0000"/>
              </a:solidFill>
            </a:rPr>
            <a:t>ГОРТЕНЗІЮ  ЛЕПОТ</a:t>
          </a:r>
          <a:endParaRPr lang="uk-UA" dirty="0">
            <a:solidFill>
              <a:srgbClr val="CC0000"/>
            </a:solidFill>
          </a:endParaRPr>
        </a:p>
      </dgm:t>
    </dgm:pt>
    <dgm:pt modelId="{0B26BD61-5022-483A-91DC-1C977F9CCD2F}" type="parTrans" cxnId="{AEB6151F-B854-4DD9-9E9C-B2D9EC3820A8}">
      <dgm:prSet/>
      <dgm:spPr/>
      <dgm:t>
        <a:bodyPr/>
        <a:lstStyle/>
        <a:p>
          <a:endParaRPr lang="uk-UA"/>
        </a:p>
      </dgm:t>
    </dgm:pt>
    <dgm:pt modelId="{78458D89-6A23-4541-B8CE-B04FDF6EC4CE}" type="sibTrans" cxnId="{AEB6151F-B854-4DD9-9E9C-B2D9EC3820A8}">
      <dgm:prSet/>
      <dgm:spPr/>
      <dgm:t>
        <a:bodyPr/>
        <a:lstStyle/>
        <a:p>
          <a:endParaRPr lang="uk-UA"/>
        </a:p>
      </dgm:t>
    </dgm:pt>
    <dgm:pt modelId="{DCB3F41C-29F4-486C-9132-63A571B5D013}">
      <dgm:prSet phldrT="[Текст]"/>
      <dgm:spPr/>
      <dgm:t>
        <a:bodyPr/>
        <a:lstStyle/>
        <a:p>
          <a:r>
            <a:rPr lang="uk-UA" dirty="0" smtClean="0">
              <a:solidFill>
                <a:srgbClr val="CC0000"/>
              </a:solidFill>
            </a:rPr>
            <a:t>АДУ  ЛАВЛЕЙС</a:t>
          </a:r>
          <a:endParaRPr lang="uk-UA" dirty="0">
            <a:solidFill>
              <a:srgbClr val="CC0000"/>
            </a:solidFill>
          </a:endParaRPr>
        </a:p>
      </dgm:t>
    </dgm:pt>
    <dgm:pt modelId="{B54D01BD-6898-4E0A-B6FC-1F11B87CB0EE}" type="parTrans" cxnId="{504873CC-A236-488B-BCF3-EC00223E78E4}">
      <dgm:prSet/>
      <dgm:spPr/>
      <dgm:t>
        <a:bodyPr/>
        <a:lstStyle/>
        <a:p>
          <a:endParaRPr lang="uk-UA"/>
        </a:p>
      </dgm:t>
    </dgm:pt>
    <dgm:pt modelId="{C9C40C88-9687-4265-A58D-6E59ED029471}" type="sibTrans" cxnId="{504873CC-A236-488B-BCF3-EC00223E78E4}">
      <dgm:prSet/>
      <dgm:spPr/>
      <dgm:t>
        <a:bodyPr/>
        <a:lstStyle/>
        <a:p>
          <a:endParaRPr lang="uk-UA"/>
        </a:p>
      </dgm:t>
    </dgm:pt>
    <dgm:pt modelId="{676D0A95-8D25-4BB7-9151-7878736BA832}">
      <dgm:prSet phldrT="[Текст]"/>
      <dgm:spPr/>
      <dgm:t>
        <a:bodyPr/>
        <a:lstStyle/>
        <a:p>
          <a:r>
            <a:rPr lang="uk-UA" dirty="0" smtClean="0">
              <a:solidFill>
                <a:srgbClr val="CC0000"/>
              </a:solidFill>
            </a:rPr>
            <a:t>СОФІЮ  ЖЕРМЕН</a:t>
          </a:r>
          <a:endParaRPr lang="uk-UA" dirty="0">
            <a:solidFill>
              <a:srgbClr val="CC0000"/>
            </a:solidFill>
          </a:endParaRPr>
        </a:p>
      </dgm:t>
    </dgm:pt>
    <dgm:pt modelId="{84291B2A-1AAF-4B64-8865-D5EFE331CF76}" type="parTrans" cxnId="{04D54B82-F588-4F46-9C22-34DEC9201438}">
      <dgm:prSet/>
      <dgm:spPr/>
      <dgm:t>
        <a:bodyPr/>
        <a:lstStyle/>
        <a:p>
          <a:endParaRPr lang="uk-UA"/>
        </a:p>
      </dgm:t>
    </dgm:pt>
    <dgm:pt modelId="{E75FB39E-EF3C-4402-A636-533DB8833D6D}" type="sibTrans" cxnId="{04D54B82-F588-4F46-9C22-34DEC9201438}">
      <dgm:prSet/>
      <dgm:spPr/>
      <dgm:t>
        <a:bodyPr/>
        <a:lstStyle/>
        <a:p>
          <a:endParaRPr lang="uk-UA"/>
        </a:p>
      </dgm:t>
    </dgm:pt>
    <dgm:pt modelId="{B1BD171A-2786-4FAB-AECA-F3458EB39D2F}">
      <dgm:prSet phldrT="[Текст]"/>
      <dgm:spPr/>
      <dgm:t>
        <a:bodyPr/>
        <a:lstStyle/>
        <a:p>
          <a:r>
            <a:rPr lang="uk-UA" dirty="0" smtClean="0">
              <a:solidFill>
                <a:srgbClr val="CC0000"/>
              </a:solidFill>
            </a:rPr>
            <a:t>СОФІЮ  КОВАЛЕВСЬКУ</a:t>
          </a:r>
          <a:endParaRPr lang="uk-UA" dirty="0">
            <a:solidFill>
              <a:srgbClr val="CC0000"/>
            </a:solidFill>
          </a:endParaRPr>
        </a:p>
      </dgm:t>
    </dgm:pt>
    <dgm:pt modelId="{15DFE0DF-7B31-4C38-B7A3-6B167AF73830}" type="parTrans" cxnId="{6D9148C7-CE3F-4DF2-B794-3AA1E6FAE5BF}">
      <dgm:prSet/>
      <dgm:spPr/>
      <dgm:t>
        <a:bodyPr/>
        <a:lstStyle/>
        <a:p>
          <a:endParaRPr lang="uk-UA"/>
        </a:p>
      </dgm:t>
    </dgm:pt>
    <dgm:pt modelId="{6446AC2B-6C03-43FF-90D8-B77AA65D1BCF}" type="sibTrans" cxnId="{6D9148C7-CE3F-4DF2-B794-3AA1E6FAE5BF}">
      <dgm:prSet/>
      <dgm:spPr/>
      <dgm:t>
        <a:bodyPr/>
        <a:lstStyle/>
        <a:p>
          <a:endParaRPr lang="uk-UA"/>
        </a:p>
      </dgm:t>
    </dgm:pt>
    <dgm:pt modelId="{CA12BDD5-3734-4E78-8248-CC24D39177BF}">
      <dgm:prSet/>
      <dgm:spPr/>
      <dgm:t>
        <a:bodyPr/>
        <a:lstStyle/>
        <a:p>
          <a:r>
            <a:rPr lang="uk-UA" dirty="0" smtClean="0">
              <a:solidFill>
                <a:srgbClr val="C00000"/>
              </a:solidFill>
            </a:rPr>
            <a:t>ВІРУ  ВІРЧЕНКО</a:t>
          </a:r>
          <a:endParaRPr lang="uk-UA" dirty="0">
            <a:solidFill>
              <a:srgbClr val="C00000"/>
            </a:solidFill>
          </a:endParaRPr>
        </a:p>
      </dgm:t>
    </dgm:pt>
    <dgm:pt modelId="{D787F4DF-7520-4239-886F-FC77FAF902E0}" type="parTrans" cxnId="{C2F31D11-E5C5-4D8E-937A-198710DB024E}">
      <dgm:prSet/>
      <dgm:spPr/>
      <dgm:t>
        <a:bodyPr/>
        <a:lstStyle/>
        <a:p>
          <a:endParaRPr lang="uk-UA"/>
        </a:p>
      </dgm:t>
    </dgm:pt>
    <dgm:pt modelId="{B5B500F6-59A3-441C-B1FC-F7AA6D21E1EF}" type="sibTrans" cxnId="{C2F31D11-E5C5-4D8E-937A-198710DB024E}">
      <dgm:prSet/>
      <dgm:spPr/>
      <dgm:t>
        <a:bodyPr/>
        <a:lstStyle/>
        <a:p>
          <a:endParaRPr lang="uk-UA"/>
        </a:p>
      </dgm:t>
    </dgm:pt>
    <dgm:pt modelId="{F53E3C81-67B5-4A41-AF1D-32C3C9C636CB}" type="pres">
      <dgm:prSet presAssocID="{A13C1725-C80D-4859-85FF-7FD401F61F9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EC5B4BB-3804-4405-9498-124CE2634F24}" type="pres">
      <dgm:prSet presAssocID="{60027888-AD69-4E39-9D0F-BCEDA544A114}" presName="comp" presStyleCnt="0"/>
      <dgm:spPr/>
    </dgm:pt>
    <dgm:pt modelId="{027F7729-4118-4366-93E3-F30A14DA8FC3}" type="pres">
      <dgm:prSet presAssocID="{60027888-AD69-4E39-9D0F-BCEDA544A114}" presName="box" presStyleLbl="node1" presStyleIdx="0" presStyleCnt="7"/>
      <dgm:spPr/>
      <dgm:t>
        <a:bodyPr/>
        <a:lstStyle/>
        <a:p>
          <a:endParaRPr lang="uk-UA"/>
        </a:p>
      </dgm:t>
    </dgm:pt>
    <dgm:pt modelId="{5B43504B-0B81-4577-A942-6C56BD6F90AC}" type="pres">
      <dgm:prSet presAssocID="{60027888-AD69-4E39-9D0F-BCEDA544A114}" presName="img" presStyleLbl="fgImgPlac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B0797A72-DEE1-4EB9-AE40-AA23813EA957}" type="pres">
      <dgm:prSet presAssocID="{60027888-AD69-4E39-9D0F-BCEDA544A114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4DA6C85-140C-4045-90CA-19FB0804598E}" type="pres">
      <dgm:prSet presAssocID="{FC3192AA-E424-4348-B79F-71909810DAF4}" presName="spacer" presStyleCnt="0"/>
      <dgm:spPr/>
    </dgm:pt>
    <dgm:pt modelId="{2217806F-D9D8-412D-8A09-3D362939E96E}" type="pres">
      <dgm:prSet presAssocID="{14F0F76D-CD4E-4AE9-91EC-000F70193F5A}" presName="comp" presStyleCnt="0"/>
      <dgm:spPr/>
    </dgm:pt>
    <dgm:pt modelId="{2DCA19A5-F040-454B-99E1-B71BCE80E567}" type="pres">
      <dgm:prSet presAssocID="{14F0F76D-CD4E-4AE9-91EC-000F70193F5A}" presName="box" presStyleLbl="node1" presStyleIdx="1" presStyleCnt="7"/>
      <dgm:spPr/>
      <dgm:t>
        <a:bodyPr/>
        <a:lstStyle/>
        <a:p>
          <a:endParaRPr lang="uk-UA"/>
        </a:p>
      </dgm:t>
    </dgm:pt>
    <dgm:pt modelId="{444789B8-54A6-4ED3-B60F-AE17A898CE8A}" type="pres">
      <dgm:prSet presAssocID="{14F0F76D-CD4E-4AE9-91EC-000F70193F5A}" presName="img" presStyleLbl="fgImgPlac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49826094-B2DF-4D00-9DBC-9C3EC279FDFE}" type="pres">
      <dgm:prSet presAssocID="{14F0F76D-CD4E-4AE9-91EC-000F70193F5A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494D983-BDD4-4828-8BFB-012A6AFD2077}" type="pres">
      <dgm:prSet presAssocID="{1EA8CF1C-C075-4AE5-AEFE-C927BF544D92}" presName="spacer" presStyleCnt="0"/>
      <dgm:spPr/>
    </dgm:pt>
    <dgm:pt modelId="{49135BE5-8850-477C-9A90-F0A19FC50E97}" type="pres">
      <dgm:prSet presAssocID="{7B94DB9E-72F7-4C57-A04D-EEB03CF56AC3}" presName="comp" presStyleCnt="0"/>
      <dgm:spPr/>
    </dgm:pt>
    <dgm:pt modelId="{ADBC2E5E-0FE5-45F9-A9B3-823965E9DB80}" type="pres">
      <dgm:prSet presAssocID="{7B94DB9E-72F7-4C57-A04D-EEB03CF56AC3}" presName="box" presStyleLbl="node1" presStyleIdx="2" presStyleCnt="7"/>
      <dgm:spPr/>
      <dgm:t>
        <a:bodyPr/>
        <a:lstStyle/>
        <a:p>
          <a:endParaRPr lang="uk-UA"/>
        </a:p>
      </dgm:t>
    </dgm:pt>
    <dgm:pt modelId="{496794BF-B0A0-47DB-81F8-D50C2199482F}" type="pres">
      <dgm:prSet presAssocID="{7B94DB9E-72F7-4C57-A04D-EEB03CF56AC3}" presName="img" presStyleLbl="fgImgPlace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0AF2031B-EDCA-40EF-9FA5-F934E2378F9D}" type="pres">
      <dgm:prSet presAssocID="{7B94DB9E-72F7-4C57-A04D-EEB03CF56AC3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61732B-F913-4A9C-8715-0F9A4543CF16}" type="pres">
      <dgm:prSet presAssocID="{78458D89-6A23-4541-B8CE-B04FDF6EC4CE}" presName="spacer" presStyleCnt="0"/>
      <dgm:spPr/>
    </dgm:pt>
    <dgm:pt modelId="{1FC6ED42-4865-40B2-BAAD-298CD389B0CC}" type="pres">
      <dgm:prSet presAssocID="{DCB3F41C-29F4-486C-9132-63A571B5D013}" presName="comp" presStyleCnt="0"/>
      <dgm:spPr/>
    </dgm:pt>
    <dgm:pt modelId="{6472BB14-473E-491E-8541-CE4DF371D8C8}" type="pres">
      <dgm:prSet presAssocID="{DCB3F41C-29F4-486C-9132-63A571B5D013}" presName="box" presStyleLbl="node1" presStyleIdx="3" presStyleCnt="7"/>
      <dgm:spPr/>
      <dgm:t>
        <a:bodyPr/>
        <a:lstStyle/>
        <a:p>
          <a:endParaRPr lang="uk-UA"/>
        </a:p>
      </dgm:t>
    </dgm:pt>
    <dgm:pt modelId="{D2AF0B5A-4FE8-4C01-80B6-267127F78AC7}" type="pres">
      <dgm:prSet presAssocID="{DCB3F41C-29F4-486C-9132-63A571B5D013}" presName="img" presStyleLbl="fgImgPlace1" presStyleIdx="3" presStyleCnt="7" custLinFactNeighborX="5677" custLinFactNeighborY="-619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BDBBBFAB-5C90-432E-BB75-AF1398999BA2}" type="pres">
      <dgm:prSet presAssocID="{DCB3F41C-29F4-486C-9132-63A571B5D013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8FC15FE-5C8C-4081-BC91-822AB965750B}" type="pres">
      <dgm:prSet presAssocID="{C9C40C88-9687-4265-A58D-6E59ED029471}" presName="spacer" presStyleCnt="0"/>
      <dgm:spPr/>
    </dgm:pt>
    <dgm:pt modelId="{9E4868E2-2D52-42B6-8D3F-579DD1B98EB3}" type="pres">
      <dgm:prSet presAssocID="{676D0A95-8D25-4BB7-9151-7878736BA832}" presName="comp" presStyleCnt="0"/>
      <dgm:spPr/>
    </dgm:pt>
    <dgm:pt modelId="{7C3602AC-8659-4521-8F79-ED6F114723D0}" type="pres">
      <dgm:prSet presAssocID="{676D0A95-8D25-4BB7-9151-7878736BA832}" presName="box" presStyleLbl="node1" presStyleIdx="4" presStyleCnt="7"/>
      <dgm:spPr/>
      <dgm:t>
        <a:bodyPr/>
        <a:lstStyle/>
        <a:p>
          <a:endParaRPr lang="uk-UA"/>
        </a:p>
      </dgm:t>
    </dgm:pt>
    <dgm:pt modelId="{A553F0B3-4E4D-4363-A487-362CC94337C6}" type="pres">
      <dgm:prSet presAssocID="{676D0A95-8D25-4BB7-9151-7878736BA832}" presName="img" presStyleLbl="fgImgPlac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B5F95DD4-17A4-4727-8286-5275055E08DE}" type="pres">
      <dgm:prSet presAssocID="{676D0A95-8D25-4BB7-9151-7878736BA832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F4D3CE-ADB0-4BED-A700-89BEB2C80D21}" type="pres">
      <dgm:prSet presAssocID="{E75FB39E-EF3C-4402-A636-533DB8833D6D}" presName="spacer" presStyleCnt="0"/>
      <dgm:spPr/>
    </dgm:pt>
    <dgm:pt modelId="{6681E0AA-6E6D-4DB3-951D-85169025B764}" type="pres">
      <dgm:prSet presAssocID="{B1BD171A-2786-4FAB-AECA-F3458EB39D2F}" presName="comp" presStyleCnt="0"/>
      <dgm:spPr/>
    </dgm:pt>
    <dgm:pt modelId="{5F0DB92E-AF4E-4672-9FFC-1A2909E35073}" type="pres">
      <dgm:prSet presAssocID="{B1BD171A-2786-4FAB-AECA-F3458EB39D2F}" presName="box" presStyleLbl="node1" presStyleIdx="5" presStyleCnt="7"/>
      <dgm:spPr/>
      <dgm:t>
        <a:bodyPr/>
        <a:lstStyle/>
        <a:p>
          <a:endParaRPr lang="uk-UA"/>
        </a:p>
      </dgm:t>
    </dgm:pt>
    <dgm:pt modelId="{83E786D4-955E-4745-BD87-EA5475B321EC}" type="pres">
      <dgm:prSet presAssocID="{B1BD171A-2786-4FAB-AECA-F3458EB39D2F}" presName="img" presStyleLbl="fgImgPlace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5B8B9665-460A-45B3-A528-0E87278A340D}" type="pres">
      <dgm:prSet presAssocID="{B1BD171A-2786-4FAB-AECA-F3458EB39D2F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E0A1DF0-BBAD-4C30-BABA-511C8A06664D}" type="pres">
      <dgm:prSet presAssocID="{6446AC2B-6C03-43FF-90D8-B77AA65D1BCF}" presName="spacer" presStyleCnt="0"/>
      <dgm:spPr/>
    </dgm:pt>
    <dgm:pt modelId="{F6DAEC13-4093-4185-81A7-5B026FD65DC1}" type="pres">
      <dgm:prSet presAssocID="{CA12BDD5-3734-4E78-8248-CC24D39177BF}" presName="comp" presStyleCnt="0"/>
      <dgm:spPr/>
    </dgm:pt>
    <dgm:pt modelId="{B526C518-F8BD-4F80-AD72-9BEBB68636DE}" type="pres">
      <dgm:prSet presAssocID="{CA12BDD5-3734-4E78-8248-CC24D39177BF}" presName="box" presStyleLbl="node1" presStyleIdx="6" presStyleCnt="7"/>
      <dgm:spPr/>
      <dgm:t>
        <a:bodyPr/>
        <a:lstStyle/>
        <a:p>
          <a:endParaRPr lang="uk-UA"/>
        </a:p>
      </dgm:t>
    </dgm:pt>
    <dgm:pt modelId="{3D157742-C770-4D95-9D3F-EB96FADA5870}" type="pres">
      <dgm:prSet presAssocID="{CA12BDD5-3734-4E78-8248-CC24D39177BF}" presName="img" presStyleLbl="fgImgPlace1" presStyleIdx="6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2000" b="-92000"/>
          </a:stretch>
        </a:blipFill>
      </dgm:spPr>
      <dgm:t>
        <a:bodyPr/>
        <a:lstStyle/>
        <a:p>
          <a:endParaRPr lang="uk-UA"/>
        </a:p>
      </dgm:t>
    </dgm:pt>
    <dgm:pt modelId="{AB00A835-25CD-41CC-9E0B-CBACE41D02DF}" type="pres">
      <dgm:prSet presAssocID="{CA12BDD5-3734-4E78-8248-CC24D39177BF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3B15266-8A2B-4093-B834-78F7AD225C0D}" type="presOf" srcId="{7B94DB9E-72F7-4C57-A04D-EEB03CF56AC3}" destId="{ADBC2E5E-0FE5-45F9-A9B3-823965E9DB80}" srcOrd="0" destOrd="0" presId="urn:microsoft.com/office/officeart/2005/8/layout/vList4#1"/>
    <dgm:cxn modelId="{7A9979BD-8C27-497A-807D-63FE65C91748}" srcId="{A13C1725-C80D-4859-85FF-7FD401F61F9B}" destId="{60027888-AD69-4E39-9D0F-BCEDA544A114}" srcOrd="0" destOrd="0" parTransId="{F9743AB9-B85D-48F6-A4F1-A808FF1302CE}" sibTransId="{FC3192AA-E424-4348-B79F-71909810DAF4}"/>
    <dgm:cxn modelId="{73DB8C96-89F8-460F-AB8C-253C3DDC5B03}" type="presOf" srcId="{DCB3F41C-29F4-486C-9132-63A571B5D013}" destId="{6472BB14-473E-491E-8541-CE4DF371D8C8}" srcOrd="0" destOrd="0" presId="urn:microsoft.com/office/officeart/2005/8/layout/vList4#1"/>
    <dgm:cxn modelId="{7897E434-D06A-42E0-8FFA-471FC49F6E9A}" type="presOf" srcId="{B1BD171A-2786-4FAB-AECA-F3458EB39D2F}" destId="{5B8B9665-460A-45B3-A528-0E87278A340D}" srcOrd="1" destOrd="0" presId="urn:microsoft.com/office/officeart/2005/8/layout/vList4#1"/>
    <dgm:cxn modelId="{724A8FF0-A323-4CD4-96E8-B678BB139155}" type="presOf" srcId="{DCB3F41C-29F4-486C-9132-63A571B5D013}" destId="{BDBBBFAB-5C90-432E-BB75-AF1398999BA2}" srcOrd="1" destOrd="0" presId="urn:microsoft.com/office/officeart/2005/8/layout/vList4#1"/>
    <dgm:cxn modelId="{BB081684-0DE9-4444-B282-09D2D3D286C8}" type="presOf" srcId="{A13C1725-C80D-4859-85FF-7FD401F61F9B}" destId="{F53E3C81-67B5-4A41-AF1D-32C3C9C636CB}" srcOrd="0" destOrd="0" presId="urn:microsoft.com/office/officeart/2005/8/layout/vList4#1"/>
    <dgm:cxn modelId="{A99BDD3B-0C4E-429D-9D22-168838C0D87A}" type="presOf" srcId="{676D0A95-8D25-4BB7-9151-7878736BA832}" destId="{B5F95DD4-17A4-4727-8286-5275055E08DE}" srcOrd="1" destOrd="0" presId="urn:microsoft.com/office/officeart/2005/8/layout/vList4#1"/>
    <dgm:cxn modelId="{E185197E-7C8D-4C8F-BBF9-9B357149A7BD}" type="presOf" srcId="{60027888-AD69-4E39-9D0F-BCEDA544A114}" destId="{B0797A72-DEE1-4EB9-AE40-AA23813EA957}" srcOrd="1" destOrd="0" presId="urn:microsoft.com/office/officeart/2005/8/layout/vList4#1"/>
    <dgm:cxn modelId="{004F5456-49FC-4583-900A-65F04C1D96D6}" type="presOf" srcId="{B1BD171A-2786-4FAB-AECA-F3458EB39D2F}" destId="{5F0DB92E-AF4E-4672-9FFC-1A2909E35073}" srcOrd="0" destOrd="0" presId="urn:microsoft.com/office/officeart/2005/8/layout/vList4#1"/>
    <dgm:cxn modelId="{35EB9AD6-E302-4827-8E53-48B9B9A1CE80}" type="presOf" srcId="{60027888-AD69-4E39-9D0F-BCEDA544A114}" destId="{027F7729-4118-4366-93E3-F30A14DA8FC3}" srcOrd="0" destOrd="0" presId="urn:microsoft.com/office/officeart/2005/8/layout/vList4#1"/>
    <dgm:cxn modelId="{04D54B82-F588-4F46-9C22-34DEC9201438}" srcId="{A13C1725-C80D-4859-85FF-7FD401F61F9B}" destId="{676D0A95-8D25-4BB7-9151-7878736BA832}" srcOrd="4" destOrd="0" parTransId="{84291B2A-1AAF-4B64-8865-D5EFE331CF76}" sibTransId="{E75FB39E-EF3C-4402-A636-533DB8833D6D}"/>
    <dgm:cxn modelId="{C2F31D11-E5C5-4D8E-937A-198710DB024E}" srcId="{A13C1725-C80D-4859-85FF-7FD401F61F9B}" destId="{CA12BDD5-3734-4E78-8248-CC24D39177BF}" srcOrd="6" destOrd="0" parTransId="{D787F4DF-7520-4239-886F-FC77FAF902E0}" sibTransId="{B5B500F6-59A3-441C-B1FC-F7AA6D21E1EF}"/>
    <dgm:cxn modelId="{6D9148C7-CE3F-4DF2-B794-3AA1E6FAE5BF}" srcId="{A13C1725-C80D-4859-85FF-7FD401F61F9B}" destId="{B1BD171A-2786-4FAB-AECA-F3458EB39D2F}" srcOrd="5" destOrd="0" parTransId="{15DFE0DF-7B31-4C38-B7A3-6B167AF73830}" sibTransId="{6446AC2B-6C03-43FF-90D8-B77AA65D1BCF}"/>
    <dgm:cxn modelId="{FEB525E0-A9ED-451F-A118-FA94EBD6484D}" type="presOf" srcId="{7B94DB9E-72F7-4C57-A04D-EEB03CF56AC3}" destId="{0AF2031B-EDCA-40EF-9FA5-F934E2378F9D}" srcOrd="1" destOrd="0" presId="urn:microsoft.com/office/officeart/2005/8/layout/vList4#1"/>
    <dgm:cxn modelId="{A3B23DDB-C863-4114-BD54-B6BED8C504D0}" type="presOf" srcId="{14F0F76D-CD4E-4AE9-91EC-000F70193F5A}" destId="{2DCA19A5-F040-454B-99E1-B71BCE80E567}" srcOrd="0" destOrd="0" presId="urn:microsoft.com/office/officeart/2005/8/layout/vList4#1"/>
    <dgm:cxn modelId="{2B4C4E0A-08D1-4D7D-8A7D-A788EBD732D7}" type="presOf" srcId="{CA12BDD5-3734-4E78-8248-CC24D39177BF}" destId="{B526C518-F8BD-4F80-AD72-9BEBB68636DE}" srcOrd="0" destOrd="0" presId="urn:microsoft.com/office/officeart/2005/8/layout/vList4#1"/>
    <dgm:cxn modelId="{9CE8119C-FB5A-4E7D-8652-28B982C16870}" type="presOf" srcId="{CA12BDD5-3734-4E78-8248-CC24D39177BF}" destId="{AB00A835-25CD-41CC-9E0B-CBACE41D02DF}" srcOrd="1" destOrd="0" presId="urn:microsoft.com/office/officeart/2005/8/layout/vList4#1"/>
    <dgm:cxn modelId="{EC77A6AB-4F84-4493-B7E6-F5AF5FAD8CA9}" srcId="{A13C1725-C80D-4859-85FF-7FD401F61F9B}" destId="{14F0F76D-CD4E-4AE9-91EC-000F70193F5A}" srcOrd="1" destOrd="0" parTransId="{7EB9703B-E5C3-4E64-9EEE-4A17F19B474A}" sibTransId="{1EA8CF1C-C075-4AE5-AEFE-C927BF544D92}"/>
    <dgm:cxn modelId="{504873CC-A236-488B-BCF3-EC00223E78E4}" srcId="{A13C1725-C80D-4859-85FF-7FD401F61F9B}" destId="{DCB3F41C-29F4-486C-9132-63A571B5D013}" srcOrd="3" destOrd="0" parTransId="{B54D01BD-6898-4E0A-B6FC-1F11B87CB0EE}" sibTransId="{C9C40C88-9687-4265-A58D-6E59ED029471}"/>
    <dgm:cxn modelId="{AA2EB876-4084-4CD5-B50A-3B4665F312CC}" type="presOf" srcId="{14F0F76D-CD4E-4AE9-91EC-000F70193F5A}" destId="{49826094-B2DF-4D00-9DBC-9C3EC279FDFE}" srcOrd="1" destOrd="0" presId="urn:microsoft.com/office/officeart/2005/8/layout/vList4#1"/>
    <dgm:cxn modelId="{19C0947C-E0A9-4239-B385-3B0ECC2B3CCB}" type="presOf" srcId="{676D0A95-8D25-4BB7-9151-7878736BA832}" destId="{7C3602AC-8659-4521-8F79-ED6F114723D0}" srcOrd="0" destOrd="0" presId="urn:microsoft.com/office/officeart/2005/8/layout/vList4#1"/>
    <dgm:cxn modelId="{AEB6151F-B854-4DD9-9E9C-B2D9EC3820A8}" srcId="{A13C1725-C80D-4859-85FF-7FD401F61F9B}" destId="{7B94DB9E-72F7-4C57-A04D-EEB03CF56AC3}" srcOrd="2" destOrd="0" parTransId="{0B26BD61-5022-483A-91DC-1C977F9CCD2F}" sibTransId="{78458D89-6A23-4541-B8CE-B04FDF6EC4CE}"/>
    <dgm:cxn modelId="{825CB200-8678-49AB-A4FA-DEC23C1A6146}" type="presParOf" srcId="{F53E3C81-67B5-4A41-AF1D-32C3C9C636CB}" destId="{CEC5B4BB-3804-4405-9498-124CE2634F24}" srcOrd="0" destOrd="0" presId="urn:microsoft.com/office/officeart/2005/8/layout/vList4#1"/>
    <dgm:cxn modelId="{0CDBB2B7-0E7D-4961-9F0F-E532885836ED}" type="presParOf" srcId="{CEC5B4BB-3804-4405-9498-124CE2634F24}" destId="{027F7729-4118-4366-93E3-F30A14DA8FC3}" srcOrd="0" destOrd="0" presId="urn:microsoft.com/office/officeart/2005/8/layout/vList4#1"/>
    <dgm:cxn modelId="{C668F3E3-2C26-4792-9CF1-329AFEA7AA88}" type="presParOf" srcId="{CEC5B4BB-3804-4405-9498-124CE2634F24}" destId="{5B43504B-0B81-4577-A942-6C56BD6F90AC}" srcOrd="1" destOrd="0" presId="urn:microsoft.com/office/officeart/2005/8/layout/vList4#1"/>
    <dgm:cxn modelId="{037C5763-2964-4032-9675-1E825C6FE773}" type="presParOf" srcId="{CEC5B4BB-3804-4405-9498-124CE2634F24}" destId="{B0797A72-DEE1-4EB9-AE40-AA23813EA957}" srcOrd="2" destOrd="0" presId="urn:microsoft.com/office/officeart/2005/8/layout/vList4#1"/>
    <dgm:cxn modelId="{0BED8AC8-CD7A-4BA6-9F59-07887AB6BFF5}" type="presParOf" srcId="{F53E3C81-67B5-4A41-AF1D-32C3C9C636CB}" destId="{F4DA6C85-140C-4045-90CA-19FB0804598E}" srcOrd="1" destOrd="0" presId="urn:microsoft.com/office/officeart/2005/8/layout/vList4#1"/>
    <dgm:cxn modelId="{DE89D47D-AED2-4113-B2FF-D83207F9581A}" type="presParOf" srcId="{F53E3C81-67B5-4A41-AF1D-32C3C9C636CB}" destId="{2217806F-D9D8-412D-8A09-3D362939E96E}" srcOrd="2" destOrd="0" presId="urn:microsoft.com/office/officeart/2005/8/layout/vList4#1"/>
    <dgm:cxn modelId="{0DF9F3C1-9906-41F0-8C43-57BB802931F7}" type="presParOf" srcId="{2217806F-D9D8-412D-8A09-3D362939E96E}" destId="{2DCA19A5-F040-454B-99E1-B71BCE80E567}" srcOrd="0" destOrd="0" presId="urn:microsoft.com/office/officeart/2005/8/layout/vList4#1"/>
    <dgm:cxn modelId="{D17E1628-8DA5-4B14-B0C7-0A1E2E35E1A3}" type="presParOf" srcId="{2217806F-D9D8-412D-8A09-3D362939E96E}" destId="{444789B8-54A6-4ED3-B60F-AE17A898CE8A}" srcOrd="1" destOrd="0" presId="urn:microsoft.com/office/officeart/2005/8/layout/vList4#1"/>
    <dgm:cxn modelId="{6C5F579F-A780-484A-9BCF-ED1BB021F233}" type="presParOf" srcId="{2217806F-D9D8-412D-8A09-3D362939E96E}" destId="{49826094-B2DF-4D00-9DBC-9C3EC279FDFE}" srcOrd="2" destOrd="0" presId="urn:microsoft.com/office/officeart/2005/8/layout/vList4#1"/>
    <dgm:cxn modelId="{D0DBE702-3BDB-4CFE-BAB2-4D12507032D1}" type="presParOf" srcId="{F53E3C81-67B5-4A41-AF1D-32C3C9C636CB}" destId="{4494D983-BDD4-4828-8BFB-012A6AFD2077}" srcOrd="3" destOrd="0" presId="urn:microsoft.com/office/officeart/2005/8/layout/vList4#1"/>
    <dgm:cxn modelId="{7493A791-A121-475F-AC5F-FDB9EA31F468}" type="presParOf" srcId="{F53E3C81-67B5-4A41-AF1D-32C3C9C636CB}" destId="{49135BE5-8850-477C-9A90-F0A19FC50E97}" srcOrd="4" destOrd="0" presId="urn:microsoft.com/office/officeart/2005/8/layout/vList4#1"/>
    <dgm:cxn modelId="{B4405AD9-8DAA-493D-97A9-C5A3FB505A63}" type="presParOf" srcId="{49135BE5-8850-477C-9A90-F0A19FC50E97}" destId="{ADBC2E5E-0FE5-45F9-A9B3-823965E9DB80}" srcOrd="0" destOrd="0" presId="urn:microsoft.com/office/officeart/2005/8/layout/vList4#1"/>
    <dgm:cxn modelId="{929DCEFD-C829-42B7-B6CD-4CAAF3DA3F2C}" type="presParOf" srcId="{49135BE5-8850-477C-9A90-F0A19FC50E97}" destId="{496794BF-B0A0-47DB-81F8-D50C2199482F}" srcOrd="1" destOrd="0" presId="urn:microsoft.com/office/officeart/2005/8/layout/vList4#1"/>
    <dgm:cxn modelId="{D0CEC95E-3BA9-4F2E-B153-A9C98BDF088E}" type="presParOf" srcId="{49135BE5-8850-477C-9A90-F0A19FC50E97}" destId="{0AF2031B-EDCA-40EF-9FA5-F934E2378F9D}" srcOrd="2" destOrd="0" presId="urn:microsoft.com/office/officeart/2005/8/layout/vList4#1"/>
    <dgm:cxn modelId="{7D0944E1-E291-46B0-BF96-AB9DBC48F9FA}" type="presParOf" srcId="{F53E3C81-67B5-4A41-AF1D-32C3C9C636CB}" destId="{8361732B-F913-4A9C-8715-0F9A4543CF16}" srcOrd="5" destOrd="0" presId="urn:microsoft.com/office/officeart/2005/8/layout/vList4#1"/>
    <dgm:cxn modelId="{57B6A5AC-DF05-4FCF-8752-AE4F04CA75DB}" type="presParOf" srcId="{F53E3C81-67B5-4A41-AF1D-32C3C9C636CB}" destId="{1FC6ED42-4865-40B2-BAAD-298CD389B0CC}" srcOrd="6" destOrd="0" presId="urn:microsoft.com/office/officeart/2005/8/layout/vList4#1"/>
    <dgm:cxn modelId="{50029085-560A-4046-AA87-2F66A22C0690}" type="presParOf" srcId="{1FC6ED42-4865-40B2-BAAD-298CD389B0CC}" destId="{6472BB14-473E-491E-8541-CE4DF371D8C8}" srcOrd="0" destOrd="0" presId="urn:microsoft.com/office/officeart/2005/8/layout/vList4#1"/>
    <dgm:cxn modelId="{C9604849-381C-446C-ADA0-9601E0D559B4}" type="presParOf" srcId="{1FC6ED42-4865-40B2-BAAD-298CD389B0CC}" destId="{D2AF0B5A-4FE8-4C01-80B6-267127F78AC7}" srcOrd="1" destOrd="0" presId="urn:microsoft.com/office/officeart/2005/8/layout/vList4#1"/>
    <dgm:cxn modelId="{20DE4163-038E-4BAD-88A3-351B2161A5DD}" type="presParOf" srcId="{1FC6ED42-4865-40B2-BAAD-298CD389B0CC}" destId="{BDBBBFAB-5C90-432E-BB75-AF1398999BA2}" srcOrd="2" destOrd="0" presId="urn:microsoft.com/office/officeart/2005/8/layout/vList4#1"/>
    <dgm:cxn modelId="{CB1A710C-61B0-4439-A197-74B3732B4FBC}" type="presParOf" srcId="{F53E3C81-67B5-4A41-AF1D-32C3C9C636CB}" destId="{F8FC15FE-5C8C-4081-BC91-822AB965750B}" srcOrd="7" destOrd="0" presId="urn:microsoft.com/office/officeart/2005/8/layout/vList4#1"/>
    <dgm:cxn modelId="{D4799CC3-C01E-46CA-9C2A-A78B42F3F47A}" type="presParOf" srcId="{F53E3C81-67B5-4A41-AF1D-32C3C9C636CB}" destId="{9E4868E2-2D52-42B6-8D3F-579DD1B98EB3}" srcOrd="8" destOrd="0" presId="urn:microsoft.com/office/officeart/2005/8/layout/vList4#1"/>
    <dgm:cxn modelId="{7CFA9DC4-4448-41F4-AD26-B0B795AD4899}" type="presParOf" srcId="{9E4868E2-2D52-42B6-8D3F-579DD1B98EB3}" destId="{7C3602AC-8659-4521-8F79-ED6F114723D0}" srcOrd="0" destOrd="0" presId="urn:microsoft.com/office/officeart/2005/8/layout/vList4#1"/>
    <dgm:cxn modelId="{85CF2DAD-F1FC-4276-8564-3D58F1A75DE1}" type="presParOf" srcId="{9E4868E2-2D52-42B6-8D3F-579DD1B98EB3}" destId="{A553F0B3-4E4D-4363-A487-362CC94337C6}" srcOrd="1" destOrd="0" presId="urn:microsoft.com/office/officeart/2005/8/layout/vList4#1"/>
    <dgm:cxn modelId="{A64AFFBB-644C-408B-99A8-AACBA1834CEC}" type="presParOf" srcId="{9E4868E2-2D52-42B6-8D3F-579DD1B98EB3}" destId="{B5F95DD4-17A4-4727-8286-5275055E08DE}" srcOrd="2" destOrd="0" presId="urn:microsoft.com/office/officeart/2005/8/layout/vList4#1"/>
    <dgm:cxn modelId="{4B22B915-A4B4-44C5-8BC8-8A5CE8982DF2}" type="presParOf" srcId="{F53E3C81-67B5-4A41-AF1D-32C3C9C636CB}" destId="{B8F4D3CE-ADB0-4BED-A700-89BEB2C80D21}" srcOrd="9" destOrd="0" presId="urn:microsoft.com/office/officeart/2005/8/layout/vList4#1"/>
    <dgm:cxn modelId="{BFBFDE1F-725D-4562-A7FC-D8A011AC4972}" type="presParOf" srcId="{F53E3C81-67B5-4A41-AF1D-32C3C9C636CB}" destId="{6681E0AA-6E6D-4DB3-951D-85169025B764}" srcOrd="10" destOrd="0" presId="urn:microsoft.com/office/officeart/2005/8/layout/vList4#1"/>
    <dgm:cxn modelId="{FB589BC8-6228-46AB-8EF9-E28E40F19189}" type="presParOf" srcId="{6681E0AA-6E6D-4DB3-951D-85169025B764}" destId="{5F0DB92E-AF4E-4672-9FFC-1A2909E35073}" srcOrd="0" destOrd="0" presId="urn:microsoft.com/office/officeart/2005/8/layout/vList4#1"/>
    <dgm:cxn modelId="{0FC4FDE0-A77D-4716-B63D-1C78AE010F9E}" type="presParOf" srcId="{6681E0AA-6E6D-4DB3-951D-85169025B764}" destId="{83E786D4-955E-4745-BD87-EA5475B321EC}" srcOrd="1" destOrd="0" presId="urn:microsoft.com/office/officeart/2005/8/layout/vList4#1"/>
    <dgm:cxn modelId="{DAFD5667-3F36-463E-90EC-8DD0FF073804}" type="presParOf" srcId="{6681E0AA-6E6D-4DB3-951D-85169025B764}" destId="{5B8B9665-460A-45B3-A528-0E87278A340D}" srcOrd="2" destOrd="0" presId="urn:microsoft.com/office/officeart/2005/8/layout/vList4#1"/>
    <dgm:cxn modelId="{82D7C5DA-E115-4FC6-A102-4A0F7F80A15D}" type="presParOf" srcId="{F53E3C81-67B5-4A41-AF1D-32C3C9C636CB}" destId="{EE0A1DF0-BBAD-4C30-BABA-511C8A06664D}" srcOrd="11" destOrd="0" presId="urn:microsoft.com/office/officeart/2005/8/layout/vList4#1"/>
    <dgm:cxn modelId="{ECC95F7C-863D-45E4-86FF-A87CBDCA65A1}" type="presParOf" srcId="{F53E3C81-67B5-4A41-AF1D-32C3C9C636CB}" destId="{F6DAEC13-4093-4185-81A7-5B026FD65DC1}" srcOrd="12" destOrd="0" presId="urn:microsoft.com/office/officeart/2005/8/layout/vList4#1"/>
    <dgm:cxn modelId="{87C5F36F-F364-4022-A6DB-9465FCDF5264}" type="presParOf" srcId="{F6DAEC13-4093-4185-81A7-5B026FD65DC1}" destId="{B526C518-F8BD-4F80-AD72-9BEBB68636DE}" srcOrd="0" destOrd="0" presId="urn:microsoft.com/office/officeart/2005/8/layout/vList4#1"/>
    <dgm:cxn modelId="{061AFF01-B38F-42E4-AA1C-386001C63829}" type="presParOf" srcId="{F6DAEC13-4093-4185-81A7-5B026FD65DC1}" destId="{3D157742-C770-4D95-9D3F-EB96FADA5870}" srcOrd="1" destOrd="0" presId="urn:microsoft.com/office/officeart/2005/8/layout/vList4#1"/>
    <dgm:cxn modelId="{1FDBB192-9DE0-45CD-83EB-035FDBB5D5D0}" type="presParOf" srcId="{F6DAEC13-4093-4185-81A7-5B026FD65DC1}" destId="{AB00A835-25CD-41CC-9E0B-CBACE41D02D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766334"/>
      </p:ext>
    </p:extLst>
  </p:cSld>
  <p:clrMapOvr>
    <a:masterClrMapping/>
  </p:clrMapOvr>
  <p:transition spd="slow" advTm="10000">
    <p:dissolv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323353"/>
      </p:ext>
    </p:extLst>
  </p:cSld>
  <p:clrMapOvr>
    <a:masterClrMapping/>
  </p:clrMapOvr>
  <p:transition spd="slow" advTm="10000"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588160"/>
      </p:ext>
    </p:extLst>
  </p:cSld>
  <p:clrMapOvr>
    <a:masterClrMapping/>
  </p:clrMapOvr>
  <p:transition spd="slow" advTm="10000"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349"/>
      </p:ext>
    </p:extLst>
  </p:cSld>
  <p:clrMapOvr>
    <a:masterClrMapping/>
  </p:clrMapOvr>
  <p:transition spd="slow" advTm="10000"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90371"/>
      </p:ext>
    </p:extLst>
  </p:cSld>
  <p:clrMapOvr>
    <a:masterClrMapping/>
  </p:clrMapOvr>
  <p:transition spd="slow" advTm="10000"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43097"/>
      </p:ext>
    </p:extLst>
  </p:cSld>
  <p:clrMapOvr>
    <a:masterClrMapping/>
  </p:clrMapOvr>
  <p:transition spd="slow" advTm="10000">
    <p:dissolv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843030"/>
      </p:ext>
    </p:extLst>
  </p:cSld>
  <p:clrMapOvr>
    <a:masterClrMapping/>
  </p:clrMapOvr>
  <p:transition spd="slow" advTm="10000">
    <p:dissolv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12508"/>
      </p:ext>
    </p:extLst>
  </p:cSld>
  <p:clrMapOvr>
    <a:masterClrMapping/>
  </p:clrMapOvr>
  <p:transition spd="slow" advTm="10000">
    <p:dissolv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72907"/>
      </p:ext>
    </p:extLst>
  </p:cSld>
  <p:clrMapOvr>
    <a:masterClrMapping/>
  </p:clrMapOvr>
  <p:transition spd="slow" advTm="10000">
    <p:dissolv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73087"/>
      </p:ext>
    </p:extLst>
  </p:cSld>
  <p:clrMapOvr>
    <a:masterClrMapping/>
  </p:clrMapOvr>
  <p:transition spd="slow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94673"/>
      </p:ext>
    </p:extLst>
  </p:cSld>
  <p:clrMapOvr>
    <a:masterClrMapping/>
  </p:clrMapOvr>
  <p:transition spd="slow" advTm="10000">
    <p:dissolv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05879"/>
      </p:ext>
    </p:extLst>
  </p:cSld>
  <p:clrMapOvr>
    <a:masterClrMapping/>
  </p:clrMapOvr>
  <p:transition spd="slow" advTm="10000">
    <p:dissolv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036930"/>
      </p:ext>
    </p:extLst>
  </p:cSld>
  <p:clrMapOvr>
    <a:masterClrMapping/>
  </p:clrMapOvr>
  <p:transition spd="slow" advTm="10000">
    <p:dissolv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47054"/>
      </p:ext>
    </p:extLst>
  </p:cSld>
  <p:clrMapOvr>
    <a:masterClrMapping/>
  </p:clrMapOvr>
  <p:transition spd="slow" advTm="10000">
    <p:dissolv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2857"/>
      </p:ext>
    </p:extLst>
  </p:cSld>
  <p:clrMapOvr>
    <a:masterClrMapping/>
  </p:clrMapOvr>
  <p:transition spd="slow" advTm="10000">
    <p:dissolv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37656"/>
      </p:ext>
    </p:extLst>
  </p:cSld>
  <p:clrMapOvr>
    <a:masterClrMapping/>
  </p:clrMapOvr>
  <p:transition spd="slow" advTm="10000">
    <p:dissolv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3425"/>
      </p:ext>
    </p:extLst>
  </p:cSld>
  <p:clrMapOvr>
    <a:masterClrMapping/>
  </p:clrMapOvr>
  <p:transition spd="slow" advTm="10000">
    <p:dissolv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5720"/>
      </p:ext>
    </p:extLst>
  </p:cSld>
  <p:clrMapOvr>
    <a:masterClrMapping/>
  </p:clrMapOvr>
  <p:transition spd="slow" advTm="10000">
    <p:dissolv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00401"/>
      </p:ext>
    </p:extLst>
  </p:cSld>
  <p:clrMapOvr>
    <a:masterClrMapping/>
  </p:clrMapOvr>
  <p:transition spd="slow" advTm="10000">
    <p:dissolv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51943"/>
      </p:ext>
    </p:extLst>
  </p:cSld>
  <p:clrMapOvr>
    <a:masterClrMapping/>
  </p:clrMapOvr>
  <p:transition spd="slow" advTm="10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69904"/>
      </p:ext>
    </p:extLst>
  </p:cSld>
  <p:clrMapOvr>
    <a:masterClrMapping/>
  </p:clrMapOvr>
  <p:transition spd="slow" advTm="10000">
    <p:dissolv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62973"/>
      </p:ext>
    </p:extLst>
  </p:cSld>
  <p:clrMapOvr>
    <a:masterClrMapping/>
  </p:clrMapOvr>
  <p:transition spd="slow" advTm="10000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98958-8D58-46C1-AD48-5EDC56907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34820-66ED-477C-B9D0-17E1DCFBA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DBCCD-0EFA-4353-859D-C72684141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D5A71-4ABE-45E7-B6CE-737C87C0F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1D55C-29F3-45C0-A466-01C0A5318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92333-9B4D-45E9-AE6D-9B28513D8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A35FF-178C-47C7-A8C9-A3916F8F0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792D-97AC-4046-8DCD-DAF1E6AD8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744E6-82D6-4C76-9B6C-7790E528E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ACDA3-BF25-4F43-BED2-AE9366710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2362-26EB-41AE-B14A-D79FD4685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DADA5-3535-41C1-9B62-2E9042EE2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94308-6393-4798-A556-5EE2D5CA1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DFB81-A5EA-4B04-A0A2-805723D28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E1FDC-2F9F-4BB0-8026-9CFD09C8A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4153D-3919-469D-9C25-C52B4135B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  <p:bldP spid="5" grpId="0" build="p" autoUpdateAnimBg="0"/>
      <p:bldP spid="6" grpId="0" build="p" autoUpdateAnimBg="0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6521A-1C15-4900-AFF5-CF16C5919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D5EA-852A-43C6-B24C-1A86DEC74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3036-B0AE-4670-A95C-451CD3AAC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AC3A6-0F8D-436C-89C9-5A11C3FB6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2BD8B-3CA6-424B-9622-F1F81C0AF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018F1-22A9-4633-805A-F5C3A5A90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237BA-4D28-4F10-882A-5E84D6A9F5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459A5-24BF-4372-BA76-2D747D7EA8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C2615-58E1-4C82-BE6E-79B27139315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B0998-3F49-4BBC-8E4B-CA11D086BD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BCA08-AE76-4AE1-AA86-E78789B83E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70949-E9AB-4C32-B46A-78773D962B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36801-7165-45CF-9E26-C66A18C547D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F2D12-1BBC-41F2-81B4-24C07FD9D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B12C1-3585-455E-9604-F3BE2AF472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A04AB-E598-4F46-9EE4-74C795A2E5B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92B01-EB9B-4947-8EAA-D0B57BECBE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5867400" cy="762000"/>
          </a:xfrm>
        </p:spPr>
        <p:txBody>
          <a:bodyPr/>
          <a:lstStyle>
            <a:lvl1pPr algn="l">
              <a:defRPr sz="3600">
                <a:solidFill>
                  <a:srgbClr val="45855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0ED7BC-2C90-45F0-B6EB-12084F6217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1275"/>
      </p:ext>
    </p:extLst>
  </p:cSld>
  <p:clrMapOvr>
    <a:masterClrMapping/>
  </p:clrMapOvr>
  <p:transition spd="slow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10000"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CCAD-2C59-4BC4-BA64-BD8F3FBCBE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63872"/>
      </p:ext>
    </p:extLst>
  </p:cSld>
  <p:clrMapOvr>
    <a:masterClrMapping/>
  </p:clrMapOvr>
  <p:transition spd="slow" advTm="10000"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42195-6917-4BC7-8C64-B41D872FAC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22336"/>
      </p:ext>
    </p:extLst>
  </p:cSld>
  <p:clrMapOvr>
    <a:masterClrMapping/>
  </p:clrMapOvr>
  <p:transition spd="slow" advTm="10000"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4C78-3CD7-4C1C-BE30-FB78D74857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11308"/>
      </p:ext>
    </p:extLst>
  </p:cSld>
  <p:clrMapOvr>
    <a:masterClrMapping/>
  </p:clrMapOvr>
  <p:transition spd="slow" advTm="10000"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0601A-682F-425D-A707-3EC21CF2F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663156"/>
      </p:ext>
    </p:extLst>
  </p:cSld>
  <p:clrMapOvr>
    <a:masterClrMapping/>
  </p:clrMapOvr>
  <p:transition spd="slow" advTm="10000"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A497-4214-4765-9680-A76E158554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12686"/>
      </p:ext>
    </p:extLst>
  </p:cSld>
  <p:clrMapOvr>
    <a:masterClrMapping/>
  </p:clrMapOvr>
  <p:transition spd="slow" advTm="10000"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5B9F1-554A-4918-9220-A377C7DCF2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53719"/>
      </p:ext>
    </p:extLst>
  </p:cSld>
  <p:clrMapOvr>
    <a:masterClrMapping/>
  </p:clrMapOvr>
  <p:transition spd="slow" advTm="10000">
    <p:dissolv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3242F-213E-489C-9118-8A9823F17E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180800"/>
      </p:ext>
    </p:extLst>
  </p:cSld>
  <p:clrMapOvr>
    <a:masterClrMapping/>
  </p:clrMapOvr>
  <p:transition spd="slow" advTm="10000">
    <p:dissolv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B158-16FE-4F53-AE1E-22A6B8AE74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818378"/>
      </p:ext>
    </p:extLst>
  </p:cSld>
  <p:clrMapOvr>
    <a:masterClrMapping/>
  </p:clrMapOvr>
  <p:transition spd="slow" advTm="10000">
    <p:dissolv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3F27-13D3-4555-BD00-1FF8F643A9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65328"/>
      </p:ext>
    </p:extLst>
  </p:cSld>
  <p:clrMapOvr>
    <a:masterClrMapping/>
  </p:clrMapOvr>
  <p:transition spd="slow" advTm="10000">
    <p:dissolv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FE94-2D8E-46A8-852C-12B54DD2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807904"/>
      </p:ext>
    </p:extLst>
  </p:cSld>
  <p:clrMapOvr>
    <a:masterClrMapping/>
  </p:clrMapOvr>
  <p:transition spd="slow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0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8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00BE39F-0B77-4A30-922B-3B8D909DB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 advTm="10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2F2F208-C5EB-4961-82D4-01A03AC02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4" grpId="1"/>
      <p:bldP spid="13315" grpId="0" build="p">
        <p:tmplLst>
          <p:tmpl lvl="1">
            <p:tnLst>
              <p:par>
                <p:cTn presetID="54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315" grpId="1" build="allAtOnce">
        <p:tmplLst>
          <p:tmpl lvl="1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A38935D-DA0D-4956-A443-DBB0C90587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 advTm="10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5F3FC2-E12B-4002-BF45-3732C52B96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8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 advTm="10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uk.wikipedia.org/wiki/%D0%A4%D0%B0%D0%B9%D0%BB:Hypatia_Raphael_Sanzio_detail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uk.wikipedia.org/wiki/%D0%A4%D0%B0%D0%B9%D0%BB:Hypatia_(Charles_William_Mitchell)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matematikamoysu.files.wordpress.com/2011/07/d0b3d0bed180d18fd189-d181d0b2d0b5d187d0b0-d0b0d0bd.gif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A4%D0%B0%D0%B9%D0%BB:Hypatia_portrait.pn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85.jpeg"/><Relationship Id="rId4" Type="http://schemas.openxmlformats.org/officeDocument/2006/relationships/hyperlink" Target="http://uk.wikipedia.org/wiki/%D0%A4%D0%B0%D0%B9%D0%BB:Krawtschik_Denkmal.jpg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8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90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22.gif"/><Relationship Id="rId7" Type="http://schemas.openxmlformats.org/officeDocument/2006/relationships/hyperlink" Target="http://matematikamoysu.files.wordpress.com/2011/07/book20.gi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0.xml"/><Relationship Id="rId6" Type="http://schemas.openxmlformats.org/officeDocument/2006/relationships/hyperlink" Target="http://uk.wikipedia.org/wiki/%D0%90%D1%80%D0%B5%D0%BE%D0%BC%D0%B5%D1%82%D1%80" TargetMode="External"/><Relationship Id="rId5" Type="http://schemas.openxmlformats.org/officeDocument/2006/relationships/hyperlink" Target="http://uk.wikipedia.org/w/index.php?title=%D0%9F%D0%BB%D0%B0%D0%BD%D1%96%D1%81%D1%84%D0%B5%D1%80%D0%B0&amp;action=edit&amp;redlink=1" TargetMode="External"/><Relationship Id="rId4" Type="http://schemas.openxmlformats.org/officeDocument/2006/relationships/hyperlink" Target="http://uk.wikipedia.org/wiki/%D0%90%D1%81%D1%82%D1%80%D0%BE%D0%BB%D1%8F%D0%B1%D1%96%D1%8F" TargetMode="External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1812" y="2708920"/>
            <a:ext cx="6840760" cy="208823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uk-UA" dirty="0" smtClean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СТОРІНКИ МАТЕМАТИКИ,</a:t>
            </a:r>
            <a:br>
              <a:rPr lang="uk-UA" dirty="0" smtClean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uk-UA" dirty="0" smtClean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НАПИСАНІ  ЖІНОЧОЮ</a:t>
            </a:r>
            <a:br>
              <a:rPr lang="uk-UA" dirty="0" smtClean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uk-UA" dirty="0" smtClean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РУКОЮ</a:t>
            </a:r>
            <a:endParaRPr lang="en-US" dirty="0">
              <a:ln w="1905">
                <a:solidFill>
                  <a:srgbClr val="FF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6016" y="5157192"/>
            <a:ext cx="4118248" cy="1512168"/>
          </a:xfrm>
        </p:spPr>
        <p:txBody>
          <a:bodyPr/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ПРЕЗЕНТАЦІЯ</a:t>
            </a:r>
          </a:p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чителя 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математики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НВК «ЗНЗ І-ІІІ ст.-ДНЗ» с. Романів</a:t>
            </a:r>
            <a:endPara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Галелюки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 Т.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9" descr="J0152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21284"/>
            <a:ext cx="2090967" cy="7828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40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Образ   </a:t>
            </a:r>
            <a:r>
              <a:rPr lang="uk-UA" sz="4000" b="1" dirty="0" err="1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Гіпатії</a:t>
            </a:r>
            <a:r>
              <a:rPr lang="uk-UA" sz="40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 у  світовій  культурі</a:t>
            </a:r>
            <a:endParaRPr lang="uk-UA" sz="40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Picture 2" descr="200px-Hypatia_Raphael_Sanzio_detai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3347864" y="1196752"/>
            <a:ext cx="2423711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51295" y="4745827"/>
            <a:ext cx="25202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Картина  Рафаеля    </a:t>
            </a:r>
            <a:endParaRPr kumimoji="0" lang="uk-UA" sz="1600" b="1" i="0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</a:endParaRPr>
          </a:p>
        </p:txBody>
      </p:sp>
      <p:pic>
        <p:nvPicPr>
          <p:cNvPr id="22530" name="Picture 2" descr="200px-Hypatia_%28Charles_William_Mitchell%2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165781" y="1700808"/>
            <a:ext cx="2520280" cy="4133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556448" y="6165304"/>
            <a:ext cx="33874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Картина    Чарльза</a:t>
            </a:r>
            <a:r>
              <a:rPr kumimoji="0" lang="uk-UA" sz="1600" b="1" i="0" u="none" strike="noStrike" spc="50" normalizeH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</a:rPr>
              <a:t>   Мітчелла</a:t>
            </a:r>
            <a:endParaRPr kumimoji="0" lang="uk-UA" sz="1600" b="1" i="0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6460" y="1902598"/>
            <a:ext cx="314379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Сучасник Іпатії </a:t>
            </a:r>
            <a:r>
              <a:rPr lang="uk-UA" sz="2400" b="1" i="1" dirty="0" err="1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Паллад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, </a:t>
            </a:r>
            <a:endParaRPr lang="uk-UA" sz="2400" b="1" i="1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відомий 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епіграмою </a:t>
            </a:r>
            <a:endParaRPr lang="uk-UA" sz="2400" b="1" i="1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«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Всяка жінка - зло</a:t>
            </a:r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», </a:t>
            </a:r>
          </a:p>
          <a:p>
            <a:pPr algn="ctr"/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перед 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нею ж благоговів; </a:t>
            </a:r>
            <a:endParaRPr lang="uk-UA" sz="2400" b="1" i="1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до 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її ніг схилялись також Джон </a:t>
            </a:r>
            <a:r>
              <a:rPr lang="uk-UA" sz="2400" b="1" i="1" dirty="0" err="1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Толанд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 </a:t>
            </a:r>
            <a:endParaRPr lang="uk-UA" sz="2400" b="1" i="1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й 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Леонт де Лілль, Вольтер та </a:t>
            </a:r>
            <a:endParaRPr lang="uk-UA" sz="2400" b="1" i="1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uk-UA" sz="2400" b="1" i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Іван </a:t>
            </a:r>
            <a:r>
              <a:rPr lang="uk-UA" sz="2400" b="1" i="1" dirty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Франко…</a:t>
            </a:r>
          </a:p>
          <a:p>
            <a:r>
              <a:rPr lang="uk-UA" dirty="0">
                <a:latin typeface="Arial Narrow" pitchFamily="34" charset="0"/>
              </a:rPr>
              <a:t> </a:t>
            </a: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4000" b="1" dirty="0" smtClean="0">
                <a:ln w="50800"/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Образ   </a:t>
            </a:r>
            <a:r>
              <a:rPr lang="uk-UA" sz="4000" b="1" dirty="0" err="1" smtClean="0">
                <a:ln w="50800"/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Гіпатії</a:t>
            </a:r>
            <a:r>
              <a:rPr lang="uk-UA" sz="4000" b="1" dirty="0" smtClean="0">
                <a:ln w="50800"/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у  кіно</a:t>
            </a:r>
            <a:endParaRPr lang="uk-UA" sz="4000" b="1" dirty="0">
              <a:ln w="50800"/>
              <a:solidFill>
                <a:srgbClr val="FFC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2050" name="Picture 2" descr="C:\Users\NATALI\Desktop\завантаження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0728"/>
            <a:ext cx="5377883" cy="320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NATALI\Desktop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78" y="3191490"/>
            <a:ext cx="497760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436096" y="4837176"/>
            <a:ext cx="347011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</a:rPr>
              <a:t>У ролі Іпатії</a:t>
            </a:r>
          </a:p>
          <a:p>
            <a:pPr lvl="0" algn="ctr"/>
            <a:r>
              <a:rPr lang="uk-UA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</a:rPr>
              <a:t>Джулія Робертс</a:t>
            </a:r>
            <a:endParaRPr kumimoji="0" lang="uk-UA" sz="3200" b="1" i="0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842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4000" b="1" dirty="0" smtClean="0">
                <a:ln w="50800"/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Образ   </a:t>
            </a:r>
            <a:r>
              <a:rPr lang="uk-UA" sz="4000" b="1" dirty="0" err="1" smtClean="0">
                <a:ln w="50800"/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Гіпатії</a:t>
            </a:r>
            <a:r>
              <a:rPr lang="uk-UA" sz="4000" b="1" dirty="0" smtClean="0">
                <a:ln w="50800"/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у  кіно</a:t>
            </a:r>
            <a:endParaRPr lang="uk-UA" sz="4000" b="1" dirty="0">
              <a:ln w="50800"/>
              <a:solidFill>
                <a:srgbClr val="FFC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436096" y="4837176"/>
            <a:ext cx="347011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</a:rPr>
              <a:t>У ролі Іпатії</a:t>
            </a:r>
          </a:p>
          <a:p>
            <a:pPr lvl="0" algn="ctr"/>
            <a:r>
              <a:rPr lang="uk-UA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</a:rPr>
              <a:t>Джулія Робертс</a:t>
            </a:r>
            <a:endParaRPr kumimoji="0" lang="uk-UA" sz="3200" b="1" i="0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C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</a:endParaRPr>
          </a:p>
        </p:txBody>
      </p:sp>
      <p:pic>
        <p:nvPicPr>
          <p:cNvPr id="6" name="Picture 2" descr="C:\Users\NATALI\Desktop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916" y="980728"/>
            <a:ext cx="486939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NATALI\Desktop\images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4" y="3789040"/>
            <a:ext cx="5110982" cy="277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373997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3689" y="0"/>
            <a:ext cx="8219256" cy="9906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МАРІЯ  АНЬЄЗІ    (1718 – 1799)  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4" y="1052736"/>
            <a:ext cx="4575578" cy="576063"/>
          </a:xfrm>
        </p:spPr>
        <p:txBody>
          <a:bodyPr/>
          <a:lstStyle/>
          <a:p>
            <a:pPr algn="ctr">
              <a:buNone/>
            </a:pPr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Італійський  математик</a:t>
            </a:r>
            <a:endParaRPr lang="en-US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5498" y="1492042"/>
            <a:ext cx="612067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2000" dirty="0" smtClean="0"/>
              <a:t>         Марія </a:t>
            </a:r>
            <a:r>
              <a:rPr lang="uk-UA" sz="2000" dirty="0" err="1" smtClean="0"/>
              <a:t>Гаетана</a:t>
            </a:r>
            <a:r>
              <a:rPr lang="uk-UA" sz="2000" dirty="0" smtClean="0"/>
              <a:t> </a:t>
            </a:r>
            <a:r>
              <a:rPr lang="uk-UA" sz="2000" dirty="0" err="1" smtClean="0"/>
              <a:t>Аньєзі</a:t>
            </a:r>
            <a:r>
              <a:rPr lang="uk-UA" sz="2000" dirty="0" smtClean="0"/>
              <a:t> народилася 16 травня 1718 року в Мілані, що в Північній Італії на П</a:t>
            </a:r>
            <a:r>
              <a:rPr lang="ru-RU" sz="2000" dirty="0" err="1" smtClean="0"/>
              <a:t>a</a:t>
            </a:r>
            <a:r>
              <a:rPr lang="uk-UA" sz="2000" dirty="0" err="1" smtClean="0"/>
              <a:t>дан</a:t>
            </a:r>
            <a:r>
              <a:rPr lang="ru-RU" sz="2000" dirty="0" err="1" smtClean="0"/>
              <a:t>c</a:t>
            </a:r>
            <a:r>
              <a:rPr lang="uk-UA" sz="2000" dirty="0" err="1" smtClean="0"/>
              <a:t>ьк</a:t>
            </a:r>
            <a:r>
              <a:rPr lang="ru-RU" sz="2000" dirty="0" err="1" smtClean="0"/>
              <a:t>i</a:t>
            </a:r>
            <a:r>
              <a:rPr lang="uk-UA" sz="2000" dirty="0" smtClean="0"/>
              <a:t>й </a:t>
            </a:r>
            <a:r>
              <a:rPr lang="ru-RU" sz="2000" dirty="0" err="1" smtClean="0"/>
              <a:t>pi</a:t>
            </a:r>
            <a:r>
              <a:rPr lang="uk-UA" sz="2000" dirty="0" err="1" smtClean="0"/>
              <a:t>внин</a:t>
            </a:r>
            <a:r>
              <a:rPr lang="ru-RU" sz="2000" dirty="0" err="1" smtClean="0"/>
              <a:t>i</a:t>
            </a:r>
            <a:r>
              <a:rPr lang="uk-UA" sz="2000" dirty="0" smtClean="0"/>
              <a:t> м</a:t>
            </a:r>
            <a:r>
              <a:rPr lang="ru-RU" sz="2000" dirty="0" err="1" smtClean="0"/>
              <a:t>i</a:t>
            </a:r>
            <a:r>
              <a:rPr lang="uk-UA" sz="2000" dirty="0" smtClean="0"/>
              <a:t>ж Альпами, Апеннінами й Адріатикою </a:t>
            </a:r>
            <a:r>
              <a:rPr lang="ru-RU" sz="2000" dirty="0" smtClean="0"/>
              <a:t>(область </a:t>
            </a:r>
            <a:r>
              <a:rPr lang="ru-RU" sz="2000" dirty="0" err="1" smtClean="0"/>
              <a:t>Ломбардія</a:t>
            </a:r>
            <a:r>
              <a:rPr lang="ru-RU" sz="2000" dirty="0" smtClean="0"/>
              <a:t>). </a:t>
            </a:r>
          </a:p>
          <a:p>
            <a:pPr algn="just"/>
            <a:r>
              <a:rPr lang="ru-RU" sz="1600" dirty="0" smtClean="0"/>
              <a:t>         </a:t>
            </a:r>
            <a:endParaRPr lang="uk-UA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56176" y="5589240"/>
            <a:ext cx="2664296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 smtClean="0">
                <a:solidFill>
                  <a:srgbClr val="003300"/>
                </a:solidFill>
                <a:latin typeface="Times New Roman"/>
              </a:rPr>
              <a:t>1718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– </a:t>
            </a:r>
            <a:r>
              <a:rPr lang="uk-UA" sz="2400" kern="0" dirty="0" smtClean="0">
                <a:solidFill>
                  <a:srgbClr val="003300"/>
                </a:solidFill>
                <a:latin typeface="Times New Roman"/>
              </a:rPr>
              <a:t>1799 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рр.</a:t>
            </a:r>
            <a:endParaRPr lang="en-US" sz="2400" kern="0" dirty="0">
              <a:solidFill>
                <a:srgbClr val="003300"/>
              </a:solidFill>
              <a:latin typeface="Times New Roman"/>
            </a:endParaRPr>
          </a:p>
        </p:txBody>
      </p:sp>
      <p:pic>
        <p:nvPicPr>
          <p:cNvPr id="2050" name="Picture 2" descr="320px-Maria_Agnesi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 flipH="1">
            <a:off x="6372198" y="2276872"/>
            <a:ext cx="2406145" cy="302433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NATALI\Desktop\Болонський універ\мілан\images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6511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NATALI\Desktop\Болонський універ\мілан\images (1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27" y="2865115"/>
            <a:ext cx="2697754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NATALI\Desktop\Болонський універ\мілан\завантаження (1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695" y="485172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768932"/>
            <a:ext cx="888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/>
              <a:t>Мілан</a:t>
            </a:r>
            <a:endParaRPr lang="uk-UA" sz="2000" dirty="0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19256" cy="9906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МАРІЯ  АНЬЄЗІ    (1718 – 1799)  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1520" y="4149080"/>
            <a:ext cx="86409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dirty="0" err="1" smtClean="0"/>
              <a:t>Освіту</a:t>
            </a:r>
            <a:r>
              <a:rPr lang="ru-RU" dirty="0" smtClean="0"/>
              <a:t> </a:t>
            </a:r>
            <a:r>
              <a:rPr lang="ru-RU" dirty="0" err="1" smtClean="0"/>
              <a:t>здобула</a:t>
            </a:r>
            <a:r>
              <a:rPr lang="ru-RU" dirty="0" smtClean="0"/>
              <a:t> </a:t>
            </a:r>
            <a:r>
              <a:rPr lang="ru-RU" dirty="0" err="1" smtClean="0"/>
              <a:t>пiд</a:t>
            </a:r>
            <a:r>
              <a:rPr lang="ru-RU" dirty="0" smtClean="0"/>
              <a:t> </a:t>
            </a:r>
            <a:r>
              <a:rPr lang="ru-RU" dirty="0" err="1" smtClean="0"/>
              <a:t>керівництвом</a:t>
            </a:r>
            <a:r>
              <a:rPr lang="ru-RU" dirty="0" smtClean="0"/>
              <a:t> батька, </a:t>
            </a:r>
            <a:r>
              <a:rPr lang="ru-RU" dirty="0" err="1" smtClean="0"/>
              <a:t>професора</a:t>
            </a:r>
            <a:r>
              <a:rPr lang="ru-RU" dirty="0" smtClean="0"/>
              <a:t> </a:t>
            </a:r>
            <a:r>
              <a:rPr lang="ru-RU" dirty="0" err="1" smtClean="0"/>
              <a:t>Болонського</a:t>
            </a:r>
            <a:r>
              <a:rPr lang="ru-RU" dirty="0" smtClean="0"/>
              <a:t> </a:t>
            </a:r>
            <a:r>
              <a:rPr lang="ru-RU" dirty="0" err="1" smtClean="0"/>
              <a:t>університету</a:t>
            </a:r>
            <a:r>
              <a:rPr lang="ru-RU" dirty="0" smtClean="0"/>
              <a:t>: </a:t>
            </a:r>
            <a:r>
              <a:rPr lang="ru-RU" dirty="0" err="1" smtClean="0"/>
              <a:t>вже</a:t>
            </a:r>
            <a:r>
              <a:rPr lang="ru-RU" dirty="0" smtClean="0"/>
              <a:t> в </a:t>
            </a:r>
            <a:r>
              <a:rPr lang="ru-RU" dirty="0" err="1" smtClean="0"/>
              <a:t>ранньому</a:t>
            </a:r>
            <a:r>
              <a:rPr lang="ru-RU" dirty="0" smtClean="0"/>
              <a:t> </a:t>
            </a:r>
            <a:r>
              <a:rPr lang="ru-RU" dirty="0" err="1" smtClean="0"/>
              <a:t>дитинстві</a:t>
            </a:r>
            <a:r>
              <a:rPr lang="ru-RU" dirty="0" smtClean="0"/>
              <a:t> </a:t>
            </a:r>
            <a:r>
              <a:rPr lang="ru-RU" dirty="0" err="1" smtClean="0"/>
              <a:t>вільно</a:t>
            </a:r>
            <a:r>
              <a:rPr lang="ru-RU" dirty="0" smtClean="0"/>
              <a:t> </a:t>
            </a:r>
            <a:r>
              <a:rPr lang="ru-RU" dirty="0" err="1" smtClean="0"/>
              <a:t>володіла</a:t>
            </a:r>
            <a:r>
              <a:rPr lang="ru-RU" dirty="0" smtClean="0"/>
              <a:t> </a:t>
            </a:r>
            <a:r>
              <a:rPr lang="ru-RU" dirty="0" err="1" smtClean="0"/>
              <a:t>латиною</a:t>
            </a:r>
            <a:r>
              <a:rPr lang="ru-RU" dirty="0" smtClean="0"/>
              <a:t> й </a:t>
            </a:r>
            <a:r>
              <a:rPr lang="ru-RU" dirty="0" err="1" smtClean="0"/>
              <a:t>грецькою</a:t>
            </a:r>
            <a:r>
              <a:rPr lang="ru-RU" dirty="0" smtClean="0"/>
              <a:t> </a:t>
            </a:r>
            <a:r>
              <a:rPr lang="ru-RU" dirty="0" err="1" smtClean="0"/>
              <a:t>мовою</a:t>
            </a:r>
            <a:r>
              <a:rPr lang="ru-RU" dirty="0" smtClean="0"/>
              <a:t>, </a:t>
            </a:r>
            <a:r>
              <a:rPr lang="ru-RU" dirty="0" err="1" smtClean="0"/>
              <a:t>пізніше</a:t>
            </a:r>
            <a:r>
              <a:rPr lang="ru-RU" dirty="0" smtClean="0"/>
              <a:t> </a:t>
            </a:r>
            <a:r>
              <a:rPr lang="ru-RU" dirty="0" err="1" smtClean="0"/>
              <a:t>опанувапа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й </a:t>
            </a:r>
            <a:r>
              <a:rPr lang="ru-RU" dirty="0" err="1" smtClean="0"/>
              <a:t>французькy</a:t>
            </a:r>
            <a:r>
              <a:rPr lang="ru-RU" dirty="0" smtClean="0"/>
              <a:t>, </a:t>
            </a:r>
            <a:r>
              <a:rPr lang="ru-RU" dirty="0" err="1" smtClean="0"/>
              <a:t>євpeйcькy</a:t>
            </a:r>
            <a:r>
              <a:rPr lang="ru-RU" dirty="0" smtClean="0"/>
              <a:t>, </a:t>
            </a:r>
            <a:r>
              <a:rPr lang="ru-RU" dirty="0" err="1" smtClean="0"/>
              <a:t>нiмeцькy</a:t>
            </a:r>
            <a:r>
              <a:rPr lang="ru-RU" dirty="0" smtClean="0"/>
              <a:t> </a:t>
            </a:r>
            <a:r>
              <a:rPr lang="ru-RU" dirty="0" err="1" smtClean="0"/>
              <a:t>тa</a:t>
            </a:r>
            <a:r>
              <a:rPr lang="ru-RU" dirty="0" smtClean="0"/>
              <a:t> </a:t>
            </a:r>
            <a:r>
              <a:rPr lang="ru-RU" dirty="0" err="1" smtClean="0"/>
              <a:t>іспанську</a:t>
            </a:r>
            <a:r>
              <a:rPr lang="ru-RU" dirty="0" smtClean="0"/>
              <a:t>; математику почала </a:t>
            </a:r>
            <a:r>
              <a:rPr lang="ru-RU" dirty="0" err="1" smtClean="0"/>
              <a:t>вивчати</a:t>
            </a:r>
            <a:r>
              <a:rPr lang="ru-RU" dirty="0" smtClean="0"/>
              <a:t> </a:t>
            </a:r>
            <a:r>
              <a:rPr lang="ru-RU" dirty="0" err="1" smtClean="0"/>
              <a:t>двадцятирічною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         1748 року </a:t>
            </a:r>
            <a:r>
              <a:rPr lang="ru-RU" dirty="0" err="1" smtClean="0"/>
              <a:t>її</a:t>
            </a:r>
            <a:r>
              <a:rPr lang="ru-RU" dirty="0" smtClean="0"/>
              <a:t> одноголосно </a:t>
            </a:r>
            <a:r>
              <a:rPr lang="ru-RU" dirty="0" err="1" smtClean="0"/>
              <a:t>обирають</a:t>
            </a:r>
            <a:r>
              <a:rPr lang="ru-RU" dirty="0" smtClean="0"/>
              <a:t> членом </a:t>
            </a:r>
            <a:r>
              <a:rPr lang="ru-RU" dirty="0" err="1" smtClean="0"/>
              <a:t>Болонської</a:t>
            </a:r>
            <a:r>
              <a:rPr lang="ru-RU" dirty="0" smtClean="0"/>
              <a:t> </a:t>
            </a:r>
            <a:r>
              <a:rPr lang="ru-RU" dirty="0" err="1" smtClean="0"/>
              <a:t>Академії</a:t>
            </a:r>
            <a:r>
              <a:rPr lang="ru-RU" dirty="0" smtClean="0"/>
              <a:t> Наук, а 1750 р. </a:t>
            </a:r>
            <a:r>
              <a:rPr lang="ru-RU" dirty="0" err="1" smtClean="0"/>
              <a:t>призначають</a:t>
            </a:r>
            <a:r>
              <a:rPr lang="ru-RU" dirty="0" smtClean="0"/>
              <a:t> </a:t>
            </a:r>
            <a:r>
              <a:rPr lang="ru-RU" dirty="0" err="1" smtClean="0"/>
              <a:t>професором</a:t>
            </a:r>
            <a:r>
              <a:rPr lang="ru-RU" dirty="0" smtClean="0"/>
              <a:t> </a:t>
            </a:r>
            <a:r>
              <a:rPr lang="ru-RU" dirty="0" err="1" smtClean="0"/>
              <a:t>Болонського</a:t>
            </a:r>
            <a:r>
              <a:rPr lang="ru-RU" dirty="0" smtClean="0"/>
              <a:t> </a:t>
            </a:r>
            <a:r>
              <a:rPr lang="ru-RU" dirty="0" err="1" smtClean="0"/>
              <a:t>університету</a:t>
            </a:r>
            <a:r>
              <a:rPr lang="ru-RU" dirty="0" smtClean="0"/>
              <a:t>, де вона, </a:t>
            </a:r>
            <a:r>
              <a:rPr lang="ru-RU" dirty="0" err="1" smtClean="0"/>
              <a:t>маючи</a:t>
            </a:r>
            <a:r>
              <a:rPr lang="ru-RU" dirty="0" smtClean="0"/>
              <a:t> </a:t>
            </a:r>
            <a:r>
              <a:rPr lang="ru-RU" dirty="0" err="1" smtClean="0"/>
              <a:t>яскраві</a:t>
            </a:r>
            <a:r>
              <a:rPr lang="ru-RU" dirty="0" smtClean="0"/>
              <a:t> </a:t>
            </a:r>
            <a:r>
              <a:rPr lang="ru-RU" dirty="0" err="1" smtClean="0"/>
              <a:t>здібності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ерудицію</a:t>
            </a:r>
            <a:r>
              <a:rPr lang="ru-RU" dirty="0" smtClean="0"/>
              <a:t>, ставши </a:t>
            </a:r>
            <a:r>
              <a:rPr lang="ru-RU" dirty="0" err="1" smtClean="0"/>
              <a:t>першою</a:t>
            </a:r>
            <a:r>
              <a:rPr lang="ru-RU" dirty="0" smtClean="0"/>
              <a:t> у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жінкою</a:t>
            </a:r>
            <a:r>
              <a:rPr lang="ru-RU" dirty="0" smtClean="0"/>
              <a:t> – </a:t>
            </a:r>
            <a:r>
              <a:rPr lang="ru-RU" dirty="0" err="1" smtClean="0"/>
              <a:t>пpoфecopoм</a:t>
            </a:r>
            <a:r>
              <a:rPr lang="ru-RU" dirty="0" smtClean="0"/>
              <a:t> </a:t>
            </a:r>
            <a:r>
              <a:rPr lang="ru-RU" dirty="0" err="1" smtClean="0"/>
              <a:t>мaтeмaтики</a:t>
            </a:r>
            <a:r>
              <a:rPr lang="ru-RU" dirty="0" smtClean="0"/>
              <a:t>, </a:t>
            </a:r>
            <a:r>
              <a:rPr lang="ru-RU" dirty="0" err="1" smtClean="0"/>
              <a:t>понад</a:t>
            </a:r>
            <a:r>
              <a:rPr lang="ru-RU" dirty="0" smtClean="0"/>
              <a:t> два роки </a:t>
            </a:r>
            <a:r>
              <a:rPr lang="ru-RU" dirty="0" err="1" smtClean="0"/>
              <a:t>обіймає</a:t>
            </a:r>
            <a:r>
              <a:rPr lang="ru-RU" dirty="0" smtClean="0"/>
              <a:t> кафедру, </a:t>
            </a:r>
            <a:r>
              <a:rPr lang="ru-RU" dirty="0" err="1" smtClean="0"/>
              <a:t>хоч</a:t>
            </a:r>
            <a:r>
              <a:rPr lang="ru-RU" dirty="0" smtClean="0"/>
              <a:t> </a:t>
            </a:r>
            <a:r>
              <a:rPr lang="ru-RU" dirty="0" err="1" smtClean="0"/>
              <a:t>лекцій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не </a:t>
            </a:r>
            <a:r>
              <a:rPr lang="ru-RU" dirty="0" err="1" smtClean="0"/>
              <a:t>читає</a:t>
            </a:r>
            <a:r>
              <a:rPr lang="ru-RU" dirty="0" smtClean="0"/>
              <a:t>.</a:t>
            </a:r>
            <a:endParaRPr lang="uk-UA" dirty="0" smtClean="0"/>
          </a:p>
          <a:p>
            <a:pPr algn="just"/>
            <a:endParaRPr lang="uk-UA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1269" name="Picture 5" descr="C:\Users\NATALI\Desktop\Болонський універ\images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813" y="1274601"/>
            <a:ext cx="355697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NATALI\Desktop\Болонський універ\images (1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4601"/>
            <a:ext cx="355697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50026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568952" cy="9906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БОЛОНСЬКИЙ  УНІВЕРСИТЕТ  </a:t>
            </a:r>
            <a:endParaRPr lang="en-US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2291" name="Picture 3" descr="C:\Users\NATALI\Desktop\Болонський універ\завантаження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73956"/>
            <a:ext cx="7632848" cy="534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NATALI\Desktop\Болонський універ\images (1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04" y="1073956"/>
            <a:ext cx="8058284" cy="534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637759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311859" y="6381328"/>
            <a:ext cx="302433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крива </a:t>
            </a:r>
            <a:r>
              <a:rPr lang="uk-UA" sz="1600" kern="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“Локон</a:t>
            </a:r>
            <a:r>
              <a:rPr lang="uk-UA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00" kern="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Аньєзі”</a:t>
            </a:r>
            <a:endParaRPr lang="en-US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 rot="10800000" flipV="1">
            <a:off x="222678" y="1556792"/>
            <a:ext cx="643755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Марія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Аньєзі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написала «Курс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аналізу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використання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італійським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юнацтвом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(1748 р.),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глибоко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висвітлила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вищої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математики,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теорію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алгебраїчних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рівнянь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плоску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аналітичну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геометрію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диференціальне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інтегральне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теорію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диференціальних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рівнянь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 (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Дірк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Стройк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/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Вона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довела,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будь - яке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кубічне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рівняння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три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корені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подала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численні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застосування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математики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власні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відкриття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також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щойно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сформований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працях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Ісаака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Ньютона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Готфріда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Лейбніца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1775 року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її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книжку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перекладено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французькою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1801 р. —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англійською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мовами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</p:txBody>
      </p:sp>
      <p:pic>
        <p:nvPicPr>
          <p:cNvPr id="3075" name="Picture 3" descr="430px-Versiera_Agnesi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205" y="4855693"/>
            <a:ext cx="419944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NATALI\Desktop\завантаження (1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656" y="0"/>
            <a:ext cx="2297680" cy="365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NATALI\Desktop\image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4625040" cy="125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NATALI\Desktop\images (1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656" y="3801856"/>
            <a:ext cx="2213840" cy="288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1778161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Після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смерті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батька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Аньєзі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вiд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науки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відійшла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житгя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закінчила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4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серпня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або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9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січня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 1799 р. в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монастирі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B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Італії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їі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iм'ям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названо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вулиці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школу,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премії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навчальних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закладів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а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бiля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власного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будинку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у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Болоньї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споруджено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пам'ятник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uk-UA" dirty="0"/>
          </a:p>
        </p:txBody>
      </p:sp>
      <p:pic>
        <p:nvPicPr>
          <p:cNvPr id="9" name="Picture 3" descr="C:\Users\NATALI\Desktop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79" y="3809486"/>
            <a:ext cx="4430536" cy="294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NATALI\Desktop\images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123728" cy="175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NATALI\Desktop\012413_1945_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60" y="165479"/>
            <a:ext cx="4465640" cy="669252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93288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248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uk-UA" sz="4000" b="1" dirty="0" smtClean="0">
                <a:ln w="11430">
                  <a:solidFill>
                    <a:srgbClr val="FF99FF"/>
                  </a:solidFill>
                </a:ln>
                <a:solidFill>
                  <a:srgbClr val="FF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ГОРТЕНЗІЯ   ЛЕПОТ  (1723 – 1788 ) </a:t>
            </a:r>
            <a:endParaRPr lang="en-US" sz="4000" b="1" dirty="0">
              <a:ln w="11430">
                <a:solidFill>
                  <a:srgbClr val="FF99FF"/>
                </a:solidFill>
              </a:ln>
              <a:solidFill>
                <a:srgbClr val="FF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7741" y="3646331"/>
            <a:ext cx="3186747" cy="82244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uk-UA" sz="1800" b="1" dirty="0" smtClean="0">
                <a:solidFill>
                  <a:schemeClr val="accent1">
                    <a:lumMod val="25000"/>
                  </a:schemeClr>
                </a:solidFill>
              </a:rPr>
              <a:t>ПАРИЖ</a:t>
            </a:r>
          </a:p>
          <a:p>
            <a:pPr algn="ctr" eaLnBrk="1" hangingPunct="1">
              <a:buFontTx/>
              <a:buNone/>
            </a:pPr>
            <a:r>
              <a:rPr lang="uk-UA" sz="1800" b="1" dirty="0" smtClean="0">
                <a:solidFill>
                  <a:schemeClr val="accent1">
                    <a:lumMod val="25000"/>
                  </a:schemeClr>
                </a:solidFill>
              </a:rPr>
              <a:t>Х</a:t>
            </a:r>
            <a:r>
              <a:rPr lang="en-US" sz="1800" b="1" dirty="0" smtClean="0">
                <a:solidFill>
                  <a:schemeClr val="accent1">
                    <a:lumMod val="25000"/>
                  </a:schemeClr>
                </a:solidFill>
              </a:rPr>
              <a:t>V</a:t>
            </a:r>
            <a:r>
              <a:rPr lang="uk-UA" sz="1800" b="1" dirty="0" smtClean="0">
                <a:solidFill>
                  <a:schemeClr val="accent1">
                    <a:lumMod val="25000"/>
                  </a:schemeClr>
                </a:solidFill>
              </a:rPr>
              <a:t>ІІІ ст.</a:t>
            </a:r>
          </a:p>
        </p:txBody>
      </p:sp>
      <p:sp>
        <p:nvSpPr>
          <p:cNvPr id="82948" name="Rectangle 5"/>
          <p:cNvSpPr>
            <a:spLocks noChangeArrowheads="1"/>
          </p:cNvSpPr>
          <p:nvPr/>
        </p:nvSpPr>
        <p:spPr bwMode="auto">
          <a:xfrm>
            <a:off x="539552" y="2498096"/>
            <a:ext cx="48142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1400" dirty="0">
                <a:solidFill>
                  <a:srgbClr val="000000"/>
                </a:solidFill>
              </a:rPr>
              <a:t>    </a:t>
            </a:r>
            <a:r>
              <a:rPr lang="ru-RU" sz="2000" dirty="0" err="1">
                <a:solidFill>
                  <a:srgbClr val="000000"/>
                </a:solidFill>
              </a:rPr>
              <a:t>Ніколь</a:t>
            </a:r>
            <a:r>
              <a:rPr lang="ru-RU" sz="2000" dirty="0">
                <a:solidFill>
                  <a:srgbClr val="000000"/>
                </a:solidFill>
              </a:rPr>
              <a:t> – Рейн  </a:t>
            </a:r>
            <a:r>
              <a:rPr lang="ru-RU" sz="2000" dirty="0" err="1">
                <a:solidFill>
                  <a:srgbClr val="000000"/>
                </a:solidFill>
              </a:rPr>
              <a:t>Етабль</a:t>
            </a:r>
            <a:r>
              <a:rPr lang="ru-RU" sz="2000" dirty="0">
                <a:solidFill>
                  <a:srgbClr val="000000"/>
                </a:solidFill>
              </a:rPr>
              <a:t> де ла </a:t>
            </a:r>
            <a:r>
              <a:rPr lang="ru-RU" sz="2000" dirty="0" err="1">
                <a:solidFill>
                  <a:srgbClr val="000000"/>
                </a:solidFill>
              </a:rPr>
              <a:t>Бріер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народилася</a:t>
            </a:r>
            <a:r>
              <a:rPr lang="ru-RU" sz="2000" dirty="0">
                <a:solidFill>
                  <a:srgbClr val="000000"/>
                </a:solidFill>
              </a:rPr>
              <a:t> в </a:t>
            </a:r>
            <a:r>
              <a:rPr lang="ru-RU" sz="2000" dirty="0" err="1">
                <a:solidFill>
                  <a:srgbClr val="000000"/>
                </a:solidFill>
              </a:rPr>
              <a:t>Парижі</a:t>
            </a:r>
            <a:r>
              <a:rPr lang="ru-RU" sz="2000" dirty="0">
                <a:solidFill>
                  <a:srgbClr val="000000"/>
                </a:solidFill>
              </a:rPr>
              <a:t> 5 </a:t>
            </a:r>
            <a:r>
              <a:rPr lang="ru-RU" sz="2000" dirty="0" err="1">
                <a:solidFill>
                  <a:srgbClr val="000000"/>
                </a:solidFill>
              </a:rPr>
              <a:t>січня</a:t>
            </a:r>
            <a:r>
              <a:rPr lang="ru-RU" sz="2000" dirty="0">
                <a:solidFill>
                  <a:srgbClr val="000000"/>
                </a:solidFill>
              </a:rPr>
              <a:t> 1723 р. </a:t>
            </a:r>
            <a:endParaRPr lang="ru-RU" sz="2000" dirty="0" smtClean="0">
              <a:solidFill>
                <a:srgbClr val="000000"/>
              </a:solidFill>
            </a:endParaRPr>
          </a:p>
          <a:p>
            <a:pPr algn="just"/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  У </a:t>
            </a:r>
            <a:r>
              <a:rPr lang="ru-RU" sz="2000" dirty="0">
                <a:solidFill>
                  <a:srgbClr val="000000"/>
                </a:solidFill>
              </a:rPr>
              <a:t>25 </a:t>
            </a:r>
            <a:r>
              <a:rPr lang="ru-RU" sz="2000" dirty="0" err="1">
                <a:solidFill>
                  <a:srgbClr val="000000"/>
                </a:solidFill>
              </a:rPr>
              <a:t>років</a:t>
            </a:r>
            <a:r>
              <a:rPr lang="ru-RU" sz="2000" dirty="0">
                <a:solidFill>
                  <a:srgbClr val="000000"/>
                </a:solidFill>
              </a:rPr>
              <a:t> вона стала дружиною придворного </a:t>
            </a:r>
            <a:r>
              <a:rPr lang="ru-RU" sz="2000" dirty="0" err="1">
                <a:solidFill>
                  <a:srgbClr val="000000"/>
                </a:solidFill>
              </a:rPr>
              <a:t>годинникового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майстра</a:t>
            </a:r>
            <a:r>
              <a:rPr lang="ru-RU" sz="2000" dirty="0">
                <a:solidFill>
                  <a:srgbClr val="000000"/>
                </a:solidFill>
              </a:rPr>
              <a:t> Ж. А. Лепота (</a:t>
            </a:r>
            <a:r>
              <a:rPr lang="ru-RU" sz="2000" dirty="0" smtClean="0">
                <a:solidFill>
                  <a:srgbClr val="000000"/>
                </a:solidFill>
              </a:rPr>
              <a:t>1709-178 </a:t>
            </a:r>
            <a:r>
              <a:rPr lang="ru-RU" sz="2000" dirty="0" err="1" smtClean="0">
                <a:solidFill>
                  <a:srgbClr val="000000"/>
                </a:solidFill>
              </a:rPr>
              <a:t>рр</a:t>
            </a:r>
            <a:r>
              <a:rPr lang="ru-RU" sz="2000" dirty="0" smtClean="0">
                <a:solidFill>
                  <a:srgbClr val="000000"/>
                </a:solidFill>
              </a:rPr>
              <a:t>.) </a:t>
            </a:r>
            <a:r>
              <a:rPr lang="ru-RU" sz="2000" dirty="0">
                <a:solidFill>
                  <a:srgbClr val="000000"/>
                </a:solidFill>
              </a:rPr>
              <a:t>і проводила </a:t>
            </a:r>
            <a:r>
              <a:rPr lang="ru-RU" sz="2000" dirty="0" err="1">
                <a:solidFill>
                  <a:srgbClr val="000000"/>
                </a:solidFill>
              </a:rPr>
              <a:t>математичні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розрахунки</a:t>
            </a:r>
            <a:r>
              <a:rPr lang="ru-RU" sz="2000" dirty="0">
                <a:solidFill>
                  <a:srgbClr val="000000"/>
                </a:solidFill>
              </a:rPr>
              <a:t> для </a:t>
            </a:r>
            <a:r>
              <a:rPr lang="ru-RU" sz="2000" dirty="0" err="1">
                <a:solidFill>
                  <a:srgbClr val="000000"/>
                </a:solidFill>
              </a:rPr>
              <a:t>його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робіт</a:t>
            </a:r>
            <a:r>
              <a:rPr lang="ru-RU" sz="2000" dirty="0">
                <a:solidFill>
                  <a:srgbClr val="000000"/>
                </a:solidFill>
              </a:rPr>
              <a:t> з </a:t>
            </a:r>
            <a:r>
              <a:rPr lang="ru-RU" sz="2000" dirty="0" err="1">
                <a:solidFill>
                  <a:srgbClr val="000000"/>
                </a:solidFill>
              </a:rPr>
              <a:t>теорії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маятникових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годинників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</a:p>
        </p:txBody>
      </p:sp>
      <p:pic>
        <p:nvPicPr>
          <p:cNvPr id="14338" name="Picture 2" descr="C:\Users\NATALI\Desktop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741" y="1340767"/>
            <a:ext cx="3186747" cy="230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NATALI\Desktop\завантаження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742" y="4468770"/>
            <a:ext cx="3186746" cy="216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69116" y="1484089"/>
            <a:ext cx="55086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9pPr>
          </a:lstStyle>
          <a:p>
            <a:pPr algn="ctr" eaLnBrk="1" hangingPunct="1">
              <a:buFontTx/>
              <a:buNone/>
            </a:pPr>
            <a:r>
              <a:rPr lang="uk-UA" sz="2400" dirty="0" smtClean="0">
                <a:solidFill>
                  <a:srgbClr val="FF0066"/>
                </a:solidFill>
              </a:rPr>
              <a:t>Французький   математик, астроном</a:t>
            </a:r>
            <a:endParaRPr lang="en-US" sz="2400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9700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1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248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uk-UA" sz="4000" b="1" dirty="0" smtClean="0">
                <a:ln w="11430">
                  <a:solidFill>
                    <a:srgbClr val="FF99FF"/>
                  </a:solidFill>
                </a:ln>
                <a:solidFill>
                  <a:srgbClr val="FF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ГОРТЕНЗІЯ   ЛЕПОТ  (1723 – 1788 ) </a:t>
            </a:r>
            <a:endParaRPr lang="en-US" sz="4000" b="1" dirty="0">
              <a:ln w="11430">
                <a:solidFill>
                  <a:srgbClr val="FF99FF"/>
                </a:solidFill>
              </a:ln>
              <a:solidFill>
                <a:srgbClr val="FF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2948" name="Rectangle 5"/>
          <p:cNvSpPr>
            <a:spLocks noChangeArrowheads="1"/>
          </p:cNvSpPr>
          <p:nvPr/>
        </p:nvSpPr>
        <p:spPr bwMode="auto">
          <a:xfrm>
            <a:off x="251520" y="2766310"/>
            <a:ext cx="612068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</a:rPr>
              <a:t>     У 1757 р. </a:t>
            </a:r>
            <a:r>
              <a:rPr lang="ru-RU" dirty="0" err="1" smtClean="0">
                <a:solidFill>
                  <a:srgbClr val="000000"/>
                </a:solidFill>
              </a:rPr>
              <a:t>Ніколь</a:t>
            </a:r>
            <a:r>
              <a:rPr lang="ru-RU" dirty="0" smtClean="0">
                <a:solidFill>
                  <a:srgbClr val="000000"/>
                </a:solidFill>
              </a:rPr>
              <a:t> де </a:t>
            </a:r>
            <a:r>
              <a:rPr lang="ru-RU" dirty="0" err="1">
                <a:solidFill>
                  <a:srgbClr val="000000"/>
                </a:solidFill>
              </a:rPr>
              <a:t>ла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Бріер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включилася</a:t>
            </a:r>
            <a:r>
              <a:rPr lang="ru-RU" dirty="0">
                <a:solidFill>
                  <a:srgbClr val="000000"/>
                </a:solidFill>
              </a:rPr>
              <a:t> в </a:t>
            </a:r>
            <a:r>
              <a:rPr lang="ru-RU" dirty="0" err="1">
                <a:solidFill>
                  <a:srgbClr val="000000"/>
                </a:solidFill>
              </a:rPr>
              <a:t>розпочату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Лаланд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і</a:t>
            </a:r>
            <a:r>
              <a:rPr lang="ru-RU" dirty="0">
                <a:solidFill>
                  <a:srgbClr val="000000"/>
                </a:solidFill>
              </a:rPr>
              <a:t> Клеро роботу </a:t>
            </a:r>
            <a:r>
              <a:rPr lang="ru-RU" dirty="0" err="1">
                <a:solidFill>
                  <a:srgbClr val="000000"/>
                </a:solidFill>
              </a:rPr>
              <a:t>з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розрахунку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орбіти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очікуваної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комети</a:t>
            </a:r>
            <a:r>
              <a:rPr lang="ru-RU" dirty="0">
                <a:solidFill>
                  <a:srgbClr val="000000"/>
                </a:solidFill>
              </a:rPr>
              <a:t> Галлея </a:t>
            </a:r>
            <a:r>
              <a:rPr lang="ru-RU" dirty="0" err="1">
                <a:solidFill>
                  <a:srgbClr val="000000"/>
                </a:solidFill>
              </a:rPr>
              <a:t>з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урахуванням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її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збурень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від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Юпітера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й</a:t>
            </a:r>
            <a:r>
              <a:rPr lang="ru-RU" dirty="0">
                <a:solidFill>
                  <a:srgbClr val="000000"/>
                </a:solidFill>
              </a:rPr>
              <a:t> Сатурна. Результатом стало </a:t>
            </a:r>
            <a:r>
              <a:rPr lang="ru-RU" dirty="0" err="1">
                <a:solidFill>
                  <a:srgbClr val="000000"/>
                </a:solidFill>
              </a:rPr>
              <a:t>передбачення</a:t>
            </a:r>
            <a:r>
              <a:rPr lang="ru-RU" dirty="0">
                <a:solidFill>
                  <a:srgbClr val="000000"/>
                </a:solidFill>
              </a:rPr>
              <a:t>, </a:t>
            </a:r>
            <a:r>
              <a:rPr lang="ru-RU" dirty="0" err="1">
                <a:solidFill>
                  <a:srgbClr val="000000"/>
                </a:solidFill>
              </a:rPr>
              <a:t>що</a:t>
            </a:r>
            <a:r>
              <a:rPr lang="ru-RU" dirty="0">
                <a:solidFill>
                  <a:srgbClr val="000000"/>
                </a:solidFill>
              </a:rPr>
              <a:t> комета </a:t>
            </a:r>
            <a:r>
              <a:rPr lang="ru-RU" dirty="0" err="1">
                <a:solidFill>
                  <a:srgbClr val="000000"/>
                </a:solidFill>
              </a:rPr>
              <a:t>запізниться</a:t>
            </a:r>
            <a:r>
              <a:rPr lang="ru-RU" dirty="0">
                <a:solidFill>
                  <a:srgbClr val="000000"/>
                </a:solidFill>
              </a:rPr>
              <a:t> на 618 </a:t>
            </a:r>
            <a:r>
              <a:rPr lang="ru-RU" dirty="0" err="1">
                <a:solidFill>
                  <a:srgbClr val="000000"/>
                </a:solidFill>
              </a:rPr>
              <a:t>діб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і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пройде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перигелій</a:t>
            </a:r>
            <a:r>
              <a:rPr lang="ru-RU" dirty="0">
                <a:solidFill>
                  <a:srgbClr val="000000"/>
                </a:solidFill>
              </a:rPr>
              <a:t> у </a:t>
            </a:r>
            <a:r>
              <a:rPr lang="ru-RU" dirty="0" err="1">
                <a:solidFill>
                  <a:srgbClr val="000000"/>
                </a:solidFill>
              </a:rPr>
              <a:t>квітні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1759 р. </a:t>
            </a:r>
            <a:r>
              <a:rPr lang="ru-RU" dirty="0" err="1">
                <a:solidFill>
                  <a:srgbClr val="000000"/>
                </a:solidFill>
              </a:rPr>
              <a:t>з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можливою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похибкою</a:t>
            </a:r>
            <a:r>
              <a:rPr lang="ru-RU" dirty="0">
                <a:solidFill>
                  <a:srgbClr val="000000"/>
                </a:solidFill>
              </a:rPr>
              <a:t> на </a:t>
            </a:r>
            <a:r>
              <a:rPr lang="ru-RU" dirty="0" err="1">
                <a:solidFill>
                  <a:srgbClr val="000000"/>
                </a:solidFill>
              </a:rPr>
              <a:t>місяць</a:t>
            </a:r>
            <a:r>
              <a:rPr lang="ru-RU" dirty="0">
                <a:solidFill>
                  <a:srgbClr val="000000"/>
                </a:solidFill>
              </a:rPr>
              <a:t> (комета </a:t>
            </a:r>
            <a:r>
              <a:rPr lang="ru-RU" dirty="0" err="1">
                <a:solidFill>
                  <a:srgbClr val="000000"/>
                </a:solidFill>
              </a:rPr>
              <a:t>пройшла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його</a:t>
            </a:r>
            <a:r>
              <a:rPr lang="ru-RU" dirty="0">
                <a:solidFill>
                  <a:srgbClr val="000000"/>
                </a:solidFill>
              </a:rPr>
              <a:t> в </a:t>
            </a:r>
            <a:r>
              <a:rPr lang="ru-RU" dirty="0" err="1">
                <a:solidFill>
                  <a:srgbClr val="000000"/>
                </a:solidFill>
              </a:rPr>
              <a:t>березні</a:t>
            </a:r>
            <a:r>
              <a:rPr lang="ru-RU" dirty="0">
                <a:solidFill>
                  <a:srgbClr val="000000"/>
                </a:solidFill>
              </a:rPr>
              <a:t>). </a:t>
            </a:r>
          </a:p>
          <a:p>
            <a:pPr algn="just"/>
            <a:r>
              <a:rPr lang="ru-RU" dirty="0">
                <a:solidFill>
                  <a:srgbClr val="000000"/>
                </a:solidFill>
              </a:rPr>
              <a:t>    26 </a:t>
            </a:r>
            <a:r>
              <a:rPr lang="ru-RU" dirty="0" err="1">
                <a:solidFill>
                  <a:srgbClr val="000000"/>
                </a:solidFill>
              </a:rPr>
              <a:t>грудня</a:t>
            </a:r>
            <a:r>
              <a:rPr lang="ru-RU" dirty="0">
                <a:solidFill>
                  <a:srgbClr val="000000"/>
                </a:solidFill>
              </a:rPr>
              <a:t> 1758 р. першим в </a:t>
            </a:r>
            <a:r>
              <a:rPr lang="ru-RU" dirty="0" err="1">
                <a:solidFill>
                  <a:srgbClr val="000000"/>
                </a:solidFill>
              </a:rPr>
              <a:t>Європі</a:t>
            </a:r>
            <a:r>
              <a:rPr lang="ru-RU" dirty="0">
                <a:solidFill>
                  <a:srgbClr val="000000"/>
                </a:solidFill>
              </a:rPr>
              <a:t> комету </a:t>
            </a:r>
            <a:r>
              <a:rPr lang="ru-RU" dirty="0" err="1">
                <a:solidFill>
                  <a:srgbClr val="000000"/>
                </a:solidFill>
              </a:rPr>
              <a:t>спостерігав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саксонський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астроном – </a:t>
            </a:r>
            <a:r>
              <a:rPr lang="ru-RU" dirty="0" err="1" smtClean="0">
                <a:solidFill>
                  <a:srgbClr val="000000"/>
                </a:solidFill>
              </a:rPr>
              <a:t>аматор</a:t>
            </a:r>
            <a:r>
              <a:rPr lang="ru-RU" dirty="0" smtClean="0">
                <a:solidFill>
                  <a:schemeClr val="tx2"/>
                </a:solidFill>
              </a:rPr>
              <a:t>,</a:t>
            </a:r>
            <a:r>
              <a:rPr lang="ru-RU" dirty="0" smtClean="0">
                <a:solidFill>
                  <a:srgbClr val="000000"/>
                </a:solidFill>
              </a:rPr>
              <a:t> а в </a:t>
            </a:r>
            <a:r>
              <a:rPr lang="ru-RU" dirty="0" err="1">
                <a:solidFill>
                  <a:srgbClr val="000000"/>
                </a:solidFill>
              </a:rPr>
              <a:t>Парижі</a:t>
            </a:r>
            <a:r>
              <a:rPr lang="ru-RU" dirty="0">
                <a:solidFill>
                  <a:srgbClr val="000000"/>
                </a:solidFill>
              </a:rPr>
              <a:t> комету </a:t>
            </a:r>
            <a:r>
              <a:rPr lang="ru-RU" dirty="0" err="1">
                <a:solidFill>
                  <a:srgbClr val="000000"/>
                </a:solidFill>
              </a:rPr>
              <a:t>вперше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побачили</a:t>
            </a:r>
            <a:r>
              <a:rPr lang="ru-RU" dirty="0">
                <a:solidFill>
                  <a:srgbClr val="000000"/>
                </a:solidFill>
              </a:rPr>
              <a:t> 21 </a:t>
            </a:r>
            <a:r>
              <a:rPr lang="ru-RU" dirty="0" err="1">
                <a:solidFill>
                  <a:srgbClr val="000000"/>
                </a:solidFill>
              </a:rPr>
              <a:t>січня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1759 р. </a:t>
            </a:r>
          </a:p>
          <a:p>
            <a:pPr algn="just"/>
            <a:endParaRPr lang="ru-RU" sz="900" dirty="0">
              <a:solidFill>
                <a:srgbClr val="000000"/>
              </a:solidFill>
            </a:endParaRPr>
          </a:p>
          <a:p>
            <a:pPr algn="just"/>
            <a:r>
              <a:rPr lang="ru-RU" sz="2000" dirty="0">
                <a:solidFill>
                  <a:srgbClr val="800000"/>
                </a:solidFill>
              </a:rPr>
              <a:t>    </a:t>
            </a:r>
            <a:r>
              <a:rPr lang="ru-RU" sz="2000" i="1" dirty="0">
                <a:solidFill>
                  <a:srgbClr val="800000"/>
                </a:solidFill>
              </a:rPr>
              <a:t>На той час мадам </a:t>
            </a:r>
            <a:r>
              <a:rPr lang="ru-RU" sz="2000" i="1" dirty="0" err="1">
                <a:solidFill>
                  <a:srgbClr val="800000"/>
                </a:solidFill>
              </a:rPr>
              <a:t>Лепот</a:t>
            </a:r>
            <a:r>
              <a:rPr lang="ru-RU" sz="2000" i="1" dirty="0">
                <a:solidFill>
                  <a:srgbClr val="800000"/>
                </a:solidFill>
              </a:rPr>
              <a:t> </a:t>
            </a:r>
            <a:r>
              <a:rPr lang="ru-RU" sz="2000" i="1" dirty="0" err="1">
                <a:solidFill>
                  <a:srgbClr val="800000"/>
                </a:solidFill>
              </a:rPr>
              <a:t>була</a:t>
            </a:r>
            <a:r>
              <a:rPr lang="ru-RU" sz="2000" i="1" dirty="0">
                <a:solidFill>
                  <a:srgbClr val="800000"/>
                </a:solidFill>
              </a:rPr>
              <a:t> </a:t>
            </a:r>
            <a:r>
              <a:rPr lang="ru-RU" sz="2000" i="1" dirty="0" err="1">
                <a:solidFill>
                  <a:srgbClr val="800000"/>
                </a:solidFill>
              </a:rPr>
              <a:t>єдиною</a:t>
            </a:r>
            <a:r>
              <a:rPr lang="ru-RU" sz="2000" i="1" dirty="0">
                <a:solidFill>
                  <a:srgbClr val="800000"/>
                </a:solidFill>
              </a:rPr>
              <a:t> </a:t>
            </a:r>
            <a:r>
              <a:rPr lang="ru-RU" sz="2000" i="1" dirty="0" err="1">
                <a:solidFill>
                  <a:srgbClr val="800000"/>
                </a:solidFill>
              </a:rPr>
              <a:t>жінкою</a:t>
            </a:r>
            <a:r>
              <a:rPr lang="ru-RU" sz="2000" i="1" dirty="0">
                <a:solidFill>
                  <a:srgbClr val="800000"/>
                </a:solidFill>
              </a:rPr>
              <a:t> </a:t>
            </a:r>
            <a:r>
              <a:rPr lang="ru-RU" sz="2000" i="1" dirty="0" smtClean="0">
                <a:solidFill>
                  <a:srgbClr val="800000"/>
                </a:solidFill>
              </a:rPr>
              <a:t>– математиком і </a:t>
            </a:r>
            <a:r>
              <a:rPr lang="ru-RU" sz="2000" i="1" dirty="0">
                <a:solidFill>
                  <a:srgbClr val="800000"/>
                </a:solidFill>
              </a:rPr>
              <a:t>астрономом </a:t>
            </a:r>
            <a:r>
              <a:rPr lang="ru-RU" sz="2000" i="1" dirty="0" smtClean="0">
                <a:solidFill>
                  <a:srgbClr val="800000"/>
                </a:solidFill>
              </a:rPr>
              <a:t>у </a:t>
            </a:r>
            <a:r>
              <a:rPr lang="ru-RU" sz="2000" i="1" dirty="0" err="1" smtClean="0">
                <a:solidFill>
                  <a:srgbClr val="800000"/>
                </a:solidFill>
              </a:rPr>
              <a:t>Франції</a:t>
            </a:r>
            <a:r>
              <a:rPr lang="ru-RU" sz="2000" i="1" dirty="0">
                <a:solidFill>
                  <a:srgbClr val="800000"/>
                </a:solidFill>
              </a:rPr>
              <a:t>, членом </a:t>
            </a:r>
            <a:r>
              <a:rPr lang="ru-RU" sz="2000" i="1" dirty="0" err="1">
                <a:solidFill>
                  <a:srgbClr val="800000"/>
                </a:solidFill>
              </a:rPr>
              <a:t>наукової</a:t>
            </a:r>
            <a:r>
              <a:rPr lang="ru-RU" sz="2000" i="1" dirty="0">
                <a:solidFill>
                  <a:srgbClr val="800000"/>
                </a:solidFill>
              </a:rPr>
              <a:t> </a:t>
            </a:r>
            <a:r>
              <a:rPr lang="ru-RU" sz="2000" i="1" dirty="0" err="1">
                <a:solidFill>
                  <a:srgbClr val="800000"/>
                </a:solidFill>
              </a:rPr>
              <a:t>академії</a:t>
            </a:r>
            <a:r>
              <a:rPr lang="ru-RU" sz="2000" i="1" dirty="0">
                <a:solidFill>
                  <a:srgbClr val="800000"/>
                </a:solidFill>
              </a:rPr>
              <a:t> в </a:t>
            </a:r>
            <a:r>
              <a:rPr lang="ru-RU" sz="2000" i="1" dirty="0" err="1">
                <a:solidFill>
                  <a:srgbClr val="800000"/>
                </a:solidFill>
              </a:rPr>
              <a:t>Безьє</a:t>
            </a:r>
            <a:r>
              <a:rPr lang="ru-RU" sz="2000" i="1" dirty="0">
                <a:solidFill>
                  <a:srgbClr val="800000"/>
                </a:solidFill>
              </a:rPr>
              <a:t>.</a:t>
            </a:r>
            <a:r>
              <a:rPr lang="ru-RU" sz="2000" dirty="0">
                <a:solidFill>
                  <a:srgbClr val="800000"/>
                </a:solidFill>
              </a:rPr>
              <a:t> </a:t>
            </a:r>
            <a:endParaRPr lang="uk-UA" sz="2000" dirty="0">
              <a:solidFill>
                <a:srgbClr val="80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81009" y="5877272"/>
            <a:ext cx="24479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1723 – 1788  рр.</a:t>
            </a:r>
            <a:endParaRPr lang="en-US" sz="2400" kern="0" dirty="0">
              <a:solidFill>
                <a:srgbClr val="003300"/>
              </a:solidFill>
              <a:latin typeface="Times New Roman"/>
            </a:endParaRPr>
          </a:p>
        </p:txBody>
      </p:sp>
      <p:pic>
        <p:nvPicPr>
          <p:cNvPr id="82951" name="Picture 7" descr="995246_4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80728"/>
            <a:ext cx="3312368" cy="1880357"/>
          </a:xfrm>
          <a:prstGeom prst="roundRect">
            <a:avLst/>
          </a:prstGeom>
          <a:noFill/>
          <a:effectLst>
            <a:softEdge rad="127000"/>
          </a:effectLst>
        </p:spPr>
      </p:pic>
      <p:pic>
        <p:nvPicPr>
          <p:cNvPr id="16386" name="Picture 2" descr="C:\Users\NATALI\Desktop\images (15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98"/>
          <a:stretch/>
        </p:blipFill>
        <p:spPr bwMode="auto">
          <a:xfrm>
            <a:off x="6409493" y="2279363"/>
            <a:ext cx="2613429" cy="345389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96336" cy="9906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uk-UA" dirty="0" smtClean="0">
                <a:ln>
                  <a:solidFill>
                    <a:srgbClr val="FFC000"/>
                  </a:solidFill>
                </a:ln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  ДІЗНАЄТЕСЬ ПРО …</a:t>
            </a:r>
            <a:endParaRPr lang="en-US" dirty="0">
              <a:ln>
                <a:solidFill>
                  <a:srgbClr val="FFC000"/>
                </a:solidFill>
              </a:ln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0" descr="book_w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960222" y="3933057"/>
            <a:ext cx="2779971" cy="252028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17343380"/>
              </p:ext>
            </p:extLst>
          </p:nvPr>
        </p:nvGraphicFramePr>
        <p:xfrm>
          <a:off x="611560" y="836712"/>
          <a:ext cx="6192688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3" descr="d0b3d0bed180d18fd189-d181d0b2d0b5d187d0b0-d0b0d0bd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32531" y="188640"/>
            <a:ext cx="1811469" cy="1628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Graphic spid="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uk-UA" sz="4000" b="1" dirty="0" smtClean="0">
                <a:ln w="11430">
                  <a:solidFill>
                    <a:srgbClr val="FF99FF"/>
                  </a:solidFill>
                </a:ln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ГОРТЕНЗІЯ   ЛЕПОТ  (1723 – 1788) </a:t>
            </a:r>
            <a:endParaRPr lang="en-US" sz="4000" b="1" dirty="0">
              <a:ln w="11430">
                <a:solidFill>
                  <a:srgbClr val="FF99FF"/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3972" name="Rectangle 5"/>
          <p:cNvSpPr>
            <a:spLocks noChangeArrowheads="1"/>
          </p:cNvSpPr>
          <p:nvPr/>
        </p:nvSpPr>
        <p:spPr bwMode="auto">
          <a:xfrm>
            <a:off x="323528" y="1540818"/>
            <a:ext cx="561662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b="1" i="1" dirty="0">
                <a:solidFill>
                  <a:srgbClr val="000000"/>
                </a:solidFill>
              </a:rPr>
              <a:t>     </a:t>
            </a:r>
            <a:r>
              <a:rPr lang="ru-RU" sz="2000" dirty="0" err="1">
                <a:solidFill>
                  <a:srgbClr val="000000"/>
                </a:solidFill>
              </a:rPr>
              <a:t>Ніколь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де </a:t>
            </a:r>
            <a:r>
              <a:rPr lang="ru-RU" sz="2000" dirty="0" err="1">
                <a:solidFill>
                  <a:srgbClr val="000000"/>
                </a:solidFill>
              </a:rPr>
              <a:t>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Бріер</a:t>
            </a:r>
            <a:r>
              <a:rPr lang="ru-RU" sz="2000" dirty="0">
                <a:solidFill>
                  <a:srgbClr val="000000"/>
                </a:solidFill>
              </a:rPr>
              <a:t> – автор  </a:t>
            </a:r>
            <a:r>
              <a:rPr lang="ru-RU" sz="2000" dirty="0" err="1">
                <a:solidFill>
                  <a:srgbClr val="000000"/>
                </a:solidFill>
              </a:rPr>
              <a:t>робіт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які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публікувалися</a:t>
            </a:r>
            <a:r>
              <a:rPr lang="ru-RU" sz="2000" dirty="0">
                <a:solidFill>
                  <a:srgbClr val="000000"/>
                </a:solidFill>
              </a:rPr>
              <a:t> у </a:t>
            </a:r>
            <a:r>
              <a:rPr lang="ru-RU" sz="2000" dirty="0" err="1">
                <a:solidFill>
                  <a:srgbClr val="000000"/>
                </a:solidFill>
              </a:rPr>
              <a:t>виданнях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Паризької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академії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хоч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остання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і</a:t>
            </a:r>
            <a:r>
              <a:rPr lang="ru-RU" sz="2000" dirty="0">
                <a:solidFill>
                  <a:srgbClr val="000000"/>
                </a:solidFill>
              </a:rPr>
              <a:t> не </a:t>
            </a:r>
            <a:r>
              <a:rPr lang="ru-RU" sz="2000" dirty="0" err="1">
                <a:solidFill>
                  <a:srgbClr val="000000"/>
                </a:solidFill>
              </a:rPr>
              <a:t>зважилася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визнати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наукові</a:t>
            </a:r>
            <a:r>
              <a:rPr lang="ru-RU" sz="2000" dirty="0">
                <a:solidFill>
                  <a:srgbClr val="000000"/>
                </a:solidFill>
              </a:rPr>
              <a:t> заслуги астронома </a:t>
            </a:r>
            <a:r>
              <a:rPr lang="ru-RU" sz="2000" dirty="0" smtClean="0">
                <a:solidFill>
                  <a:srgbClr val="000000"/>
                </a:solidFill>
              </a:rPr>
              <a:t>– </a:t>
            </a:r>
            <a:r>
              <a:rPr lang="ru-RU" sz="2000" dirty="0" err="1" smtClean="0">
                <a:solidFill>
                  <a:srgbClr val="000000"/>
                </a:solidFill>
              </a:rPr>
              <a:t>жінки</a:t>
            </a:r>
            <a:r>
              <a:rPr lang="ru-RU" sz="2000" dirty="0" smtClean="0">
                <a:solidFill>
                  <a:srgbClr val="000000"/>
                </a:solidFill>
              </a:rPr>
              <a:t>. </a:t>
            </a:r>
            <a:endParaRPr lang="ru-RU" sz="2000" dirty="0">
              <a:solidFill>
                <a:srgbClr val="000000"/>
              </a:solidFill>
            </a:endParaRPr>
          </a:p>
          <a:p>
            <a:pPr algn="just"/>
            <a:r>
              <a:rPr lang="ru-RU" sz="2000" dirty="0">
                <a:solidFill>
                  <a:srgbClr val="000000"/>
                </a:solidFill>
              </a:rPr>
              <a:t>     </a:t>
            </a:r>
            <a:r>
              <a:rPr lang="ru-RU" sz="2000" dirty="0" err="1" smtClean="0">
                <a:solidFill>
                  <a:srgbClr val="000000"/>
                </a:solidFill>
              </a:rPr>
              <a:t>Роботи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Ніколь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де ла </a:t>
            </a:r>
            <a:r>
              <a:rPr lang="ru-RU" sz="2000" dirty="0" err="1">
                <a:solidFill>
                  <a:srgbClr val="000000"/>
                </a:solidFill>
              </a:rPr>
              <a:t>Бріер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належать до </a:t>
            </a:r>
            <a:r>
              <a:rPr lang="ru-RU" sz="2000" dirty="0" err="1" smtClean="0">
                <a:solidFill>
                  <a:srgbClr val="000000"/>
                </a:solidFill>
              </a:rPr>
              <a:t>обчислення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орбіти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комети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1762 р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  <a:r>
              <a:rPr lang="ru-RU" sz="2000" dirty="0" err="1">
                <a:solidFill>
                  <a:srgbClr val="000000"/>
                </a:solidFill>
              </a:rPr>
              <a:t>Також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вона </a:t>
            </a:r>
            <a:r>
              <a:rPr lang="ru-RU" sz="2000" dirty="0" err="1">
                <a:solidFill>
                  <a:srgbClr val="000000"/>
                </a:solidFill>
              </a:rPr>
              <a:t>розрахувала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склала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детальну</a:t>
            </a:r>
            <a:r>
              <a:rPr lang="ru-RU" sz="2000" dirty="0">
                <a:solidFill>
                  <a:srgbClr val="000000"/>
                </a:solidFill>
              </a:rPr>
              <a:t> карту </a:t>
            </a:r>
            <a:r>
              <a:rPr lang="ru-RU" sz="2000" dirty="0" err="1">
                <a:solidFill>
                  <a:srgbClr val="000000"/>
                </a:solidFill>
              </a:rPr>
              <a:t>кільцеподібного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сонячного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затемнення</a:t>
            </a:r>
            <a:r>
              <a:rPr lang="ru-RU" sz="2000" dirty="0">
                <a:solidFill>
                  <a:srgbClr val="000000"/>
                </a:solidFill>
              </a:rPr>
              <a:t>, яке </a:t>
            </a:r>
            <a:r>
              <a:rPr lang="ru-RU" sz="2000" dirty="0" err="1">
                <a:solidFill>
                  <a:srgbClr val="000000"/>
                </a:solidFill>
              </a:rPr>
              <a:t>спостерігалося</a:t>
            </a:r>
            <a:r>
              <a:rPr lang="ru-RU" sz="2000" dirty="0">
                <a:solidFill>
                  <a:srgbClr val="000000"/>
                </a:solidFill>
              </a:rPr>
              <a:t> в </a:t>
            </a:r>
            <a:r>
              <a:rPr lang="ru-RU" sz="2000" dirty="0" err="1">
                <a:solidFill>
                  <a:srgbClr val="000000"/>
                </a:solidFill>
              </a:rPr>
              <a:t>Парижі</a:t>
            </a:r>
            <a:r>
              <a:rPr lang="ru-RU" sz="2000" dirty="0">
                <a:solidFill>
                  <a:srgbClr val="000000"/>
                </a:solidFill>
              </a:rPr>
              <a:t> у 1764 </a:t>
            </a:r>
            <a:r>
              <a:rPr lang="ru-RU" sz="2000" dirty="0" err="1">
                <a:solidFill>
                  <a:srgbClr val="000000"/>
                </a:solidFill>
              </a:rPr>
              <a:t>р</a:t>
            </a:r>
            <a:r>
              <a:rPr lang="ru-RU" sz="2000" dirty="0">
                <a:solidFill>
                  <a:srgbClr val="000000"/>
                </a:solidFill>
              </a:rPr>
              <a:t> .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</a:rPr>
              <a:t>      </a:t>
            </a:r>
            <a:r>
              <a:rPr lang="ru-RU" sz="2000" dirty="0" smtClean="0">
                <a:solidFill>
                  <a:srgbClr val="000000"/>
                </a:solidFill>
              </a:rPr>
              <a:t>У </a:t>
            </a:r>
            <a:r>
              <a:rPr lang="ru-RU" sz="2000" dirty="0">
                <a:solidFill>
                  <a:srgbClr val="000000"/>
                </a:solidFill>
              </a:rPr>
              <a:t>1774 р. </a:t>
            </a:r>
            <a:r>
              <a:rPr lang="ru-RU" sz="2000" dirty="0" err="1">
                <a:solidFill>
                  <a:srgbClr val="000000"/>
                </a:solidFill>
              </a:rPr>
              <a:t>вийшли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розраховані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Ніколь</a:t>
            </a:r>
            <a:r>
              <a:rPr lang="ru-RU" sz="2000" dirty="0">
                <a:solidFill>
                  <a:srgbClr val="000000"/>
                </a:solidFill>
              </a:rPr>
              <a:t> де </a:t>
            </a:r>
            <a:r>
              <a:rPr lang="ru-RU" sz="2000" dirty="0" err="1">
                <a:solidFill>
                  <a:srgbClr val="000000"/>
                </a:solidFill>
              </a:rPr>
              <a:t>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Бріер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ефемериди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Сонця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Місяця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всіх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п'яти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відомих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тоді</a:t>
            </a:r>
            <a:r>
              <a:rPr lang="ru-RU" sz="2000" dirty="0">
                <a:solidFill>
                  <a:srgbClr val="000000"/>
                </a:solidFill>
              </a:rPr>
              <a:t> планет на </a:t>
            </a:r>
            <a:r>
              <a:rPr lang="ru-RU" sz="2000" dirty="0" err="1">
                <a:solidFill>
                  <a:srgbClr val="000000"/>
                </a:solidFill>
              </a:rPr>
              <a:t>період</a:t>
            </a:r>
            <a:r>
              <a:rPr lang="ru-RU" sz="2000" dirty="0">
                <a:solidFill>
                  <a:srgbClr val="000000"/>
                </a:solidFill>
              </a:rPr>
              <a:t> до 1792 року.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</a:rPr>
              <a:t>      </a:t>
            </a:r>
            <a:r>
              <a:rPr lang="ru-RU" sz="2000" dirty="0" err="1">
                <a:solidFill>
                  <a:srgbClr val="000000"/>
                </a:solidFill>
              </a:rPr>
              <a:t>Після</a:t>
            </a:r>
            <a:r>
              <a:rPr lang="ru-RU" sz="2000" dirty="0">
                <a:solidFill>
                  <a:srgbClr val="000000"/>
                </a:solidFill>
              </a:rPr>
              <a:t> того, як </a:t>
            </a:r>
            <a:r>
              <a:rPr lang="ru-RU" sz="2000" dirty="0" smtClean="0">
                <a:solidFill>
                  <a:srgbClr val="000000"/>
                </a:solidFill>
              </a:rPr>
              <a:t>у м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  <a:r>
              <a:rPr lang="ru-RU" sz="2000" dirty="0" err="1" smtClean="0">
                <a:solidFill>
                  <a:srgbClr val="000000"/>
                </a:solidFill>
              </a:rPr>
              <a:t>Лепот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сильно </a:t>
            </a:r>
            <a:r>
              <a:rPr lang="ru-RU" sz="2000" dirty="0" err="1" smtClean="0">
                <a:solidFill>
                  <a:srgbClr val="000000"/>
                </a:solidFill>
              </a:rPr>
              <a:t>погіршився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зір</a:t>
            </a:r>
            <a:r>
              <a:rPr lang="ru-RU" sz="2000" dirty="0" smtClean="0">
                <a:solidFill>
                  <a:srgbClr val="000000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вона </a:t>
            </a:r>
            <a:r>
              <a:rPr lang="ru-RU" sz="2000" dirty="0" err="1">
                <a:solidFill>
                  <a:srgbClr val="000000"/>
                </a:solidFill>
              </a:rPr>
              <a:t>припинила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астрономічні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обчислення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  <a:endParaRPr lang="uk-UA" sz="2000" dirty="0">
              <a:solidFill>
                <a:srgbClr val="000000"/>
              </a:solidFill>
            </a:endParaRPr>
          </a:p>
        </p:txBody>
      </p:sp>
      <p:pic>
        <p:nvPicPr>
          <p:cNvPr id="83974" name="Picture 6" descr="astro_w_html_742e9521"/>
          <p:cNvPicPr>
            <a:picLocks noChangeAspect="1" noChangeArrowheads="1"/>
          </p:cNvPicPr>
          <p:nvPr/>
        </p:nvPicPr>
        <p:blipFill>
          <a:blip r:embed="rId3" cstate="print"/>
          <a:srcRect b="2301"/>
          <a:stretch>
            <a:fillRect/>
          </a:stretch>
        </p:blipFill>
        <p:spPr bwMode="auto">
          <a:xfrm flipH="1">
            <a:off x="6162428" y="2276872"/>
            <a:ext cx="2658044" cy="3544651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5" name="Picture 7" descr="h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9294" y="4365104"/>
            <a:ext cx="2299403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  <a:softEdge rad="127000"/>
          </a:effectLst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uk-UA" sz="4000" b="1" dirty="0" smtClean="0">
                <a:ln w="11430">
                  <a:solidFill>
                    <a:srgbClr val="FF99FF"/>
                  </a:solidFill>
                </a:ln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ГОРТЕНЗІЯ   ЛЕПОТ  (1723 – 1788) </a:t>
            </a:r>
            <a:endParaRPr lang="en-US" sz="4000" b="1" dirty="0">
              <a:ln w="11430">
                <a:solidFill>
                  <a:srgbClr val="FF99FF"/>
                </a:solidFill>
              </a:ln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3972" name="Rectangle 5"/>
          <p:cNvSpPr>
            <a:spLocks noChangeArrowheads="1"/>
          </p:cNvSpPr>
          <p:nvPr/>
        </p:nvSpPr>
        <p:spPr bwMode="auto">
          <a:xfrm>
            <a:off x="323527" y="1764099"/>
            <a:ext cx="561662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dirty="0" err="1" smtClean="0">
                <a:solidFill>
                  <a:srgbClr val="000000"/>
                </a:solidFill>
              </a:rPr>
              <a:t>Останні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сім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років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м. </a:t>
            </a:r>
            <a:r>
              <a:rPr lang="ru-RU" sz="2000" dirty="0" err="1" smtClean="0">
                <a:solidFill>
                  <a:srgbClr val="000000"/>
                </a:solidFill>
              </a:rPr>
              <a:t>Лепот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провела в Сен – </a:t>
            </a:r>
            <a:r>
              <a:rPr lang="ru-RU" sz="2000" dirty="0" err="1">
                <a:solidFill>
                  <a:srgbClr val="000000"/>
                </a:solidFill>
              </a:rPr>
              <a:t>Клу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доглядаючи</a:t>
            </a:r>
            <a:r>
              <a:rPr lang="ru-RU" sz="2000" dirty="0">
                <a:solidFill>
                  <a:srgbClr val="000000"/>
                </a:solidFill>
              </a:rPr>
              <a:t> за </a:t>
            </a:r>
            <a:r>
              <a:rPr lang="ru-RU" sz="2000" dirty="0" err="1">
                <a:solidFill>
                  <a:srgbClr val="000000"/>
                </a:solidFill>
              </a:rPr>
              <a:t>хворим</a:t>
            </a:r>
            <a:r>
              <a:rPr lang="ru-RU" sz="2000" dirty="0">
                <a:solidFill>
                  <a:srgbClr val="000000"/>
                </a:solidFill>
              </a:rPr>
              <a:t> на </a:t>
            </a:r>
            <a:r>
              <a:rPr lang="ru-RU" sz="2000" dirty="0" err="1">
                <a:solidFill>
                  <a:srgbClr val="000000"/>
                </a:solidFill>
              </a:rPr>
              <a:t>нервовий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розлад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чоловіком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</a:rPr>
              <a:t>     6 </a:t>
            </a:r>
            <a:r>
              <a:rPr lang="ru-RU" sz="2000" dirty="0" err="1">
                <a:solidFill>
                  <a:srgbClr val="000000"/>
                </a:solidFill>
              </a:rPr>
              <a:t>грудня</a:t>
            </a:r>
            <a:r>
              <a:rPr lang="ru-RU" sz="2000" dirty="0">
                <a:solidFill>
                  <a:srgbClr val="000000"/>
                </a:solidFill>
              </a:rPr>
              <a:t> 1788 р. </a:t>
            </a:r>
            <a:r>
              <a:rPr lang="ru-RU" sz="2000" dirty="0" err="1">
                <a:solidFill>
                  <a:srgbClr val="000000"/>
                </a:solidFill>
              </a:rPr>
              <a:t>Ніколь</a:t>
            </a:r>
            <a:r>
              <a:rPr lang="ru-RU" sz="2000" dirty="0">
                <a:solidFill>
                  <a:srgbClr val="000000"/>
                </a:solidFill>
              </a:rPr>
              <a:t> – Рейн  </a:t>
            </a:r>
            <a:r>
              <a:rPr lang="ru-RU" sz="2000" dirty="0" err="1">
                <a:solidFill>
                  <a:srgbClr val="000000"/>
                </a:solidFill>
              </a:rPr>
              <a:t>Етабль</a:t>
            </a:r>
            <a:r>
              <a:rPr lang="ru-RU" sz="2000" dirty="0">
                <a:solidFill>
                  <a:srgbClr val="000000"/>
                </a:solidFill>
              </a:rPr>
              <a:t> де </a:t>
            </a:r>
            <a:r>
              <a:rPr lang="ru-RU" sz="2000" dirty="0" err="1">
                <a:solidFill>
                  <a:srgbClr val="000000"/>
                </a:solidFill>
              </a:rPr>
              <a:t>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Бріер</a:t>
            </a:r>
            <a:r>
              <a:rPr lang="ru-RU" sz="2000" dirty="0">
                <a:solidFill>
                  <a:srgbClr val="000000"/>
                </a:solidFill>
              </a:rPr>
              <a:t> померла. 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</a:rPr>
              <a:t>     В честь м. </a:t>
            </a:r>
            <a:r>
              <a:rPr lang="ru-RU" sz="2000" dirty="0" err="1">
                <a:solidFill>
                  <a:srgbClr val="000000"/>
                </a:solidFill>
              </a:rPr>
              <a:t>Лепот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натураліст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Коммерсон</a:t>
            </a:r>
            <a:r>
              <a:rPr lang="ru-RU" sz="2000" dirty="0">
                <a:solidFill>
                  <a:srgbClr val="000000"/>
                </a:solidFill>
              </a:rPr>
              <a:t> назвав </a:t>
            </a:r>
            <a:r>
              <a:rPr lang="ru-RU" sz="2000" dirty="0" err="1">
                <a:solidFill>
                  <a:srgbClr val="000000"/>
                </a:solidFill>
              </a:rPr>
              <a:t>привезену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з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Японії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квітку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("</a:t>
            </a:r>
            <a:r>
              <a:rPr lang="ru-RU" sz="2000" dirty="0" err="1">
                <a:solidFill>
                  <a:srgbClr val="000000"/>
                </a:solidFill>
              </a:rPr>
              <a:t>японську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троянду</a:t>
            </a:r>
            <a:r>
              <a:rPr lang="ru-RU" sz="2000" dirty="0">
                <a:solidFill>
                  <a:srgbClr val="000000"/>
                </a:solidFill>
              </a:rPr>
              <a:t>") "</a:t>
            </a:r>
            <a:r>
              <a:rPr lang="ru-RU" sz="2000" dirty="0" err="1">
                <a:solidFill>
                  <a:srgbClr val="000000"/>
                </a:solidFill>
              </a:rPr>
              <a:t>потіей</a:t>
            </a:r>
            <a:r>
              <a:rPr lang="ru-RU" sz="2000" dirty="0">
                <a:solidFill>
                  <a:srgbClr val="000000"/>
                </a:solidFill>
              </a:rPr>
              <a:t>", </a:t>
            </a:r>
            <a:r>
              <a:rPr lang="ru-RU" sz="2000" dirty="0" err="1">
                <a:solidFill>
                  <a:srgbClr val="000000"/>
                </a:solidFill>
              </a:rPr>
              <a:t>але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потім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інший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натураліст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А. </a:t>
            </a:r>
            <a:r>
              <a:rPr lang="ru-RU" sz="2000" dirty="0" err="1">
                <a:solidFill>
                  <a:srgbClr val="000000"/>
                </a:solidFill>
              </a:rPr>
              <a:t>Жюссье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замінив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цю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назву</a:t>
            </a:r>
            <a:r>
              <a:rPr lang="ru-RU" sz="2000" dirty="0">
                <a:solidFill>
                  <a:srgbClr val="000000"/>
                </a:solidFill>
              </a:rPr>
              <a:t> на "</a:t>
            </a:r>
            <a:r>
              <a:rPr lang="ru-RU" sz="2000" dirty="0" err="1">
                <a:solidFill>
                  <a:srgbClr val="000000"/>
                </a:solidFill>
              </a:rPr>
              <a:t>гортензію</a:t>
            </a:r>
            <a:r>
              <a:rPr lang="ru-RU" sz="2000" dirty="0">
                <a:solidFill>
                  <a:srgbClr val="000000"/>
                </a:solidFill>
              </a:rPr>
              <a:t>". У </a:t>
            </a:r>
            <a:r>
              <a:rPr lang="ru-RU" sz="2000" dirty="0" err="1">
                <a:solidFill>
                  <a:srgbClr val="000000"/>
                </a:solidFill>
              </a:rPr>
              <a:t>результаті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цих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подій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виникла</a:t>
            </a:r>
            <a:r>
              <a:rPr lang="ru-RU" sz="2000" dirty="0">
                <a:solidFill>
                  <a:srgbClr val="000000"/>
                </a:solidFill>
              </a:rPr>
              <a:t> легенда про </a:t>
            </a:r>
            <a:r>
              <a:rPr lang="ru-RU" sz="2000" dirty="0" err="1">
                <a:solidFill>
                  <a:srgbClr val="000000"/>
                </a:solidFill>
              </a:rPr>
              <a:t>Гортензію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Лепот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що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ввійшла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у </a:t>
            </a:r>
            <a:r>
              <a:rPr lang="ru-RU" sz="2000" dirty="0" err="1">
                <a:solidFill>
                  <a:srgbClr val="000000"/>
                </a:solidFill>
              </a:rPr>
              <a:t>популярну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літературу</a:t>
            </a:r>
            <a:r>
              <a:rPr lang="ru-RU" sz="2000" dirty="0">
                <a:solidFill>
                  <a:srgbClr val="000000"/>
                </a:solidFill>
              </a:rPr>
              <a:t>. </a:t>
            </a:r>
            <a:r>
              <a:rPr lang="ru-RU" sz="2000" dirty="0" err="1">
                <a:solidFill>
                  <a:srgbClr val="000000"/>
                </a:solidFill>
              </a:rPr>
              <a:t>Цю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плутанину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розкрив</a:t>
            </a:r>
            <a:r>
              <a:rPr lang="ru-RU" sz="2000" dirty="0">
                <a:solidFill>
                  <a:srgbClr val="000000"/>
                </a:solidFill>
              </a:rPr>
              <a:t> в 1803 </a:t>
            </a:r>
            <a:r>
              <a:rPr lang="ru-RU" sz="2000" dirty="0" err="1">
                <a:solidFill>
                  <a:srgbClr val="000000"/>
                </a:solidFill>
              </a:rPr>
              <a:t>році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Лаланд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>
                <a:solidFill>
                  <a:srgbClr val="000000"/>
                </a:solidFill>
              </a:rPr>
              <a:t>який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високо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цінував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наукові</a:t>
            </a:r>
            <a:r>
              <a:rPr lang="ru-RU" sz="2000" dirty="0">
                <a:solidFill>
                  <a:srgbClr val="000000"/>
                </a:solidFill>
              </a:rPr>
              <a:t> заслуги мадам </a:t>
            </a:r>
            <a:r>
              <a:rPr lang="ru-RU" sz="2000" dirty="0" err="1" smtClean="0">
                <a:solidFill>
                  <a:srgbClr val="000000"/>
                </a:solidFill>
              </a:rPr>
              <a:t>Лепот</a:t>
            </a:r>
            <a:r>
              <a:rPr lang="ru-RU" sz="2000" dirty="0" smtClean="0">
                <a:solidFill>
                  <a:srgbClr val="000000"/>
                </a:solidFill>
              </a:rPr>
              <a:t>.</a:t>
            </a:r>
            <a:endParaRPr lang="uk-UA" sz="2000" dirty="0">
              <a:solidFill>
                <a:srgbClr val="000000"/>
              </a:solidFill>
            </a:endParaRPr>
          </a:p>
        </p:txBody>
      </p:sp>
      <p:sp>
        <p:nvSpPr>
          <p:cNvPr id="83973" name="Rectangle 3"/>
          <p:cNvSpPr txBox="1">
            <a:spLocks noChangeArrowheads="1"/>
          </p:cNvSpPr>
          <p:nvPr/>
        </p:nvSpPr>
        <p:spPr bwMode="auto">
          <a:xfrm>
            <a:off x="6227763" y="6021388"/>
            <a:ext cx="25923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uk-UA" sz="2800">
                <a:solidFill>
                  <a:srgbClr val="45855A"/>
                </a:solidFill>
                <a:latin typeface="Times New Roman" pitchFamily="18" charset="0"/>
              </a:rPr>
              <a:t>  </a:t>
            </a:r>
            <a:r>
              <a:rPr lang="uk-UA" b="1">
                <a:solidFill>
                  <a:srgbClr val="FF3399"/>
                </a:solidFill>
                <a:latin typeface="Monotype Corsiva" pitchFamily="66" charset="0"/>
              </a:rPr>
              <a:t>ЯПОНСЬКА ТРОЯНДА</a:t>
            </a:r>
            <a:endParaRPr lang="en-US" b="1">
              <a:solidFill>
                <a:srgbClr val="FF3399"/>
              </a:solidFill>
              <a:latin typeface="Monotype Corsiva" pitchFamily="66" charset="0"/>
            </a:endParaRPr>
          </a:p>
        </p:txBody>
      </p:sp>
      <p:pic>
        <p:nvPicPr>
          <p:cNvPr id="83974" name="Picture 6" descr="astro_w_html_742e9521"/>
          <p:cNvPicPr>
            <a:picLocks noChangeAspect="1" noChangeArrowheads="1"/>
          </p:cNvPicPr>
          <p:nvPr/>
        </p:nvPicPr>
        <p:blipFill>
          <a:blip r:embed="rId4" cstate="print"/>
          <a:srcRect b="2301"/>
          <a:stretch>
            <a:fillRect/>
          </a:stretch>
        </p:blipFill>
        <p:spPr bwMode="auto">
          <a:xfrm flipH="1">
            <a:off x="6372200" y="1196752"/>
            <a:ext cx="2304256" cy="3072855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99596367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>
                  <a:solidFill>
                    <a:srgbClr val="FF99FF"/>
                  </a:solidFill>
                </a:ln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ГОРТЕНЗІЯ   ЛЕПОТ  (1723 – 1788 ) </a:t>
            </a:r>
            <a:endParaRPr lang="en-US" sz="4000" b="1" dirty="0">
              <a:ln w="11430">
                <a:solidFill>
                  <a:srgbClr val="FF99FF"/>
                </a:solidFill>
              </a:ln>
              <a:solidFill>
                <a:srgbClr val="FF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12031" y="1052735"/>
            <a:ext cx="6732240" cy="1117395"/>
          </a:xfrm>
        </p:spPr>
        <p:txBody>
          <a:bodyPr/>
          <a:lstStyle/>
          <a:p>
            <a:pPr algn="ctr">
              <a:buNone/>
            </a:pP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Деякі дослідники кажуть, що  </a:t>
            </a:r>
          </a:p>
          <a:p>
            <a:pPr algn="ctr">
              <a:buNone/>
            </a:pP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цю красиву рослину, квітку якої названо на її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</a:rPr>
              <a:t>честь, Гортензія </a:t>
            </a:r>
            <a:r>
              <a:rPr lang="uk-UA" sz="2000" dirty="0" err="1">
                <a:solidFill>
                  <a:schemeClr val="accent2">
                    <a:lumMod val="50000"/>
                  </a:schemeClr>
                </a:solidFill>
              </a:rPr>
              <a:t>Лепот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</a:rPr>
              <a:t> привезла з </a:t>
            </a:r>
            <a:r>
              <a:rPr lang="uk-UA" sz="2000" dirty="0" smtClean="0">
                <a:solidFill>
                  <a:schemeClr val="accent2">
                    <a:lumMod val="50000"/>
                  </a:schemeClr>
                </a:solidFill>
              </a:rPr>
              <a:t>Індії або з Японії. </a:t>
            </a:r>
          </a:p>
          <a:p>
            <a:pPr algn="ctr">
              <a:buNone/>
            </a:pPr>
            <a:endParaRPr lang="uk-UA" sz="2000" dirty="0" smtClean="0">
              <a:solidFill>
                <a:srgbClr val="FF3399"/>
              </a:solidFill>
            </a:endParaRPr>
          </a:p>
          <a:p>
            <a:pPr algn="ctr">
              <a:buNone/>
            </a:pPr>
            <a:r>
              <a:rPr lang="uk-UA" dirty="0" smtClean="0">
                <a:solidFill>
                  <a:srgbClr val="45855A"/>
                </a:solidFill>
              </a:rPr>
              <a:t>  </a:t>
            </a:r>
            <a:endParaRPr lang="en-US" dirty="0">
              <a:solidFill>
                <a:srgbClr val="45855A"/>
              </a:solidFill>
            </a:endParaRPr>
          </a:p>
        </p:txBody>
      </p:sp>
      <p:pic>
        <p:nvPicPr>
          <p:cNvPr id="1026" name="Picture 2" descr="hydrangea_arborescens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35895" y="4388295"/>
            <a:ext cx="2592288" cy="203765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ydrangea_macrophylla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6228184" y="4388293"/>
            <a:ext cx="2478199" cy="203765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photo-1923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3223823" y="2201315"/>
            <a:ext cx="2664296" cy="19826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NATALI\Desktop\images (20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2170132"/>
            <a:ext cx="2550206" cy="201380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NATALI\Desktop\images (19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089" y="4388295"/>
            <a:ext cx="2634030" cy="203765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NATALI\Desktop\завантаження (17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70131"/>
            <a:ext cx="2592288" cy="196922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60432" cy="990600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CC66FF"/>
                  </a:solidFill>
                  <a:prstDash val="solid"/>
                </a:ln>
                <a:solidFill>
                  <a:srgbClr val="CC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АДА  ЛАВЛЕЙС  (1815 - 1852)  </a:t>
            </a:r>
            <a:endParaRPr lang="en-US" dirty="0">
              <a:ln w="18415" cmpd="sng">
                <a:solidFill>
                  <a:srgbClr val="CC66FF"/>
                </a:solidFill>
                <a:prstDash val="solid"/>
              </a:ln>
              <a:solidFill>
                <a:srgbClr val="CC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195736" y="2060848"/>
            <a:ext cx="41044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600" b="1" dirty="0" smtClean="0">
                <a:solidFill>
                  <a:srgbClr val="003300"/>
                </a:solidFill>
              </a:rPr>
              <a:t>         Августа Ада </a:t>
            </a:r>
            <a:r>
              <a:rPr lang="uk-UA" sz="1600" b="1" dirty="0" err="1" smtClean="0">
                <a:solidFill>
                  <a:srgbClr val="003300"/>
                </a:solidFill>
              </a:rPr>
              <a:t>Лавлейс</a:t>
            </a:r>
            <a:r>
              <a:rPr lang="uk-UA" sz="1600" dirty="0" smtClean="0"/>
              <a:t> народилася </a:t>
            </a:r>
          </a:p>
          <a:p>
            <a:pPr algn="just"/>
            <a:r>
              <a:rPr lang="uk-UA" sz="1600" dirty="0" smtClean="0"/>
              <a:t> 10 грудня 1815 року. Вона була єдиною дочкою великого англійського поета Джорджа Гордона Байрона (1788 – 1824) і </a:t>
            </a:r>
            <a:r>
              <a:rPr lang="uk-UA" sz="1600" dirty="0" err="1" smtClean="0"/>
              <a:t>Аннабелли</a:t>
            </a:r>
            <a:r>
              <a:rPr lang="uk-UA" sz="1600" dirty="0" smtClean="0"/>
              <a:t> Байрон, уродженої </a:t>
            </a:r>
            <a:r>
              <a:rPr lang="uk-UA" sz="1600" dirty="0" err="1" smtClean="0"/>
              <a:t>Мілбенк</a:t>
            </a:r>
            <a:r>
              <a:rPr lang="uk-UA" sz="1600" dirty="0" smtClean="0"/>
              <a:t>. </a:t>
            </a:r>
            <a:endParaRPr lang="uk-UA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444208" y="5877272"/>
            <a:ext cx="2520280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 smtClean="0">
                <a:solidFill>
                  <a:srgbClr val="003300"/>
                </a:solidFill>
                <a:latin typeface="Times New Roman"/>
              </a:rPr>
              <a:t>1815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– </a:t>
            </a:r>
            <a:r>
              <a:rPr lang="uk-UA" sz="2400" kern="0" dirty="0" smtClean="0">
                <a:solidFill>
                  <a:srgbClr val="003300"/>
                </a:solidFill>
                <a:latin typeface="Times New Roman"/>
              </a:rPr>
              <a:t>1852 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рр.</a:t>
            </a:r>
            <a:endParaRPr lang="en-US" sz="2400" kern="0" dirty="0">
              <a:solidFill>
                <a:srgbClr val="003300"/>
              </a:solidFill>
              <a:latin typeface="Times New Roman"/>
            </a:endParaRPr>
          </a:p>
        </p:txBody>
      </p:sp>
      <p:pic>
        <p:nvPicPr>
          <p:cNvPr id="1026" name="Picture 2" descr="H:\Портфоліо_Галелюка_Л_Т\ада лавлейс\33333431_ng1806_085b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372200" y="2636912"/>
            <a:ext cx="2515309" cy="3072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H:\Портфоліо_Галелюка_Л_Т\ада лавлейс\12123397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2051720" cy="2275036"/>
          </a:xfrm>
          <a:prstGeom prst="ellipse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3356992"/>
            <a:ext cx="57606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/>
              <a:t>     Важливе місце у вихованні Ади посідало вивчення математики – значною мірою під впливом матері. Її вчителем був відомий англійський математик і логік сер де Морган. До 1834 р. належить її перше знайомство з видатним математиком і винахідником Чарльзом </a:t>
            </a:r>
            <a:r>
              <a:rPr lang="uk-UA" sz="1600" dirty="0" err="1" smtClean="0"/>
              <a:t>Бебіджем</a:t>
            </a:r>
            <a:r>
              <a:rPr lang="uk-UA" sz="1600" dirty="0" smtClean="0"/>
              <a:t>, творцем першої цифрової обчислювальної машини з програмним управлінням, названої ним </a:t>
            </a:r>
            <a:r>
              <a:rPr lang="uk-UA" sz="1600" dirty="0" err="1" smtClean="0"/>
              <a:t>“аналітичної”</a:t>
            </a:r>
            <a:r>
              <a:rPr lang="uk-UA" sz="1600" dirty="0" smtClean="0"/>
              <a:t>. </a:t>
            </a:r>
            <a:r>
              <a:rPr lang="uk-UA" sz="1600" dirty="0" err="1" smtClean="0"/>
              <a:t>Беббідж</a:t>
            </a:r>
            <a:r>
              <a:rPr lang="uk-UA" sz="1600" dirty="0" smtClean="0"/>
              <a:t>, який був знайомий з леді Байрон, підтримував захоплення юної Ади математикою. </a:t>
            </a:r>
            <a:r>
              <a:rPr lang="uk-UA" sz="1600" dirty="0" err="1" smtClean="0"/>
              <a:t>Беббідж</a:t>
            </a:r>
            <a:r>
              <a:rPr lang="uk-UA" sz="1600" dirty="0" smtClean="0"/>
              <a:t> постійно стежив за науковими заняттями Ади, він підбирав і посилав їй статті та книги, в першу чергу з математичних питань Ада відвідувала публічні лекції Д.</a:t>
            </a:r>
            <a:r>
              <a:rPr lang="uk-UA" sz="1600" dirty="0" err="1" smtClean="0"/>
              <a:t>Ларднера</a:t>
            </a:r>
            <a:r>
              <a:rPr lang="uk-UA" sz="1600" dirty="0" smtClean="0"/>
              <a:t> про машину. </a:t>
            </a:r>
            <a:endParaRPr lang="uk-UA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188639"/>
            <a:ext cx="1187624" cy="173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619672" y="1196752"/>
            <a:ext cx="46085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Англійський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математик,</a:t>
            </a:r>
            <a:r>
              <a:rPr kumimoji="0" lang="uk-UA" sz="2000" b="0" i="1" u="none" strike="noStrike" kern="0" cap="none" spc="0" normalizeH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uk-UA" sz="2000" i="1" kern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програміст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403648" y="1340768"/>
            <a:ext cx="489654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Англійський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математик,</a:t>
            </a:r>
            <a:r>
              <a:rPr kumimoji="0" lang="uk-UA" sz="2400" b="0" i="1" u="none" strike="noStrike" kern="0" cap="none" spc="0" normalizeH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uk-UA" sz="2400" i="1" kern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програміст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8028384" cy="908720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CC66FF"/>
                  </a:solidFill>
                  <a:prstDash val="solid"/>
                </a:ln>
                <a:solidFill>
                  <a:srgbClr val="CC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АДА  ЛАВЛЕЙС  (1815 - 1852 )  </a:t>
            </a:r>
            <a:endParaRPr lang="en-US" dirty="0">
              <a:ln w="18415" cmpd="sng">
                <a:solidFill>
                  <a:srgbClr val="CC66FF"/>
                </a:solidFill>
                <a:prstDash val="solid"/>
              </a:ln>
              <a:solidFill>
                <a:srgbClr val="CC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043608" y="2708920"/>
            <a:ext cx="52565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600" dirty="0" smtClean="0"/>
              <a:t>       У 1835 р. Ада Байрон у віці дев’ятнадцяти років вийшла заміж за 29-річного лорда Кінга, який згодом став графом </a:t>
            </a:r>
            <a:r>
              <a:rPr lang="uk-UA" sz="1600" dirty="0" err="1" smtClean="0"/>
              <a:t>Лавлейс</a:t>
            </a:r>
            <a:r>
              <a:rPr lang="uk-UA" sz="1600" dirty="0" smtClean="0"/>
              <a:t>. Чоловік не мав нічого проти наукових занять дружини і, навіть, заохочував її до них. Щоправда, високо цінуючи її розумові здібності, він журився: </a:t>
            </a:r>
            <a:r>
              <a:rPr lang="uk-UA" sz="1600" dirty="0" err="1" smtClean="0"/>
              <a:t>“Яким</a:t>
            </a:r>
            <a:r>
              <a:rPr lang="uk-UA" sz="1600" dirty="0" smtClean="0"/>
              <a:t> відмінним генералом ти могла б стати!” У подружжя </a:t>
            </a:r>
            <a:r>
              <a:rPr lang="uk-UA" sz="1600" dirty="0" err="1" smtClean="0"/>
              <a:t>Лавлейс</a:t>
            </a:r>
            <a:r>
              <a:rPr lang="uk-UA" sz="1600" dirty="0" smtClean="0"/>
              <a:t> в 1836 році народився син, в 1838 – дочка і в 1839 – син. </a:t>
            </a:r>
            <a:endParaRPr lang="uk-UA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4580" name="Picture 4" descr="Фотография Ада Лавлейс (photo Ada Lovelase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780928"/>
            <a:ext cx="230425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51520" y="4725144"/>
            <a:ext cx="60841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5750" algn="just"/>
            <a:r>
              <a:rPr lang="uk-UA" sz="16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Центральним моментом роботи </a:t>
            </a:r>
            <a:r>
              <a:rPr lang="uk-UA" sz="1600" dirty="0" err="1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lang="uk-UA" sz="16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було складання програми для обчислення чисел Бернуллі. У коментарях </a:t>
            </a:r>
            <a:r>
              <a:rPr lang="uk-UA" sz="1600" dirty="0" err="1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lang="uk-UA" sz="16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було наведено три перші в світі обчислювальні програми, складені нею для машини </a:t>
            </a:r>
            <a:r>
              <a:rPr lang="uk-UA" sz="1600" dirty="0" err="1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Беббіджа</a:t>
            </a:r>
            <a:r>
              <a:rPr lang="uk-UA" sz="16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Найпростіша з них і найбільш детально описана – програма </a:t>
            </a:r>
            <a:r>
              <a:rPr lang="uk-UA" sz="1600" dirty="0" err="1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розв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lang="uk-UA" sz="1600" dirty="0" err="1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язку</a:t>
            </a:r>
            <a:r>
              <a:rPr lang="uk-UA" sz="16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системи двох лінійних алгебраїчних рівнянь з двома невідомими. </a:t>
            </a:r>
          </a:p>
        </p:txBody>
      </p:sp>
      <p:pic>
        <p:nvPicPr>
          <p:cNvPr id="3074" name="Picture 2" descr="H:\Портфоліо_Галелюка_Л_Т\ада лавлейс\26786_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86451">
            <a:off x="242607" y="816579"/>
            <a:ext cx="1460273" cy="2042741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9228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200" b="1" dirty="0" smtClean="0">
                <a:ln w="11430">
                  <a:solidFill>
                    <a:srgbClr val="CC66FF"/>
                  </a:solidFill>
                </a:ln>
                <a:solidFill>
                  <a:srgbClr val="CC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АДА – МОВА  ПРОГРАМУВАННЯ      </a:t>
            </a:r>
            <a:endParaRPr lang="en-US" sz="3200" b="1" dirty="0">
              <a:ln w="11430">
                <a:solidFill>
                  <a:srgbClr val="CC66FF"/>
                </a:solidFill>
              </a:ln>
              <a:solidFill>
                <a:srgbClr val="CC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H:\Портфоліо_Галелюка_Л_Т\ада лавлейс\200px-Ada_Lovelace_18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88640"/>
            <a:ext cx="2060151" cy="2564888"/>
          </a:xfrm>
          <a:prstGeom prst="ellipse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H:\Портфоліо_Галелюка_Л_Т\ада лавлейс\images (1)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251520" y="2996952"/>
            <a:ext cx="2160240" cy="343453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412776"/>
            <a:ext cx="6624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Друга програма була складена для обчислення значень тригонометричної функції з багаторазовим повторенням заданої послідовності обчислювальних операцій; для цієї процедури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ввела поняття циклу – однієї з фундаментальних конструкцій структурного програмування.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2924944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5750" algn="just"/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 третій програмі, призначеної для обчислення чисел Бернуллі, були вже використані рекурентні вкладені цикли. У своїх коментарях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висловила також чудовий здогад про те, що обчислювальні операції можуть виконуватися не тільки з числами, але і з іншими об’єктами, без чого обчислювальні машини так би і залишилися всього лише потужними швидкодіючими калькуляторами.</a:t>
            </a:r>
            <a:endParaRPr lang="uk-UA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699792" y="4725144"/>
            <a:ext cx="60486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27 листопада 1852 Ада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померла, не досягнувши 37 років. Вона похована поруч з батьком у фамільному склепі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Байронів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699792" y="5548010"/>
            <a:ext cx="594078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пам’ять про Аду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назвали (1980 р.) мову АДА – одну з універсальних мов програмування. Ця мова була поширена в США, і Міністерство Оборони США навіть затвердило назву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“Пекла”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як ім’я єдиної мови програмування для американських збройних сил, а в подальшому і для всього НАТО.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само на честь Ади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Лавлейс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названі в Америці два невеликі міста – у штатах Алабама і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Оклахома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У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Оклахомі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rgbClr val="05013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є і коледж її імені.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ЖЕРМЕН  (1776 – 1831)  </a:t>
            </a:r>
            <a:endParaRPr lang="en-US" sz="4000" b="1" dirty="0">
              <a:ln w="11430">
                <a:solidFill>
                  <a:schemeClr val="bg2">
                    <a:lumMod val="20000"/>
                    <a:lumOff val="80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3528" y="2271355"/>
            <a:ext cx="590465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 </a:t>
            </a:r>
            <a:r>
              <a:rPr lang="uk-UA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Марія – Софія </a:t>
            </a:r>
            <a:r>
              <a:rPr lang="uk-UA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Жермен</a:t>
            </a:r>
            <a:r>
              <a:rPr lang="uk-UA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народилася</a:t>
            </a:r>
            <a:r>
              <a:rPr lang="uk-UA" dirty="0" smtClean="0">
                <a:solidFill>
                  <a:srgbClr val="000000"/>
                </a:solidFill>
              </a:rPr>
              <a:t> 1 квітня 1776 у Парижі. Внесла вагомий вклад в диференціальну геометрію, теорію чисел і механіку.</a:t>
            </a: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     Самостійно вчилася у бібліотеці батька-ювеліра і з дитинства захоплювалася математичними творами, особливо відомою книгою «Історія математики», хоча батьки </a:t>
            </a:r>
            <a:r>
              <a:rPr lang="uk-UA" dirty="0" smtClean="0">
                <a:solidFill>
                  <a:srgbClr val="000000"/>
                </a:solidFill>
              </a:rPr>
              <a:t>не </a:t>
            </a:r>
            <a:r>
              <a:rPr lang="uk-UA" dirty="0" smtClean="0">
                <a:solidFill>
                  <a:srgbClr val="000000"/>
                </a:solidFill>
              </a:rPr>
              <a:t>дуже схвалювали це заняття, як невідповідне для жінки.</a:t>
            </a: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     Листувалася з </a:t>
            </a:r>
            <a:r>
              <a:rPr lang="uk-UA" dirty="0" err="1" smtClean="0">
                <a:solidFill>
                  <a:srgbClr val="000000"/>
                </a:solidFill>
              </a:rPr>
              <a:t>Даламбером</a:t>
            </a:r>
            <a:r>
              <a:rPr lang="uk-UA" dirty="0" smtClean="0">
                <a:solidFill>
                  <a:srgbClr val="000000"/>
                </a:solidFill>
              </a:rPr>
              <a:t>, Лагранжем, Фур'є та ін. математиками. У більшості випадків вона при цьому ховалася під чоловічим ім'ям, найчастіше «мосьє </a:t>
            </a:r>
            <a:r>
              <a:rPr lang="uk-UA" dirty="0" err="1" smtClean="0">
                <a:solidFill>
                  <a:srgbClr val="000000"/>
                </a:solidFill>
              </a:rPr>
              <a:t>Ле</a:t>
            </a:r>
            <a:r>
              <a:rPr lang="uk-UA" dirty="0" smtClean="0">
                <a:solidFill>
                  <a:srgbClr val="000000"/>
                </a:solidFill>
              </a:rPr>
              <a:t> Блан» (реальна особа, учень Лагранжа). З Лагранжем та </a:t>
            </a:r>
            <a:r>
              <a:rPr lang="uk-UA" dirty="0" err="1" smtClean="0">
                <a:solidFill>
                  <a:srgbClr val="000000"/>
                </a:solidFill>
              </a:rPr>
              <a:t>Лежандром</a:t>
            </a:r>
            <a:r>
              <a:rPr lang="uk-UA" dirty="0" smtClean="0">
                <a:solidFill>
                  <a:srgbClr val="000000"/>
                </a:solidFill>
              </a:rPr>
              <a:t> їй вдалося зустрітися особисто, вони зацікавились талановитою ученицею, стали спрямовувати і заохочувати її навчання.</a:t>
            </a:r>
            <a:r>
              <a:rPr lang="uk-UA" dirty="0" smtClean="0">
                <a:solidFill>
                  <a:srgbClr val="000000"/>
                </a:solidFill>
                <a:cs typeface="Arial" charset="0"/>
              </a:rPr>
              <a:t> </a:t>
            </a:r>
            <a:endParaRPr lang="uk-UA" dirty="0" smtClean="0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00192" y="5877272"/>
            <a:ext cx="2448272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1776 – 1831  рр</a:t>
            </a:r>
            <a:r>
              <a:rPr lang="uk-UA" sz="2400" kern="0" dirty="0">
                <a:solidFill>
                  <a:srgbClr val="45855A"/>
                </a:solidFill>
                <a:latin typeface="Times New Roman"/>
              </a:rPr>
              <a:t>.</a:t>
            </a:r>
            <a:endParaRPr lang="en-US" sz="2400" kern="0" dirty="0">
              <a:solidFill>
                <a:srgbClr val="45855A"/>
              </a:solidFill>
              <a:latin typeface="Times New Roman"/>
            </a:endParaRPr>
          </a:p>
        </p:txBody>
      </p:sp>
      <p:pic>
        <p:nvPicPr>
          <p:cNvPr id="23554" name="Picture 2" descr="d0bdd0bed0b2d18bd0b9-d180d0b8d181d183d0bdd0bed0ba-1d188d188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contrast="20000"/>
          </a:blip>
          <a:srcRect l="31731" t="22434" r="44315" b="46967"/>
          <a:stretch>
            <a:fillRect/>
          </a:stretch>
        </p:blipFill>
        <p:spPr bwMode="auto">
          <a:xfrm>
            <a:off x="6372200" y="2478494"/>
            <a:ext cx="2376264" cy="332676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196752"/>
            <a:ext cx="565212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uk-UA" sz="2400" i="1" kern="0" dirty="0" smtClean="0">
                <a:solidFill>
                  <a:srgbClr val="FF0000"/>
                </a:solidFill>
                <a:latin typeface="Times New Roman"/>
              </a:rPr>
              <a:t>Софі  </a:t>
            </a:r>
            <a:r>
              <a:rPr lang="uk-UA" sz="2400" i="1" kern="0" dirty="0" err="1" smtClean="0">
                <a:solidFill>
                  <a:srgbClr val="FF0000"/>
                </a:solidFill>
                <a:latin typeface="Times New Roman"/>
              </a:rPr>
              <a:t>Жермен</a:t>
            </a:r>
            <a:r>
              <a:rPr lang="uk-UA" sz="2400" i="1" kern="0" dirty="0" smtClean="0">
                <a:solidFill>
                  <a:srgbClr val="FF0000"/>
                </a:solidFill>
                <a:latin typeface="Times New Roman"/>
              </a:rPr>
              <a:t>  –  французький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uk-UA" sz="2400" i="1" kern="0" dirty="0" smtClean="0">
                <a:solidFill>
                  <a:srgbClr val="FF0000"/>
                </a:solidFill>
                <a:latin typeface="Times New Roman"/>
              </a:rPr>
              <a:t>  математик, філософ  і  механік</a:t>
            </a:r>
            <a:endParaRPr lang="en-US" sz="2400" i="1" kern="0" dirty="0">
              <a:solidFill>
                <a:srgbClr val="FF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2431000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ЖЕРМЕН  (1776 – 1831)  </a:t>
            </a:r>
            <a:endParaRPr lang="en-US" sz="4000" b="1" dirty="0">
              <a:ln w="11430">
                <a:solidFill>
                  <a:schemeClr val="bg2">
                    <a:lumMod val="20000"/>
                    <a:lumOff val="80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55786" y="1721905"/>
            <a:ext cx="59046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600" dirty="0" smtClean="0">
                <a:cs typeface="Arial" charset="0"/>
              </a:rPr>
              <a:t>      </a:t>
            </a:r>
            <a:r>
              <a:rPr lang="uk-UA" sz="2000" dirty="0" smtClean="0">
                <a:cs typeface="Arial" charset="0"/>
              </a:rPr>
              <a:t>З 1804 року, перебуваючи під сильним враженням від книги </a:t>
            </a:r>
            <a:r>
              <a:rPr lang="uk-UA" sz="2000" dirty="0" err="1" smtClean="0">
                <a:cs typeface="Arial" charset="0"/>
              </a:rPr>
              <a:t>Гаусса</a:t>
            </a:r>
            <a:r>
              <a:rPr lang="uk-UA" sz="2000" dirty="0" smtClean="0">
                <a:cs typeface="Arial" charset="0"/>
              </a:rPr>
              <a:t> «Арифметичні дослідження», вступила з ним у листування під звичайним псевдонімом. Обговорювалися питання теорії чисел.</a:t>
            </a:r>
          </a:p>
          <a:p>
            <a:pPr algn="just"/>
            <a:r>
              <a:rPr lang="uk-UA" sz="2000" dirty="0">
                <a:cs typeface="Arial" charset="0"/>
              </a:rPr>
              <a:t>  </a:t>
            </a:r>
            <a:r>
              <a:rPr lang="uk-UA" sz="2000" dirty="0" smtClean="0">
                <a:cs typeface="Arial" charset="0"/>
              </a:rPr>
              <a:t>    У 1806 </a:t>
            </a:r>
            <a:r>
              <a:rPr lang="uk-UA" sz="2000" dirty="0">
                <a:cs typeface="Arial" charset="0"/>
              </a:rPr>
              <a:t>р., в ході прусської кампанії, наполеонівська армія окупувала Геттінген. Софі написала схвильованого листа генералу </a:t>
            </a:r>
            <a:r>
              <a:rPr lang="uk-UA" sz="2000" dirty="0" err="1">
                <a:cs typeface="Arial" charset="0"/>
              </a:rPr>
              <a:t>Пернеті</a:t>
            </a:r>
            <a:r>
              <a:rPr lang="uk-UA" sz="2000" dirty="0">
                <a:cs typeface="Arial" charset="0"/>
              </a:rPr>
              <a:t>, благаючи подбати, щоб </a:t>
            </a:r>
            <a:r>
              <a:rPr lang="uk-UA" sz="2000" dirty="0" err="1">
                <a:cs typeface="Arial" charset="0"/>
              </a:rPr>
              <a:t>Гаусса</a:t>
            </a:r>
            <a:r>
              <a:rPr lang="uk-UA" sz="2000" dirty="0">
                <a:cs typeface="Arial" charset="0"/>
              </a:rPr>
              <a:t> не спіткала доля Архімеда. Генерал передав </a:t>
            </a:r>
            <a:r>
              <a:rPr lang="uk-UA" sz="2000" dirty="0" err="1">
                <a:cs typeface="Arial" charset="0"/>
              </a:rPr>
              <a:t>Гауссу</a:t>
            </a:r>
            <a:r>
              <a:rPr lang="uk-UA" sz="2000" dirty="0">
                <a:cs typeface="Arial" charset="0"/>
              </a:rPr>
              <a:t>, що у нього є покровителька, і секрет Софі був розкритий. </a:t>
            </a:r>
            <a:r>
              <a:rPr lang="uk-UA" sz="2000" dirty="0" err="1">
                <a:cs typeface="Arial" charset="0"/>
              </a:rPr>
              <a:t>Гаусс</a:t>
            </a:r>
            <a:r>
              <a:rPr lang="uk-UA" sz="2000" dirty="0">
                <a:cs typeface="Arial" charset="0"/>
              </a:rPr>
              <a:t> був глибоко зворушений </a:t>
            </a:r>
            <a:r>
              <a:rPr lang="uk-UA" sz="2000" dirty="0" smtClean="0">
                <a:cs typeface="Arial" charset="0"/>
              </a:rPr>
              <a:t>таким </a:t>
            </a:r>
            <a:r>
              <a:rPr lang="uk-UA" sz="2000" dirty="0">
                <a:cs typeface="Arial" charset="0"/>
              </a:rPr>
              <a:t>вчинком:</a:t>
            </a:r>
            <a:endParaRPr lang="uk-UA" sz="20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00192" y="5877272"/>
            <a:ext cx="2448272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 smtClean="0">
                <a:solidFill>
                  <a:srgbClr val="003300"/>
                </a:solidFill>
                <a:latin typeface="Times New Roman"/>
              </a:rPr>
              <a:t>К.</a:t>
            </a:r>
            <a:r>
              <a:rPr lang="uk-UA" sz="2400" kern="0" dirty="0" err="1" smtClean="0">
                <a:solidFill>
                  <a:srgbClr val="003300"/>
                </a:solidFill>
                <a:latin typeface="Times New Roman"/>
              </a:rPr>
              <a:t>Гаусс</a:t>
            </a:r>
            <a:endParaRPr lang="en-US" sz="2400" kern="0" dirty="0">
              <a:solidFill>
                <a:srgbClr val="45855A"/>
              </a:solidFill>
              <a:latin typeface="Times New Roman"/>
            </a:endParaRPr>
          </a:p>
        </p:txBody>
      </p:sp>
      <p:pic>
        <p:nvPicPr>
          <p:cNvPr id="17410" name="Picture 2" descr="C:\Users\NATALI\Desktop\012413_1945_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137" y="1340768"/>
            <a:ext cx="3152381" cy="431418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ЖЕРМЕН  (1776 – 1831)  </a:t>
            </a:r>
            <a:endParaRPr lang="en-US" sz="4000" b="1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00192" y="5877272"/>
            <a:ext cx="2448272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1776 – 1831  рр.</a:t>
            </a:r>
            <a:endParaRPr lang="en-US" sz="2400" kern="0" dirty="0">
              <a:solidFill>
                <a:srgbClr val="003300"/>
              </a:solidFill>
              <a:latin typeface="Times New Roman"/>
            </a:endParaRPr>
          </a:p>
        </p:txBody>
      </p:sp>
      <p:pic>
        <p:nvPicPr>
          <p:cNvPr id="23554" name="Picture 2" descr="d0bdd0bed0b2d18bd0b9-d180d0b8d181d183d0bdd0bed0ba-1d188d188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contrast="20000"/>
          </a:blip>
          <a:srcRect l="31731" t="22434" r="44315" b="46967"/>
          <a:stretch>
            <a:fillRect/>
          </a:stretch>
        </p:blipFill>
        <p:spPr bwMode="auto">
          <a:xfrm>
            <a:off x="6516216" y="2492896"/>
            <a:ext cx="2376264" cy="332676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652278"/>
            <a:ext cx="62281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    «Смак до абстрактних наук узагалі й понад усього до таємниць чисел зустрічається вкрай рідко: однак ніхто не дивується цьому; чарівлива привабливість цієї науки відкривається тільки тим, хто має сміливість зануритися в неї. Але коли особа тієї статі, яка, відповідно до наших звичок і упереджень, має зустріти набагато більші труднощі, ніж чоловіки, щоб ознайомитись з тими тернистими дослідженнями, все ж таки досягає успіху в подоланні перешкод і осягає найбільш приховані їхні частини, тоді, без сумніву, ця особа наділена найшляхетнішою сміливістю. Справді, ніщо не може довести мені таким утішним і менш сумнівним способом, що принади цієї науки, яка збагатила моє життя радощами, не є химеристими, як і прихильність, якої Ви її удостоїли» (30.04.1807).</a:t>
            </a: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200" b="1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ПРЕМІЯ  ПАРИЗЬКОЇ  АКАДЕМІЇ  НАУК </a:t>
            </a:r>
            <a:endParaRPr lang="en-US" sz="3200" b="1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1" y="1196753"/>
            <a:ext cx="570926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  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За дослідження у теорії пружності стосовно коливань тонких пластинок (1808р.) одержала премію Паризької Академії наук — це була перша премія, видана Паризькою Академією жінці.</a:t>
            </a:r>
            <a:r>
              <a:rPr lang="uk-UA" dirty="0" smtClean="0"/>
              <a:t> </a:t>
            </a:r>
          </a:p>
          <a:p>
            <a:pPr algn="just"/>
            <a:r>
              <a:rPr lang="uk-UA" dirty="0" smtClean="0"/>
              <a:t>      У 1811 році Софі бере участь в конкурсі, оголошеному Паризькою Академією наук на тему з теорії пружних коливань. В </a:t>
            </a:r>
            <a:r>
              <a:rPr lang="uk-UA" dirty="0" err="1" smtClean="0"/>
              <a:t>жюрі</a:t>
            </a:r>
            <a:r>
              <a:rPr lang="uk-UA" dirty="0" smtClean="0"/>
              <a:t> були </a:t>
            </a:r>
            <a:r>
              <a:rPr lang="uk-UA" dirty="0" err="1" smtClean="0"/>
              <a:t>Лежандр</a:t>
            </a:r>
            <a:r>
              <a:rPr lang="uk-UA" dirty="0" smtClean="0"/>
              <a:t>, Лаплас і Пуассон. Потрібно було п'ять років досліджень і консультативна допомога Лагранжа, перш ніж у 1816 році вона виборола «премію Першого класу» конкурсу.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/>
              <a:t>      </a:t>
            </a:r>
            <a:endParaRPr lang="uk-UA" sz="1600" dirty="0"/>
          </a:p>
        </p:txBody>
      </p:sp>
      <p:pic>
        <p:nvPicPr>
          <p:cNvPr id="9" name="Picture 5" descr="C:\Users\NATALI\Desktop\images (1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96753"/>
            <a:ext cx="2937783" cy="269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NATALI\Desktop\images (1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11310"/>
            <a:ext cx="350659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NATALI\Desktop\завантаження (1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634" y="4163232"/>
            <a:ext cx="3550774" cy="241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355160" cy="990600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 І П А Т І Я 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01" y="1310279"/>
            <a:ext cx="6264696" cy="576063"/>
          </a:xfrm>
        </p:spPr>
        <p:txBody>
          <a:bodyPr/>
          <a:lstStyle/>
          <a:p>
            <a:pPr algn="ctr">
              <a:buNone/>
            </a:pPr>
            <a:r>
              <a:rPr lang="uk-UA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Гіпатія</a:t>
            </a:r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 (Іпатія)  з  Александрії</a:t>
            </a:r>
            <a:endParaRPr lang="en-US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Hypatia portrait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204864"/>
            <a:ext cx="235930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83212" y="1886342"/>
            <a:ext cx="565694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Гіпатія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була дочкою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александрійського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філософа</a:t>
            </a:r>
            <a:r>
              <a:rPr kumimoji="0" lang="uk-UA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та математика</a:t>
            </a:r>
            <a:r>
              <a:rPr kumimoji="0" lang="uk-UA" sz="2000" b="0" i="0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Теона</a:t>
            </a:r>
            <a:r>
              <a:rPr kumimoji="0" lang="uk-UA" sz="2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Мати її померла при пологах, і дівчинка жила з батьком в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</a:rPr>
              <a:t>Александрійському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</a:rPr>
              <a:t>мусейоні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Батько навчив </a:t>
            </a:r>
            <a:r>
              <a:rPr kumimoji="0" lang="uk-UA" sz="2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її ораторському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мистецтву та вмінню переконувати людей. Він працював в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Александрійському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мусейоні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000" baseline="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Історія людства знає лише два міста, вплив яких на розвиток культури суспільства неможливо переоцінити – це Спарта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 Афіни. Перший прославився патріотизмом, а другий – високим рівнем культури.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00192" y="5877272"/>
            <a:ext cx="2267744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5855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uk-UA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370</a:t>
            </a:r>
            <a:r>
              <a:rPr kumimoji="0" lang="uk-UA" sz="2400" b="0" i="0" u="none" strike="noStrike" kern="0" cap="none" spc="0" normalizeH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415  рр.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ЖЕРМЕН  (1776 – 1831)  </a:t>
            </a:r>
            <a:endParaRPr lang="en-US" sz="4000" b="1" dirty="0">
              <a:ln w="11430">
                <a:solidFill>
                  <a:schemeClr val="bg2">
                    <a:lumMod val="20000"/>
                    <a:lumOff val="80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82351" y="2087462"/>
            <a:ext cx="597666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2000" dirty="0" smtClean="0"/>
              <a:t>     У 1816 році вивела диференціальне рівняння згину пластини.</a:t>
            </a:r>
          </a:p>
          <a:p>
            <a:pPr algn="just"/>
            <a:r>
              <a:rPr lang="uk-UA" sz="2000" dirty="0" smtClean="0"/>
              <a:t>     Займалась також теорією чисел. Довела так званий «Перший випадок» Великої теореми Ферма для простих чисел.</a:t>
            </a:r>
          </a:p>
          <a:p>
            <a:pPr algn="just"/>
            <a:r>
              <a:rPr lang="ru-RU" sz="2000" dirty="0" smtClean="0"/>
              <a:t>    У </a:t>
            </a:r>
            <a:r>
              <a:rPr lang="ru-RU" sz="2000" dirty="0"/>
              <a:t>1830 р. за </a:t>
            </a:r>
            <a:r>
              <a:rPr lang="ru-RU" sz="2000" dirty="0" err="1"/>
              <a:t>рекомендацією</a:t>
            </a:r>
            <a:r>
              <a:rPr lang="ru-RU" sz="2000" dirty="0"/>
              <a:t> </a:t>
            </a:r>
            <a:r>
              <a:rPr lang="ru-RU" sz="2000" dirty="0" err="1"/>
              <a:t>Гауса</a:t>
            </a:r>
            <a:r>
              <a:rPr lang="ru-RU" sz="2000" dirty="0"/>
              <a:t> </a:t>
            </a:r>
            <a:r>
              <a:rPr lang="ru-RU" sz="2000" dirty="0" err="1"/>
              <a:t>Геттінгенський</a:t>
            </a:r>
            <a:r>
              <a:rPr lang="ru-RU" sz="2000" dirty="0"/>
              <a:t> </a:t>
            </a:r>
            <a:r>
              <a:rPr lang="ru-RU" sz="2000" dirty="0" err="1"/>
              <a:t>університет</a:t>
            </a:r>
            <a:r>
              <a:rPr lang="ru-RU" sz="2000" dirty="0"/>
              <a:t> </a:t>
            </a:r>
            <a:r>
              <a:rPr lang="ru-RU" sz="2000" dirty="0" err="1"/>
              <a:t>присуджує</a:t>
            </a:r>
            <a:r>
              <a:rPr lang="ru-RU" sz="2000" dirty="0"/>
              <a:t> </a:t>
            </a:r>
            <a:r>
              <a:rPr lang="ru-RU" sz="2000" dirty="0" err="1"/>
              <a:t>Софі</a:t>
            </a:r>
            <a:r>
              <a:rPr lang="ru-RU" sz="2000" dirty="0"/>
              <a:t> </a:t>
            </a:r>
            <a:r>
              <a:rPr lang="ru-RU" sz="2000" dirty="0" err="1"/>
              <a:t>звання</a:t>
            </a:r>
            <a:r>
              <a:rPr lang="ru-RU" sz="2000" dirty="0"/>
              <a:t> </a:t>
            </a:r>
            <a:r>
              <a:rPr lang="ru-RU" sz="2000" dirty="0" err="1"/>
              <a:t>почесного</a:t>
            </a:r>
            <a:r>
              <a:rPr lang="ru-RU" sz="2000" dirty="0"/>
              <a:t> доктора наук, але вона </a:t>
            </a:r>
            <a:r>
              <a:rPr lang="ru-RU" sz="2000" dirty="0" err="1"/>
              <a:t>вже</a:t>
            </a:r>
            <a:r>
              <a:rPr lang="ru-RU" sz="2000" dirty="0"/>
              <a:t> не </a:t>
            </a:r>
            <a:r>
              <a:rPr lang="ru-RU" sz="2000" dirty="0" err="1"/>
              <a:t>встигла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отримати</a:t>
            </a:r>
            <a:r>
              <a:rPr lang="ru-RU" sz="2000" dirty="0"/>
              <a:t>.</a:t>
            </a:r>
          </a:p>
          <a:p>
            <a:pPr algn="just"/>
            <a:endParaRPr lang="uk-UA" sz="2000" dirty="0" smtClean="0"/>
          </a:p>
          <a:p>
            <a:pPr algn="just"/>
            <a:r>
              <a:rPr lang="uk-UA" sz="2000" dirty="0" smtClean="0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4048" y="5579757"/>
            <a:ext cx="8244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smtClean="0">
                <a:solidFill>
                  <a:srgbClr val="C00000"/>
                </a:solidFill>
              </a:rPr>
              <a:t>Стала першою жінкою, яка отримала право участі в засіданнях Паризької Академії Наук.</a:t>
            </a:r>
          </a:p>
        </p:txBody>
      </p:sp>
      <p:pic>
        <p:nvPicPr>
          <p:cNvPr id="12" name="Picture 3" descr="C:\Users\NATALI\Desktop\завантаження (1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19" y="2276872"/>
            <a:ext cx="2330831" cy="24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381767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ЖЕРМЕН  (1776 – 1831)  </a:t>
            </a:r>
            <a:endParaRPr lang="en-US" sz="4000" b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6911752" cy="1152128"/>
          </a:xfrm>
        </p:spPr>
        <p:txBody>
          <a:bodyPr/>
          <a:lstStyle/>
          <a:p>
            <a:pPr algn="ctr">
              <a:buNone/>
            </a:pPr>
            <a:r>
              <a:rPr lang="uk-UA" sz="2400" i="1" dirty="0" err="1" smtClean="0">
                <a:solidFill>
                  <a:srgbClr val="FF0000"/>
                </a:solidFill>
              </a:rPr>
              <a:t>Ім</a:t>
            </a:r>
            <a:r>
              <a:rPr lang="en-US" sz="2400" i="1" dirty="0" smtClean="0">
                <a:solidFill>
                  <a:srgbClr val="FF0000"/>
                </a:solidFill>
              </a:rPr>
              <a:t>’</a:t>
            </a:r>
            <a:r>
              <a:rPr lang="uk-UA" sz="2400" i="1" dirty="0" smtClean="0">
                <a:solidFill>
                  <a:srgbClr val="FF0000"/>
                </a:solidFill>
              </a:rPr>
              <a:t>ям  Софі  </a:t>
            </a:r>
            <a:r>
              <a:rPr lang="uk-UA" sz="2400" i="1" dirty="0" err="1" smtClean="0">
                <a:solidFill>
                  <a:srgbClr val="FF0000"/>
                </a:solidFill>
              </a:rPr>
              <a:t>Жермен</a:t>
            </a:r>
            <a:r>
              <a:rPr lang="uk-UA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uk-UA" sz="2400" i="1" dirty="0" smtClean="0">
                <a:solidFill>
                  <a:srgbClr val="FF0000"/>
                </a:solidFill>
              </a:rPr>
              <a:t>названо </a:t>
            </a:r>
          </a:p>
          <a:p>
            <a:pPr algn="ctr">
              <a:buNone/>
            </a:pPr>
            <a:r>
              <a:rPr lang="uk-UA" sz="2400" i="1" dirty="0" smtClean="0">
                <a:solidFill>
                  <a:srgbClr val="FF0000"/>
                </a:solidFill>
              </a:rPr>
              <a:t>вулицю  і  коледж у  Парижі, кратер  на  Місяці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00192" y="5877272"/>
            <a:ext cx="2448272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>
                <a:solidFill>
                  <a:srgbClr val="003300"/>
                </a:solidFill>
                <a:latin typeface="Times New Roman"/>
              </a:rPr>
              <a:t>1776 – 1831  рр.</a:t>
            </a:r>
            <a:endParaRPr lang="en-US" sz="2400" kern="0" dirty="0">
              <a:solidFill>
                <a:srgbClr val="003300"/>
              </a:solidFill>
              <a:latin typeface="Times New Roman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590739"/>
            <a:ext cx="561662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dirty="0" smtClean="0">
                <a:solidFill>
                  <a:srgbClr val="000000"/>
                </a:solidFill>
              </a:rPr>
              <a:t>    </a:t>
            </a:r>
            <a:r>
              <a:rPr lang="uk-UA" sz="2000" dirty="0" smtClean="0">
                <a:solidFill>
                  <a:srgbClr val="000000"/>
                </a:solidFill>
              </a:rPr>
              <a:t>Захворівши на рак грудей, померла 27 червня 1831 у віці 55 років. </a:t>
            </a:r>
          </a:p>
          <a:p>
            <a:pPr algn="just"/>
            <a:r>
              <a:rPr lang="uk-UA" sz="2000" dirty="0" smtClean="0">
                <a:solidFill>
                  <a:srgbClr val="000000"/>
                </a:solidFill>
              </a:rPr>
              <a:t>    У свідоцтві про смерть проти її прізвища значилося «</a:t>
            </a:r>
            <a:r>
              <a:rPr lang="uk-UA" sz="2000" dirty="0" err="1" smtClean="0">
                <a:solidFill>
                  <a:srgbClr val="000000"/>
                </a:solidFill>
              </a:rPr>
              <a:t>rentere</a:t>
            </a:r>
            <a:r>
              <a:rPr lang="uk-UA" sz="2000" dirty="0" smtClean="0">
                <a:solidFill>
                  <a:srgbClr val="000000"/>
                </a:solidFill>
              </a:rPr>
              <a:t>» («персона, що володіла приватними засобами»), що на практиці означало «незалежна жінка».</a:t>
            </a:r>
          </a:p>
          <a:p>
            <a:pPr algn="just"/>
            <a:r>
              <a:rPr lang="uk-UA" sz="2000" dirty="0" smtClean="0">
                <a:solidFill>
                  <a:srgbClr val="000000"/>
                </a:solidFill>
              </a:rPr>
              <a:t>    Перед смертю вона накидала </a:t>
            </a:r>
            <a:r>
              <a:rPr lang="uk-UA" sz="2000" dirty="0" err="1" smtClean="0">
                <a:solidFill>
                  <a:srgbClr val="000000"/>
                </a:solidFill>
              </a:rPr>
              <a:t>чорновик</a:t>
            </a:r>
            <a:r>
              <a:rPr lang="uk-UA" sz="2000" dirty="0" smtClean="0">
                <a:solidFill>
                  <a:srgbClr val="000000"/>
                </a:solidFill>
              </a:rPr>
              <a:t> філософського есе, яке не встигла закінчити. Воно було опубліковано посмертно під заголовком «Загальні міркування про науки та літератури»</a:t>
            </a:r>
            <a:endParaRPr lang="uk-UA" sz="2000" dirty="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7586" name="Picture 2" descr="H:\Софія Жермен (1776-1831)\Жермен_files\ggermen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-20000"/>
          </a:blip>
          <a:srcRect/>
          <a:stretch>
            <a:fillRect/>
          </a:stretch>
        </p:blipFill>
        <p:spPr bwMode="auto">
          <a:xfrm>
            <a:off x="6516216" y="2420888"/>
            <a:ext cx="2372028" cy="316835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coolSlant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>
                  <a:solidFill>
                    <a:srgbClr val="92D05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КОВАЛЕВСЬКА  (1850 – 1891)  </a:t>
            </a:r>
            <a:endParaRPr lang="en-US" sz="3600" b="1" dirty="0">
              <a:ln w="11430">
                <a:solidFill>
                  <a:srgbClr val="92D05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5184576" cy="1296144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   "Я все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моє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життя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не могла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вирішити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чого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у мене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схильності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–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до математики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літератури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?" 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С.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Ковалевська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uk-UA" sz="18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sz="1800" i="1" dirty="0">
              <a:solidFill>
                <a:srgbClr val="FF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516216" y="5877272"/>
            <a:ext cx="2448272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uk-UA" sz="2800" kern="0" dirty="0">
                <a:solidFill>
                  <a:srgbClr val="45855A"/>
                </a:solidFill>
                <a:latin typeface="Times New Roman"/>
              </a:rPr>
              <a:t>  </a:t>
            </a:r>
            <a:r>
              <a:rPr lang="uk-UA" sz="2400" kern="0" dirty="0" smtClean="0">
                <a:solidFill>
                  <a:srgbClr val="008000"/>
                </a:solidFill>
                <a:latin typeface="Times New Roman"/>
              </a:rPr>
              <a:t>1850 </a:t>
            </a:r>
            <a:r>
              <a:rPr lang="uk-UA" sz="2400" kern="0" dirty="0">
                <a:solidFill>
                  <a:srgbClr val="008000"/>
                </a:solidFill>
                <a:latin typeface="Times New Roman"/>
              </a:rPr>
              <a:t>– </a:t>
            </a:r>
            <a:r>
              <a:rPr lang="uk-UA" sz="2400" kern="0" dirty="0" smtClean="0">
                <a:solidFill>
                  <a:srgbClr val="008000"/>
                </a:solidFill>
                <a:latin typeface="Times New Roman"/>
              </a:rPr>
              <a:t>1891  </a:t>
            </a:r>
            <a:r>
              <a:rPr lang="uk-UA" sz="2400" kern="0" dirty="0">
                <a:solidFill>
                  <a:srgbClr val="008000"/>
                </a:solidFill>
                <a:latin typeface="Times New Roman"/>
              </a:rPr>
              <a:t>рр.</a:t>
            </a:r>
            <a:endParaRPr lang="en-US" sz="2400" kern="0" dirty="0">
              <a:solidFill>
                <a:srgbClr val="008000"/>
              </a:solidFill>
              <a:latin typeface="Times New Roman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5108" y="2636912"/>
            <a:ext cx="60486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</a:t>
            </a:r>
            <a:r>
              <a:rPr lang="ru-RU" dirty="0" err="1" smtClean="0">
                <a:solidFill>
                  <a:srgbClr val="003300"/>
                </a:solidFill>
              </a:rPr>
              <a:t>Софія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  <a:r>
              <a:rPr lang="ru-RU" dirty="0" err="1" smtClean="0">
                <a:solidFill>
                  <a:srgbClr val="003300"/>
                </a:solidFill>
              </a:rPr>
              <a:t>Ковалевська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– перша  </a:t>
            </a:r>
            <a:r>
              <a:rPr lang="ru-RU" dirty="0" err="1" smtClean="0">
                <a:solidFill>
                  <a:srgbClr val="000000"/>
                </a:solidFill>
              </a:rPr>
              <a:t>російська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жінка</a:t>
            </a:r>
            <a:r>
              <a:rPr lang="ru-RU" dirty="0" smtClean="0">
                <a:solidFill>
                  <a:srgbClr val="000000"/>
                </a:solidFill>
              </a:rPr>
              <a:t> – </a:t>
            </a:r>
            <a:r>
              <a:rPr lang="ru-RU" dirty="0" err="1" smtClean="0">
                <a:solidFill>
                  <a:srgbClr val="000000"/>
                </a:solidFill>
              </a:rPr>
              <a:t>професор</a:t>
            </a:r>
            <a:r>
              <a:rPr lang="ru-RU" dirty="0" smtClean="0">
                <a:solidFill>
                  <a:srgbClr val="000000"/>
                </a:solidFill>
              </a:rPr>
              <a:t> математики – </a:t>
            </a:r>
            <a:r>
              <a:rPr lang="ru-RU" dirty="0" err="1" smtClean="0">
                <a:solidFill>
                  <a:srgbClr val="000000"/>
                </a:solidFill>
              </a:rPr>
              <a:t>народилася</a:t>
            </a:r>
            <a:r>
              <a:rPr lang="ru-RU" dirty="0" smtClean="0">
                <a:solidFill>
                  <a:srgbClr val="000000"/>
                </a:solidFill>
              </a:rPr>
              <a:t>  3 </a:t>
            </a:r>
            <a:r>
              <a:rPr lang="ru-RU" dirty="0" err="1" smtClean="0">
                <a:solidFill>
                  <a:srgbClr val="000000"/>
                </a:solidFill>
              </a:rPr>
              <a:t>січня</a:t>
            </a:r>
            <a:r>
              <a:rPr lang="ru-RU" dirty="0" smtClean="0">
                <a:solidFill>
                  <a:srgbClr val="000000"/>
                </a:solidFill>
              </a:rPr>
              <a:t> 1850 р. в </a:t>
            </a:r>
            <a:r>
              <a:rPr lang="ru-RU" dirty="0" err="1" smtClean="0">
                <a:solidFill>
                  <a:srgbClr val="000000"/>
                </a:solidFill>
              </a:rPr>
              <a:t>Москві</a:t>
            </a:r>
            <a:r>
              <a:rPr lang="ru-RU" dirty="0" smtClean="0">
                <a:solidFill>
                  <a:srgbClr val="000000"/>
                </a:solidFill>
              </a:rPr>
              <a:t> у </a:t>
            </a:r>
            <a:r>
              <a:rPr lang="ru-RU" dirty="0" err="1" smtClean="0">
                <a:solidFill>
                  <a:srgbClr val="000000"/>
                </a:solidFill>
              </a:rPr>
              <a:t>сім'ї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Корвін</a:t>
            </a:r>
            <a:r>
              <a:rPr lang="ru-RU" dirty="0" smtClean="0">
                <a:solidFill>
                  <a:srgbClr val="000000"/>
                </a:solidFill>
              </a:rPr>
              <a:t> – </a:t>
            </a:r>
            <a:r>
              <a:rPr lang="ru-RU" dirty="0" err="1" smtClean="0">
                <a:solidFill>
                  <a:srgbClr val="000000"/>
                </a:solidFill>
              </a:rPr>
              <a:t>Круковських</a:t>
            </a:r>
            <a:r>
              <a:rPr lang="ru-RU" dirty="0" smtClean="0">
                <a:solidFill>
                  <a:srgbClr val="000000"/>
                </a:solidFill>
              </a:rPr>
              <a:t>. </a:t>
            </a:r>
            <a:r>
              <a:rPr lang="ru-RU" dirty="0" err="1" smtClean="0">
                <a:solidFill>
                  <a:srgbClr val="000000"/>
                </a:solidFill>
              </a:rPr>
              <a:t>Батько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Софії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отримавши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свідоцтво</a:t>
            </a:r>
            <a:r>
              <a:rPr lang="ru-RU" dirty="0" smtClean="0">
                <a:solidFill>
                  <a:srgbClr val="000000"/>
                </a:solidFill>
              </a:rPr>
              <a:t> про дворянство, </a:t>
            </a:r>
            <a:r>
              <a:rPr lang="ru-RU" dirty="0" err="1" smtClean="0">
                <a:solidFill>
                  <a:srgbClr val="000000"/>
                </a:solidFill>
              </a:rPr>
              <a:t>успадкував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подвійне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прізвище</a:t>
            </a:r>
            <a:r>
              <a:rPr lang="ru-RU" dirty="0" smtClean="0">
                <a:solidFill>
                  <a:srgbClr val="000000"/>
                </a:solidFill>
              </a:rPr>
              <a:t>, належав до </a:t>
            </a:r>
            <a:r>
              <a:rPr lang="ru-RU" dirty="0" err="1" smtClean="0">
                <a:solidFill>
                  <a:srgbClr val="000000"/>
                </a:solidFill>
              </a:rPr>
              <a:t>старовинного</a:t>
            </a:r>
            <a:r>
              <a:rPr lang="ru-RU" dirty="0" smtClean="0">
                <a:solidFill>
                  <a:srgbClr val="000000"/>
                </a:solidFill>
              </a:rPr>
              <a:t> аристократичного роду, </a:t>
            </a:r>
            <a:r>
              <a:rPr lang="ru-RU" dirty="0" err="1" smtClean="0">
                <a:solidFill>
                  <a:srgbClr val="000000"/>
                </a:solidFill>
              </a:rPr>
              <a:t>мати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Софії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була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онукою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петербурзького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академіка</a:t>
            </a:r>
            <a:r>
              <a:rPr lang="ru-RU" dirty="0" smtClean="0">
                <a:solidFill>
                  <a:srgbClr val="000000"/>
                </a:solidFill>
              </a:rPr>
              <a:t>, астронома Федора </a:t>
            </a:r>
            <a:r>
              <a:rPr lang="ru-RU" dirty="0" err="1" smtClean="0">
                <a:solidFill>
                  <a:srgbClr val="000000"/>
                </a:solidFill>
              </a:rPr>
              <a:t>Івановича</a:t>
            </a:r>
            <a:r>
              <a:rPr lang="ru-RU" dirty="0" smtClean="0">
                <a:solidFill>
                  <a:srgbClr val="000000"/>
                </a:solidFill>
              </a:rPr>
              <a:t> Шуберта </a:t>
            </a:r>
            <a:r>
              <a:rPr lang="ru-RU" dirty="0" err="1" smtClean="0">
                <a:solidFill>
                  <a:srgbClr val="000000"/>
                </a:solidFill>
              </a:rPr>
              <a:t>і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донькою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почесного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академіка</a:t>
            </a:r>
            <a:r>
              <a:rPr lang="ru-RU" dirty="0" smtClean="0">
                <a:solidFill>
                  <a:srgbClr val="000000"/>
                </a:solidFill>
              </a:rPr>
              <a:t> Федора Федоровича Шуберта.</a:t>
            </a:r>
            <a:endParaRPr lang="uk-UA" dirty="0" smtClean="0">
              <a:solidFill>
                <a:srgbClr val="000000"/>
              </a:solidFill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</a:rPr>
              <a:t>      </a:t>
            </a:r>
            <a:r>
              <a:rPr lang="ru-RU" dirty="0" err="1" smtClean="0">
                <a:solidFill>
                  <a:srgbClr val="000000"/>
                </a:solidFill>
              </a:rPr>
              <a:t>Софія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була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середньою</a:t>
            </a:r>
            <a:r>
              <a:rPr lang="ru-RU" dirty="0" smtClean="0">
                <a:solidFill>
                  <a:srgbClr val="000000"/>
                </a:solidFill>
              </a:rPr>
              <a:t> з </a:t>
            </a:r>
            <a:r>
              <a:rPr lang="ru-RU" dirty="0" err="1" smtClean="0">
                <a:solidFill>
                  <a:srgbClr val="000000"/>
                </a:solidFill>
              </a:rPr>
              <a:t>трьох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дітей</a:t>
            </a:r>
            <a:r>
              <a:rPr lang="ru-RU" dirty="0" smtClean="0">
                <a:solidFill>
                  <a:srgbClr val="000000"/>
                </a:solidFill>
              </a:rPr>
              <a:t> у </a:t>
            </a:r>
            <a:r>
              <a:rPr lang="ru-RU" dirty="0" err="1" smtClean="0">
                <a:solidFill>
                  <a:srgbClr val="000000"/>
                </a:solidFill>
              </a:rPr>
              <a:t>сім'ї</a:t>
            </a:r>
            <a:r>
              <a:rPr lang="ru-RU" dirty="0" smtClean="0">
                <a:solidFill>
                  <a:srgbClr val="000000"/>
                </a:solidFill>
              </a:rPr>
              <a:t>, мала сестру Анну та брата Федора. </a:t>
            </a:r>
            <a:endParaRPr lang="uk-UA" dirty="0" smtClean="0">
              <a:solidFill>
                <a:srgbClr val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  <p:pic>
        <p:nvPicPr>
          <p:cNvPr id="9" name="Picture 2" descr="H:\Ковалевська Софія Василівна\Ковалевська_Софія_Василівна_files\Kovalevska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6516216" y="2420888"/>
            <a:ext cx="2304256" cy="316835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>
                  <a:solidFill>
                    <a:srgbClr val="92D05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КОВАЛЕВСЬКА  (1850 – 1891)  </a:t>
            </a:r>
            <a:endParaRPr lang="en-US" sz="3600" b="1" dirty="0">
              <a:ln w="11430">
                <a:solidFill>
                  <a:srgbClr val="92D05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1841241"/>
            <a:ext cx="60486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dirty="0" smtClean="0">
                <a:solidFill>
                  <a:srgbClr val="000000"/>
                </a:solidFill>
              </a:rPr>
              <a:t>     </a:t>
            </a:r>
            <a:r>
              <a:rPr lang="ru-RU" dirty="0" smtClean="0">
                <a:solidFill>
                  <a:srgbClr val="000000"/>
                </a:solidFill>
              </a:rPr>
              <a:t>Коли </a:t>
            </a:r>
            <a:r>
              <a:rPr lang="ru-RU" dirty="0" err="1" smtClean="0">
                <a:solidFill>
                  <a:srgbClr val="000000"/>
                </a:solidFill>
              </a:rPr>
              <a:t>дівчинці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було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шість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років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батько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вийшов</a:t>
            </a:r>
            <a:r>
              <a:rPr lang="ru-RU" dirty="0" smtClean="0">
                <a:solidFill>
                  <a:srgbClr val="000000"/>
                </a:solidFill>
              </a:rPr>
              <a:t> у </a:t>
            </a:r>
            <a:r>
              <a:rPr lang="ru-RU" dirty="0" err="1" smtClean="0">
                <a:solidFill>
                  <a:srgbClr val="000000"/>
                </a:solidFill>
              </a:rPr>
              <a:t>відставку</a:t>
            </a:r>
            <a:r>
              <a:rPr lang="ru-RU" dirty="0" smtClean="0">
                <a:solidFill>
                  <a:srgbClr val="000000"/>
                </a:solidFill>
              </a:rPr>
              <a:t> і </a:t>
            </a:r>
            <a:r>
              <a:rPr lang="ru-RU" dirty="0" err="1" smtClean="0">
                <a:solidFill>
                  <a:srgbClr val="000000"/>
                </a:solidFill>
              </a:rPr>
              <a:t>поселився</a:t>
            </a:r>
            <a:r>
              <a:rPr lang="ru-RU" dirty="0" smtClean="0">
                <a:solidFill>
                  <a:srgbClr val="000000"/>
                </a:solidFill>
              </a:rPr>
              <a:t> в </a:t>
            </a:r>
            <a:r>
              <a:rPr lang="ru-RU" dirty="0" err="1" smtClean="0">
                <a:solidFill>
                  <a:srgbClr val="000000"/>
                </a:solidFill>
              </a:rPr>
              <a:t>своєму</a:t>
            </a:r>
            <a:r>
              <a:rPr lang="ru-RU" dirty="0" smtClean="0">
                <a:solidFill>
                  <a:srgbClr val="000000"/>
                </a:solidFill>
              </a:rPr>
              <a:t> родовому </a:t>
            </a:r>
            <a:r>
              <a:rPr lang="ru-RU" dirty="0" err="1" smtClean="0">
                <a:solidFill>
                  <a:srgbClr val="000000"/>
                </a:solidFill>
              </a:rPr>
              <a:t>маєтку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Палібіно</a:t>
            </a:r>
            <a:r>
              <a:rPr lang="ru-RU" dirty="0" smtClean="0">
                <a:solidFill>
                  <a:srgbClr val="000000"/>
                </a:solidFill>
              </a:rPr>
              <a:t> у </a:t>
            </a:r>
            <a:r>
              <a:rPr lang="ru-RU" dirty="0" err="1" smtClean="0">
                <a:solidFill>
                  <a:srgbClr val="000000"/>
                </a:solidFill>
              </a:rPr>
              <a:t>Вітебській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губернії</a:t>
            </a:r>
            <a:r>
              <a:rPr lang="ru-RU" dirty="0" smtClean="0">
                <a:solidFill>
                  <a:srgbClr val="000000"/>
                </a:solidFill>
              </a:rPr>
              <a:t>. </a:t>
            </a:r>
            <a:r>
              <a:rPr lang="ru-RU" dirty="0" err="1" smtClean="0">
                <a:solidFill>
                  <a:srgbClr val="000000"/>
                </a:solidFill>
              </a:rPr>
              <a:t>Дівчинці</a:t>
            </a:r>
            <a:r>
              <a:rPr lang="ru-RU" dirty="0" smtClean="0">
                <a:solidFill>
                  <a:srgbClr val="000000"/>
                </a:solidFill>
              </a:rPr>
              <a:t> для занять </a:t>
            </a:r>
            <a:r>
              <a:rPr lang="ru-RU" dirty="0" err="1" smtClean="0">
                <a:solidFill>
                  <a:srgbClr val="000000"/>
                </a:solidFill>
              </a:rPr>
              <a:t>найняли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вчителя</a:t>
            </a:r>
            <a:r>
              <a:rPr lang="ru-RU" dirty="0" smtClean="0">
                <a:solidFill>
                  <a:srgbClr val="000000"/>
                </a:solidFill>
              </a:rPr>
              <a:t>. </a:t>
            </a:r>
            <a:r>
              <a:rPr lang="ru-RU" dirty="0" err="1" smtClean="0">
                <a:solidFill>
                  <a:srgbClr val="000000"/>
                </a:solidFill>
              </a:rPr>
              <a:t>Спочатку</a:t>
            </a:r>
            <a:r>
              <a:rPr lang="ru-RU" dirty="0" smtClean="0">
                <a:solidFill>
                  <a:srgbClr val="000000"/>
                </a:solidFill>
              </a:rPr>
              <a:t> арифметика </a:t>
            </a:r>
            <a:r>
              <a:rPr lang="ru-RU" dirty="0" err="1" smtClean="0">
                <a:solidFill>
                  <a:srgbClr val="000000"/>
                </a:solidFill>
              </a:rPr>
              <a:t>аніскільки</a:t>
            </a:r>
            <a:r>
              <a:rPr lang="ru-RU" dirty="0" smtClean="0">
                <a:solidFill>
                  <a:srgbClr val="000000"/>
                </a:solidFill>
              </a:rPr>
              <a:t> не </a:t>
            </a:r>
            <a:r>
              <a:rPr lang="ru-RU" dirty="0" err="1" smtClean="0">
                <a:solidFill>
                  <a:srgbClr val="000000"/>
                </a:solidFill>
              </a:rPr>
              <a:t>зацікавила</a:t>
            </a:r>
            <a:r>
              <a:rPr lang="ru-RU" dirty="0" smtClean="0">
                <a:solidFill>
                  <a:srgbClr val="000000"/>
                </a:solidFill>
              </a:rPr>
              <a:t> Соню, </a:t>
            </a:r>
            <a:r>
              <a:rPr lang="ru-RU" dirty="0" err="1" smtClean="0">
                <a:solidFill>
                  <a:srgbClr val="000000"/>
                </a:solidFill>
              </a:rPr>
              <a:t>хоча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їй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дуже</a:t>
            </a:r>
            <a:r>
              <a:rPr lang="ru-RU" dirty="0" smtClean="0">
                <a:solidFill>
                  <a:srgbClr val="000000"/>
                </a:solidFill>
              </a:rPr>
              <a:t> легко </a:t>
            </a:r>
            <a:r>
              <a:rPr lang="ru-RU" dirty="0" err="1" smtClean="0">
                <a:solidFill>
                  <a:srgbClr val="000000"/>
                </a:solidFill>
              </a:rPr>
              <a:t>давався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цей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складний</a:t>
            </a:r>
            <a:r>
              <a:rPr lang="ru-RU" dirty="0" smtClean="0">
                <a:solidFill>
                  <a:srgbClr val="000000"/>
                </a:solidFill>
              </a:rPr>
              <a:t> предмет.  </a:t>
            </a:r>
            <a:r>
              <a:rPr lang="ru-RU" dirty="0" err="1" smtClean="0">
                <a:solidFill>
                  <a:srgbClr val="000000"/>
                </a:solidFill>
              </a:rPr>
              <a:t>Її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вчитель</a:t>
            </a:r>
            <a:r>
              <a:rPr lang="ru-RU" dirty="0" smtClean="0">
                <a:solidFill>
                  <a:srgbClr val="000000"/>
                </a:solidFill>
              </a:rPr>
              <a:t> Йосиф Малевич </a:t>
            </a:r>
            <a:r>
              <a:rPr lang="ru-RU" dirty="0" err="1" smtClean="0">
                <a:solidFill>
                  <a:srgbClr val="000000"/>
                </a:solidFill>
              </a:rPr>
              <a:t>доклав</a:t>
            </a:r>
            <a:r>
              <a:rPr lang="ru-RU" dirty="0" smtClean="0">
                <a:solidFill>
                  <a:srgbClr val="000000"/>
                </a:solidFill>
              </a:rPr>
              <a:t> максимум </a:t>
            </a:r>
            <a:r>
              <a:rPr lang="ru-RU" dirty="0" err="1" smtClean="0">
                <a:solidFill>
                  <a:srgbClr val="000000"/>
                </a:solidFill>
              </a:rPr>
              <a:t>зусиль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err="1" smtClean="0">
                <a:solidFill>
                  <a:srgbClr val="000000"/>
                </a:solidFill>
              </a:rPr>
              <a:t>щоб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зацікавити</a:t>
            </a:r>
            <a:r>
              <a:rPr lang="ru-RU" dirty="0" smtClean="0">
                <a:solidFill>
                  <a:srgbClr val="000000"/>
                </a:solidFill>
              </a:rPr>
              <a:t> свою </a:t>
            </a:r>
            <a:r>
              <a:rPr lang="ru-RU" dirty="0" err="1" smtClean="0">
                <a:solidFill>
                  <a:srgbClr val="000000"/>
                </a:solidFill>
              </a:rPr>
              <a:t>ученицю</a:t>
            </a:r>
            <a:r>
              <a:rPr lang="ru-RU" dirty="0" smtClean="0">
                <a:solidFill>
                  <a:srgbClr val="000000"/>
                </a:solidFill>
              </a:rPr>
              <a:t> наукою про числа.</a:t>
            </a:r>
          </a:p>
          <a:p>
            <a:pPr algn="just"/>
            <a:r>
              <a:rPr lang="uk-UA" dirty="0">
                <a:solidFill>
                  <a:srgbClr val="000000"/>
                </a:solidFill>
              </a:rPr>
              <a:t> </a:t>
            </a:r>
            <a:r>
              <a:rPr lang="uk-UA" dirty="0" smtClean="0">
                <a:solidFill>
                  <a:srgbClr val="000000"/>
                </a:solidFill>
              </a:rPr>
              <a:t>    </a:t>
            </a:r>
            <a:r>
              <a:rPr lang="ru-RU" dirty="0" err="1" smtClean="0"/>
              <a:t>Софія</a:t>
            </a:r>
            <a:r>
              <a:rPr lang="ru-RU" dirty="0" smtClean="0"/>
              <a:t> </a:t>
            </a:r>
            <a:r>
              <a:rPr lang="ru-RU" dirty="0" err="1"/>
              <a:t>відвідує</a:t>
            </a:r>
            <a:r>
              <a:rPr lang="ru-RU" dirty="0"/>
              <a:t> </a:t>
            </a:r>
            <a:r>
              <a:rPr lang="ru-RU" dirty="0" err="1"/>
              <a:t>лекції</a:t>
            </a:r>
            <a:r>
              <a:rPr lang="ru-RU" dirty="0"/>
              <a:t> знаменитого </a:t>
            </a:r>
            <a:r>
              <a:rPr lang="ru-RU" dirty="0" err="1"/>
              <a:t>вченого</a:t>
            </a:r>
            <a:r>
              <a:rPr lang="ru-RU" dirty="0"/>
              <a:t> Бунзена, Гельмгольца, </a:t>
            </a:r>
            <a:r>
              <a:rPr lang="ru-RU" dirty="0" err="1"/>
              <a:t>займається</a:t>
            </a:r>
            <a:r>
              <a:rPr lang="ru-RU" dirty="0"/>
              <a:t> у </a:t>
            </a:r>
            <a:r>
              <a:rPr lang="ru-RU" dirty="0" err="1"/>
              <a:t>видатного</a:t>
            </a:r>
            <a:r>
              <a:rPr lang="ru-RU" dirty="0"/>
              <a:t> математика, </a:t>
            </a:r>
            <a:r>
              <a:rPr lang="ru-RU" dirty="0" err="1"/>
              <a:t>професора</a:t>
            </a:r>
            <a:r>
              <a:rPr lang="ru-RU" dirty="0"/>
              <a:t> </a:t>
            </a:r>
            <a:r>
              <a:rPr lang="ru-RU" dirty="0" err="1"/>
              <a:t>Берлінського</a:t>
            </a:r>
            <a:r>
              <a:rPr lang="ru-RU" dirty="0"/>
              <a:t> </a:t>
            </a:r>
            <a:r>
              <a:rPr lang="ru-RU" dirty="0" err="1"/>
              <a:t>університету</a:t>
            </a:r>
            <a:r>
              <a:rPr lang="ru-RU" dirty="0"/>
              <a:t> </a:t>
            </a:r>
            <a:r>
              <a:rPr lang="ru-RU" dirty="0" err="1" smtClean="0"/>
              <a:t>К.Вейерштрасса</a:t>
            </a:r>
            <a:r>
              <a:rPr lang="ru-RU" dirty="0"/>
              <a:t>, </a:t>
            </a:r>
            <a:r>
              <a:rPr lang="ru-RU" dirty="0" err="1"/>
              <a:t>працює</a:t>
            </a:r>
            <a:r>
              <a:rPr lang="ru-RU" dirty="0"/>
              <a:t> в </a:t>
            </a:r>
            <a:r>
              <a:rPr lang="ru-RU" dirty="0" err="1"/>
              <a:t>лабораторії</a:t>
            </a:r>
            <a:r>
              <a:rPr lang="ru-RU" dirty="0"/>
              <a:t> </a:t>
            </a:r>
            <a:r>
              <a:rPr lang="ru-RU" dirty="0" err="1"/>
              <a:t>хіміка</a:t>
            </a:r>
            <a:r>
              <a:rPr lang="ru-RU" dirty="0"/>
              <a:t> Бунзена - </a:t>
            </a:r>
            <a:r>
              <a:rPr lang="ru-RU" dirty="0" err="1"/>
              <a:t>найвідоміших</a:t>
            </a:r>
            <a:r>
              <a:rPr lang="ru-RU" dirty="0"/>
              <a:t> </a:t>
            </a:r>
            <a:r>
              <a:rPr lang="ru-RU" dirty="0" err="1"/>
              <a:t>учених</a:t>
            </a:r>
            <a:r>
              <a:rPr lang="ru-RU" dirty="0"/>
              <a:t> </a:t>
            </a:r>
            <a:r>
              <a:rPr lang="ru-RU" dirty="0" err="1"/>
              <a:t>Німеччини</a:t>
            </a:r>
            <a:r>
              <a:rPr lang="ru-RU" dirty="0"/>
              <a:t>, </a:t>
            </a:r>
            <a:r>
              <a:rPr lang="ru-RU" dirty="0" err="1"/>
              <a:t>готує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для </a:t>
            </a:r>
            <a:r>
              <a:rPr lang="ru-RU" dirty="0" err="1"/>
              <a:t>отримання</a:t>
            </a:r>
            <a:r>
              <a:rPr lang="ru-RU" dirty="0"/>
              <a:t> диплома доктора математики.</a:t>
            </a:r>
            <a:endParaRPr lang="uk-UA" dirty="0" smtClean="0">
              <a:solidFill>
                <a:srgbClr val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  <p:pic>
        <p:nvPicPr>
          <p:cNvPr id="11" name="Picture 5" descr="C:\Users\NATALI\Desktop\завантаження (2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996" y="863321"/>
            <a:ext cx="2191689" cy="272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NATALI\Desktop\images (2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797" y="3777486"/>
            <a:ext cx="2231888" cy="289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799206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>
                  <a:solidFill>
                    <a:srgbClr val="92D05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Доповнення  до  теореми  Коші  </a:t>
            </a:r>
            <a:endParaRPr lang="en-US" sz="3600" b="1" dirty="0">
              <a:ln w="11430">
                <a:solidFill>
                  <a:srgbClr val="92D05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420888"/>
            <a:ext cx="748883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/>
              <a:t>     Зиму 1873 і весну 1874 року </a:t>
            </a:r>
            <a:r>
              <a:rPr lang="ru-RU" sz="2000" dirty="0" err="1" smtClean="0"/>
              <a:t>Ковалевська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присвятила</a:t>
            </a:r>
            <a:r>
              <a:rPr lang="ru-RU" sz="2000" dirty="0" smtClean="0"/>
              <a:t> </a:t>
            </a:r>
            <a:r>
              <a:rPr lang="ru-RU" sz="2000" dirty="0" err="1" smtClean="0"/>
              <a:t>дослідженню</a:t>
            </a:r>
            <a:r>
              <a:rPr lang="ru-RU" sz="2000" dirty="0" smtClean="0"/>
              <a:t> "До </a:t>
            </a:r>
            <a:r>
              <a:rPr lang="ru-RU" sz="2000" dirty="0" err="1" smtClean="0"/>
              <a:t>теорії</a:t>
            </a:r>
            <a:r>
              <a:rPr lang="ru-RU" sz="2000" dirty="0" smtClean="0"/>
              <a:t> </a:t>
            </a:r>
            <a:r>
              <a:rPr lang="ru-RU" sz="2000" dirty="0" err="1" smtClean="0"/>
              <a:t>диференціальних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рівнянь</a:t>
            </a:r>
            <a:r>
              <a:rPr lang="ru-RU" sz="2000" dirty="0" smtClean="0"/>
              <a:t> в </a:t>
            </a:r>
            <a:r>
              <a:rPr lang="ru-RU" sz="2000" dirty="0" err="1" smtClean="0"/>
              <a:t>похідних</a:t>
            </a:r>
            <a:r>
              <a:rPr lang="ru-RU" sz="2000" dirty="0" smtClean="0"/>
              <a:t>".</a:t>
            </a:r>
            <a:r>
              <a:rPr lang="uk-UA" sz="2000" dirty="0" smtClean="0"/>
              <a:t> </a:t>
            </a:r>
            <a:r>
              <a:rPr lang="ru-RU" sz="2000" dirty="0" smtClean="0"/>
              <a:t>Робота </a:t>
            </a:r>
            <a:r>
              <a:rPr lang="ru-RU" sz="2000" dirty="0" err="1" smtClean="0"/>
              <a:t>Ковалевської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викликала</a:t>
            </a:r>
            <a:r>
              <a:rPr lang="ru-RU" sz="2000" dirty="0" smtClean="0"/>
              <a:t> </a:t>
            </a:r>
            <a:r>
              <a:rPr lang="ru-RU" sz="2000" dirty="0" err="1" smtClean="0"/>
              <a:t>захоплення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учених</a:t>
            </a:r>
            <a:r>
              <a:rPr lang="ru-RU" sz="2000" dirty="0" smtClean="0"/>
              <a:t>. </a:t>
            </a:r>
            <a:r>
              <a:rPr lang="ru-RU" sz="2000" dirty="0" err="1" smtClean="0"/>
              <a:t>Пізніше</a:t>
            </a:r>
            <a:r>
              <a:rPr lang="ru-RU" sz="2000" dirty="0" smtClean="0"/>
              <a:t> </a:t>
            </a:r>
            <a:r>
              <a:rPr lang="ru-RU" sz="2000" dirty="0" err="1" smtClean="0"/>
              <a:t>встановили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аналогічний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твір</a:t>
            </a:r>
            <a:r>
              <a:rPr lang="ru-RU" sz="2000" dirty="0" smtClean="0"/>
              <a:t> </a:t>
            </a:r>
            <a:r>
              <a:rPr lang="ru-RU" sz="2000" dirty="0" err="1" smtClean="0"/>
              <a:t>раніше</a:t>
            </a:r>
            <a:r>
              <a:rPr lang="ru-RU" sz="2000" dirty="0" smtClean="0"/>
              <a:t> </a:t>
            </a:r>
            <a:r>
              <a:rPr lang="ru-RU" sz="2000" dirty="0" err="1" smtClean="0"/>
              <a:t>Ковалевської</a:t>
            </a:r>
            <a:r>
              <a:rPr lang="ru-RU" sz="2000" dirty="0" smtClean="0"/>
              <a:t> написав </a:t>
            </a:r>
            <a:r>
              <a:rPr lang="ru-RU" sz="2000" dirty="0" err="1" smtClean="0"/>
              <a:t>знаменитий</a:t>
            </a:r>
            <a:r>
              <a:rPr lang="ru-RU" sz="2000" dirty="0" smtClean="0"/>
              <a:t> учений </a:t>
            </a:r>
            <a:r>
              <a:rPr lang="ru-RU" sz="2000" dirty="0" err="1" smtClean="0"/>
              <a:t>Франції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О.Коші.Тому</a:t>
            </a:r>
            <a:r>
              <a:rPr lang="ru-RU" sz="2000" dirty="0" smtClean="0"/>
              <a:t> </a:t>
            </a: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 err="1" smtClean="0"/>
              <a:t>дослідження</a:t>
            </a:r>
            <a:r>
              <a:rPr lang="ru-RU" sz="2000" dirty="0" smtClean="0"/>
              <a:t> стало </a:t>
            </a:r>
            <a:r>
              <a:rPr lang="ru-RU" sz="2000" dirty="0" err="1" smtClean="0"/>
              <a:t>уточненням</a:t>
            </a:r>
            <a:r>
              <a:rPr lang="ru-RU" sz="2000" dirty="0" smtClean="0"/>
              <a:t> до т. </a:t>
            </a:r>
            <a:r>
              <a:rPr lang="ru-RU" sz="2000" dirty="0" err="1" smtClean="0"/>
              <a:t>Коші</a:t>
            </a:r>
            <a:r>
              <a:rPr lang="ru-RU" sz="2000" dirty="0" smtClean="0"/>
              <a:t>, яка </a:t>
            </a:r>
            <a:r>
              <a:rPr lang="ru-RU" sz="2000" dirty="0" err="1" smtClean="0"/>
              <a:t>увійшла</a:t>
            </a:r>
            <a:r>
              <a:rPr lang="ru-RU" sz="2000" dirty="0" smtClean="0"/>
              <a:t> до основного курсу </a:t>
            </a:r>
            <a:r>
              <a:rPr lang="ru-RU" sz="2000" dirty="0" err="1" smtClean="0"/>
              <a:t>математичного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аналізу</a:t>
            </a:r>
            <a:r>
              <a:rPr lang="ru-RU" sz="2000" dirty="0" smtClean="0"/>
              <a:t> </a:t>
            </a:r>
            <a:r>
              <a:rPr lang="ru-RU" sz="2000" dirty="0" err="1" smtClean="0"/>
              <a:t>під</a:t>
            </a:r>
            <a:r>
              <a:rPr lang="ru-RU" sz="2000" dirty="0" smtClean="0"/>
              <a:t> </a:t>
            </a:r>
            <a:r>
              <a:rPr lang="ru-RU" sz="2000" dirty="0" err="1" smtClean="0"/>
              <a:t>назвою</a:t>
            </a:r>
            <a:r>
              <a:rPr lang="ru-RU" sz="2000" dirty="0" smtClean="0"/>
              <a:t> </a:t>
            </a:r>
            <a:r>
              <a:rPr lang="ru-RU" sz="2000" dirty="0" err="1" smtClean="0"/>
              <a:t>теореми</a:t>
            </a:r>
            <a:r>
              <a:rPr lang="ru-RU" sz="2000" dirty="0" smtClean="0"/>
              <a:t> </a:t>
            </a:r>
            <a:r>
              <a:rPr lang="ru-RU" sz="2000" dirty="0" err="1" smtClean="0"/>
              <a:t>Коші</a:t>
            </a:r>
            <a:r>
              <a:rPr lang="ru-RU" sz="2000" dirty="0" smtClean="0"/>
              <a:t> - </a:t>
            </a:r>
            <a:r>
              <a:rPr lang="ru-RU" sz="2000" dirty="0" err="1" smtClean="0"/>
              <a:t>Ковалевської</a:t>
            </a:r>
            <a:r>
              <a:rPr lang="ru-RU" sz="2000" dirty="0" smtClean="0"/>
              <a:t>. 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 smtClean="0"/>
              <a:t>     За </a:t>
            </a:r>
            <a:r>
              <a:rPr lang="ru-RU" sz="2000" dirty="0" err="1" smtClean="0"/>
              <a:t>наукові</a:t>
            </a:r>
            <a:r>
              <a:rPr lang="ru-RU" sz="2000" dirty="0" smtClean="0"/>
              <a:t> </a:t>
            </a:r>
            <a:r>
              <a:rPr lang="ru-RU" sz="2000" dirty="0" err="1" smtClean="0"/>
              <a:t>праці</a:t>
            </a:r>
            <a:r>
              <a:rPr lang="ru-RU" sz="2000" dirty="0" smtClean="0"/>
              <a:t> рада </a:t>
            </a:r>
            <a:r>
              <a:rPr lang="ru-RU" sz="2000" dirty="0" err="1" smtClean="0"/>
              <a:t>Геттінгенського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університету</a:t>
            </a:r>
            <a:r>
              <a:rPr lang="ru-RU" sz="2000" dirty="0" smtClean="0"/>
              <a:t> присудила </a:t>
            </a:r>
            <a:r>
              <a:rPr lang="ru-RU" sz="2000" dirty="0" err="1" smtClean="0"/>
              <a:t>їй</a:t>
            </a:r>
            <a:r>
              <a:rPr lang="ru-RU" sz="2000" dirty="0" smtClean="0"/>
              <a:t> </a:t>
            </a:r>
            <a:r>
              <a:rPr lang="ru-RU" sz="2000" dirty="0" err="1" smtClean="0"/>
              <a:t>ступінь</a:t>
            </a:r>
            <a:r>
              <a:rPr lang="ru-RU" sz="2000" dirty="0" smtClean="0"/>
              <a:t> доктора </a:t>
            </a:r>
            <a:r>
              <a:rPr lang="ru-RU" sz="2000" dirty="0" err="1" smtClean="0"/>
              <a:t>філософії</a:t>
            </a:r>
            <a:r>
              <a:rPr lang="ru-RU" sz="2000" dirty="0" smtClean="0"/>
              <a:t> </a:t>
            </a:r>
            <a:r>
              <a:rPr lang="ru-RU" sz="2000" dirty="0"/>
              <a:t>з</a:t>
            </a:r>
            <a:r>
              <a:rPr lang="ru-RU" sz="2000" dirty="0" smtClean="0"/>
              <a:t> математики і </a:t>
            </a:r>
            <a:r>
              <a:rPr lang="ru-RU" sz="2000" dirty="0" err="1" smtClean="0"/>
              <a:t>магістра</a:t>
            </a:r>
            <a:r>
              <a:rPr lang="ru-RU" sz="2000" dirty="0" smtClean="0"/>
              <a:t> </a:t>
            </a:r>
            <a:r>
              <a:rPr lang="ru-RU" sz="2000" dirty="0" err="1" smtClean="0"/>
              <a:t>витончених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мистецтв</a:t>
            </a:r>
            <a:r>
              <a:rPr lang="ru-RU" sz="2000" dirty="0" smtClean="0"/>
              <a:t> "з </a:t>
            </a:r>
            <a:r>
              <a:rPr lang="ru-RU" sz="2000" dirty="0" err="1" smtClean="0"/>
              <a:t>найвищою</a:t>
            </a:r>
            <a:r>
              <a:rPr lang="ru-RU" sz="2000" dirty="0" smtClean="0"/>
              <a:t> похвалою".</a:t>
            </a:r>
            <a:endParaRPr lang="uk-UA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>
                  <a:solidFill>
                    <a:srgbClr val="92D05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НАУКОВИЙ  ДОРОБОК  </a:t>
            </a:r>
            <a:endParaRPr lang="en-US" sz="3600" b="1" dirty="0">
              <a:ln w="11430">
                <a:solidFill>
                  <a:srgbClr val="92D05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194909"/>
            <a:ext cx="49685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</a:t>
            </a:r>
            <a:r>
              <a:rPr lang="ru-RU" sz="1600" dirty="0" smtClean="0"/>
              <a:t>У 1874 </a:t>
            </a:r>
            <a:r>
              <a:rPr lang="ru-RU" sz="1600" dirty="0" err="1" smtClean="0"/>
              <a:t>році</a:t>
            </a:r>
            <a:r>
              <a:rPr lang="ru-RU" sz="1600" dirty="0" smtClean="0"/>
              <a:t> </a:t>
            </a:r>
            <a:r>
              <a:rPr lang="ru-RU" sz="1600" dirty="0" err="1" smtClean="0"/>
              <a:t>Ковалевська</a:t>
            </a:r>
            <a:r>
              <a:rPr lang="ru-RU" sz="1600" dirty="0" smtClean="0"/>
              <a:t> </a:t>
            </a:r>
            <a:r>
              <a:rPr lang="ru-RU" sz="1600" dirty="0" err="1" smtClean="0"/>
              <a:t>повернулася</a:t>
            </a:r>
            <a:r>
              <a:rPr lang="ru-RU" sz="1600" dirty="0" smtClean="0"/>
              <a:t> в </a:t>
            </a:r>
            <a:r>
              <a:rPr lang="ru-RU" sz="1600" dirty="0" err="1" smtClean="0"/>
              <a:t>Росію</a:t>
            </a:r>
            <a:r>
              <a:rPr lang="ru-RU" sz="1600" dirty="0" smtClean="0"/>
              <a:t>, </a:t>
            </a:r>
            <a:r>
              <a:rPr lang="ru-RU" sz="1600" dirty="0" err="1" smtClean="0"/>
              <a:t>але</a:t>
            </a:r>
            <a:r>
              <a:rPr lang="ru-RU" sz="1600" dirty="0" smtClean="0"/>
              <a:t> тут </a:t>
            </a:r>
            <a:r>
              <a:rPr lang="ru-RU" sz="1600" dirty="0" err="1" smtClean="0"/>
              <a:t>умови</a:t>
            </a:r>
            <a:r>
              <a:rPr lang="ru-RU" sz="1600" dirty="0" smtClean="0"/>
              <a:t> для занять наукою </a:t>
            </a:r>
            <a:r>
              <a:rPr lang="ru-RU" sz="1600" dirty="0" err="1" smtClean="0"/>
              <a:t>були</a:t>
            </a:r>
            <a:r>
              <a:rPr lang="ru-RU" sz="1600" dirty="0" smtClean="0"/>
              <a:t> </a:t>
            </a:r>
            <a:r>
              <a:rPr lang="ru-RU" sz="1600" dirty="0" err="1" smtClean="0"/>
              <a:t>гіршими</a:t>
            </a:r>
            <a:r>
              <a:rPr lang="ru-RU" sz="1600" dirty="0" smtClean="0"/>
              <a:t>, </a:t>
            </a:r>
            <a:r>
              <a:rPr lang="ru-RU" sz="1600" dirty="0" err="1" smtClean="0"/>
              <a:t>ніж</a:t>
            </a:r>
            <a:r>
              <a:rPr lang="ru-RU" sz="1600" dirty="0" smtClean="0"/>
              <a:t> в </a:t>
            </a:r>
            <a:r>
              <a:rPr lang="ru-RU" sz="1600" dirty="0" err="1" smtClean="0"/>
              <a:t>Європі</a:t>
            </a:r>
            <a:r>
              <a:rPr lang="ru-RU" sz="1600" dirty="0" smtClean="0"/>
              <a:t>. </a:t>
            </a:r>
          </a:p>
          <a:p>
            <a:pPr algn="just"/>
            <a:r>
              <a:rPr lang="ru-RU" sz="1600" dirty="0" smtClean="0"/>
              <a:t>     У </a:t>
            </a:r>
            <a:r>
              <a:rPr lang="ru-RU" sz="1600" dirty="0" err="1" smtClean="0"/>
              <a:t>цей</a:t>
            </a:r>
            <a:r>
              <a:rPr lang="ru-RU" sz="1600" dirty="0" smtClean="0"/>
              <a:t> час </a:t>
            </a:r>
            <a:r>
              <a:rPr lang="ru-RU" sz="1600" dirty="0" err="1" smtClean="0"/>
              <a:t>фіктивний</a:t>
            </a:r>
            <a:r>
              <a:rPr lang="ru-RU" sz="1600" dirty="0" smtClean="0"/>
              <a:t> брак </a:t>
            </a:r>
            <a:r>
              <a:rPr lang="ru-RU" sz="1600" dirty="0" err="1" smtClean="0"/>
              <a:t>Софії</a:t>
            </a:r>
            <a:r>
              <a:rPr lang="ru-RU" sz="1600" dirty="0" smtClean="0"/>
              <a:t> став </a:t>
            </a:r>
            <a:r>
              <a:rPr lang="ru-RU" sz="1600" dirty="0" err="1" smtClean="0"/>
              <a:t>справжнім</a:t>
            </a:r>
            <a:r>
              <a:rPr lang="ru-RU" sz="1600" dirty="0" smtClean="0"/>
              <a:t>. </a:t>
            </a:r>
            <a:r>
              <a:rPr lang="ru-RU" sz="1600" dirty="0" err="1" smtClean="0"/>
              <a:t>Восени</a:t>
            </a:r>
            <a:r>
              <a:rPr lang="ru-RU" sz="1600" dirty="0" smtClean="0"/>
              <a:t> 1878 року у </a:t>
            </a:r>
            <a:r>
              <a:rPr lang="ru-RU" sz="1600" dirty="0" err="1" smtClean="0"/>
              <a:t>Ковалевських</a:t>
            </a:r>
            <a:r>
              <a:rPr lang="ru-RU" sz="1600" dirty="0" smtClean="0"/>
              <a:t> </a:t>
            </a:r>
            <a:r>
              <a:rPr lang="ru-RU" sz="1600" dirty="0" err="1" smtClean="0"/>
              <a:t>народилася</a:t>
            </a:r>
            <a:r>
              <a:rPr lang="ru-RU" sz="1600" dirty="0" smtClean="0"/>
              <a:t> </a:t>
            </a:r>
            <a:r>
              <a:rPr lang="ru-RU" sz="1600" dirty="0" err="1" smtClean="0"/>
              <a:t>донька</a:t>
            </a:r>
            <a:r>
              <a:rPr lang="ru-RU" sz="1600" dirty="0" smtClean="0"/>
              <a:t>.</a:t>
            </a:r>
            <a:endParaRPr lang="uk-UA" sz="1600" dirty="0" smtClean="0"/>
          </a:p>
          <a:p>
            <a:pPr algn="just"/>
            <a:r>
              <a:rPr lang="ru-RU" sz="1600" dirty="0" smtClean="0"/>
              <a:t>     </a:t>
            </a:r>
            <a:r>
              <a:rPr lang="ru-RU" sz="1600" dirty="0" err="1" smtClean="0"/>
              <a:t>Софія</a:t>
            </a:r>
            <a:r>
              <a:rPr lang="ru-RU" sz="1600" dirty="0" smtClean="0"/>
              <a:t> </a:t>
            </a:r>
            <a:r>
              <a:rPr lang="ru-RU" sz="1600" dirty="0" err="1" smtClean="0"/>
              <a:t>Василівна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продовжує</a:t>
            </a:r>
            <a:r>
              <a:rPr lang="ru-RU" sz="1600" dirty="0" smtClean="0"/>
              <a:t> </a:t>
            </a:r>
            <a:r>
              <a:rPr lang="ru-RU" sz="1600" dirty="0" err="1" smtClean="0"/>
              <a:t>наполегливу</a:t>
            </a:r>
            <a:r>
              <a:rPr lang="ru-RU" sz="1600" dirty="0" smtClean="0"/>
              <a:t> </a:t>
            </a:r>
            <a:r>
              <a:rPr lang="ru-RU" sz="1600" dirty="0" err="1" smtClean="0"/>
              <a:t>наукову</a:t>
            </a:r>
            <a:r>
              <a:rPr lang="ru-RU" sz="1600" dirty="0" smtClean="0"/>
              <a:t> </a:t>
            </a:r>
            <a:r>
              <a:rPr lang="ru-RU" sz="1600" dirty="0" err="1" smtClean="0"/>
              <a:t>працю</a:t>
            </a:r>
            <a:r>
              <a:rPr lang="ru-RU" sz="1600" dirty="0" smtClean="0"/>
              <a:t>, </a:t>
            </a:r>
            <a:r>
              <a:rPr lang="ru-RU" sz="1600" dirty="0" err="1" smtClean="0"/>
              <a:t>читає</a:t>
            </a:r>
            <a:r>
              <a:rPr lang="ru-RU" sz="1600" dirty="0" smtClean="0"/>
              <a:t> </a:t>
            </a:r>
            <a:r>
              <a:rPr lang="ru-RU" sz="1600" dirty="0" err="1" smtClean="0"/>
              <a:t>лекції</a:t>
            </a:r>
            <a:r>
              <a:rPr lang="ru-RU" sz="1600" dirty="0" smtClean="0"/>
              <a:t> в </a:t>
            </a:r>
            <a:r>
              <a:rPr lang="ru-RU" sz="1600" dirty="0" err="1" smtClean="0"/>
              <a:t>Лондоні</a:t>
            </a:r>
            <a:r>
              <a:rPr lang="ru-RU" sz="1600" dirty="0" smtClean="0"/>
              <a:t>, </a:t>
            </a:r>
            <a:r>
              <a:rPr lang="ru-RU" sz="1600" dirty="0" err="1" smtClean="0"/>
              <a:t>Парижі</a:t>
            </a:r>
            <a:r>
              <a:rPr lang="ru-RU" sz="1600" dirty="0" smtClean="0"/>
              <a:t>, </a:t>
            </a:r>
            <a:r>
              <a:rPr lang="ru-RU" sz="1600" dirty="0" err="1" smtClean="0"/>
              <a:t>Цюріху</a:t>
            </a:r>
            <a:r>
              <a:rPr lang="ru-RU" sz="1600" dirty="0" smtClean="0"/>
              <a:t>, </a:t>
            </a:r>
            <a:r>
              <a:rPr lang="ru-RU" sz="1600" dirty="0" err="1" smtClean="0"/>
              <a:t>викладає</a:t>
            </a:r>
            <a:r>
              <a:rPr lang="ru-RU" sz="1600" dirty="0" smtClean="0"/>
              <a:t> </a:t>
            </a:r>
            <a:r>
              <a:rPr lang="ru-RU" sz="1600" dirty="0" err="1" smtClean="0"/>
              <a:t>в</a:t>
            </a:r>
            <a:r>
              <a:rPr lang="ru-RU" sz="1600" dirty="0" smtClean="0"/>
              <a:t> </a:t>
            </a:r>
            <a:r>
              <a:rPr lang="ru-RU" sz="1600" dirty="0" err="1" smtClean="0"/>
              <a:t>Стокгольмському</a:t>
            </a:r>
            <a:r>
              <a:rPr lang="ru-RU" sz="1600" dirty="0" smtClean="0"/>
              <a:t> </a:t>
            </a:r>
            <a:r>
              <a:rPr lang="ru-RU" sz="1600" dirty="0" err="1" smtClean="0"/>
              <a:t>університеті</a:t>
            </a:r>
            <a:r>
              <a:rPr lang="ru-RU" sz="1600" dirty="0" smtClean="0"/>
              <a:t>. </a:t>
            </a:r>
            <a:r>
              <a:rPr lang="ru-RU" sz="1600" dirty="0" err="1" smtClean="0"/>
              <a:t>Згодом</a:t>
            </a:r>
            <a:r>
              <a:rPr lang="ru-RU" sz="1600" dirty="0" smtClean="0"/>
              <a:t> вона </a:t>
            </a:r>
            <a:r>
              <a:rPr lang="ru-RU" sz="1600" dirty="0" err="1" smtClean="0"/>
              <a:t>була</a:t>
            </a:r>
            <a:r>
              <a:rPr lang="ru-RU" sz="1600" dirty="0" smtClean="0"/>
              <a:t> </a:t>
            </a:r>
            <a:r>
              <a:rPr lang="ru-RU" sz="1600" dirty="0" err="1" smtClean="0"/>
              <a:t>призначена</a:t>
            </a:r>
            <a:r>
              <a:rPr lang="ru-RU" sz="1600" dirty="0" smtClean="0"/>
              <a:t> </a:t>
            </a:r>
            <a:r>
              <a:rPr lang="ru-RU" sz="1600" dirty="0" err="1" smtClean="0"/>
              <a:t>ординарним</a:t>
            </a:r>
            <a:r>
              <a:rPr lang="ru-RU" sz="1600" dirty="0" smtClean="0"/>
              <a:t> </a:t>
            </a:r>
            <a:r>
              <a:rPr lang="ru-RU" sz="1600" dirty="0" err="1" smtClean="0"/>
              <a:t>професором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</a:t>
            </a:r>
            <a:r>
              <a:rPr lang="ru-RU" sz="1600" dirty="0" err="1" smtClean="0"/>
              <a:t>протягом</a:t>
            </a:r>
            <a:r>
              <a:rPr lang="ru-RU" sz="1600" dirty="0" smtClean="0"/>
              <a:t> 1884 - 1890 </a:t>
            </a:r>
            <a:r>
              <a:rPr lang="ru-RU" sz="1600" dirty="0" err="1" smtClean="0"/>
              <a:t>рр</a:t>
            </a:r>
            <a:r>
              <a:rPr lang="ru-RU" sz="1600" dirty="0" smtClean="0"/>
              <a:t>. прочитала 12 </a:t>
            </a:r>
            <a:r>
              <a:rPr lang="ru-RU" sz="1600" dirty="0" err="1" smtClean="0"/>
              <a:t>курсів</a:t>
            </a:r>
            <a:r>
              <a:rPr lang="ru-RU" sz="1600" dirty="0" smtClean="0"/>
              <a:t>. За роботу "Задача про </a:t>
            </a:r>
            <a:r>
              <a:rPr lang="ru-RU" sz="1600" dirty="0" err="1" smtClean="0"/>
              <a:t>обертання</a:t>
            </a:r>
            <a:r>
              <a:rPr lang="ru-RU" sz="1600" dirty="0" smtClean="0"/>
              <a:t> твердого </a:t>
            </a:r>
            <a:r>
              <a:rPr lang="ru-RU" sz="1600" dirty="0" err="1" smtClean="0"/>
              <a:t>тіла</a:t>
            </a:r>
            <a:r>
              <a:rPr lang="ru-RU" sz="1600" dirty="0" smtClean="0"/>
              <a:t> </a:t>
            </a:r>
            <a:r>
              <a:rPr lang="ru-RU" sz="1600" dirty="0" err="1" smtClean="0"/>
              <a:t>навколо</a:t>
            </a:r>
            <a:r>
              <a:rPr lang="ru-RU" sz="1600" dirty="0" smtClean="0"/>
              <a:t> </a:t>
            </a:r>
            <a:r>
              <a:rPr lang="ru-RU" sz="1600" dirty="0" err="1" smtClean="0"/>
              <a:t>нерухомої</a:t>
            </a:r>
            <a:r>
              <a:rPr lang="ru-RU" sz="1600" dirty="0" smtClean="0"/>
              <a:t> точки" </a:t>
            </a:r>
            <a:r>
              <a:rPr lang="ru-RU" sz="1600" dirty="0" err="1" smtClean="0"/>
              <a:t>Паризькою</a:t>
            </a:r>
            <a:r>
              <a:rPr lang="ru-RU" sz="1600" dirty="0" smtClean="0"/>
              <a:t> </a:t>
            </a:r>
            <a:r>
              <a:rPr lang="ru-RU" sz="1600" dirty="0" err="1" smtClean="0"/>
              <a:t>академією</a:t>
            </a:r>
            <a:r>
              <a:rPr lang="ru-RU" sz="1600" dirty="0" smtClean="0"/>
              <a:t> наук </a:t>
            </a:r>
            <a:r>
              <a:rPr lang="ru-RU" sz="1600" dirty="0" err="1" smtClean="0"/>
              <a:t>їй</a:t>
            </a:r>
            <a:r>
              <a:rPr lang="ru-RU" sz="1600" dirty="0" smtClean="0"/>
              <a:t> </a:t>
            </a:r>
            <a:r>
              <a:rPr lang="ru-RU" sz="1600" dirty="0" err="1" smtClean="0"/>
              <a:t>присуджена</a:t>
            </a:r>
            <a:r>
              <a:rPr lang="ru-RU" sz="1600" dirty="0" smtClean="0"/>
              <a:t> </a:t>
            </a:r>
            <a:r>
              <a:rPr lang="ru-RU" sz="1600" dirty="0" err="1" smtClean="0"/>
              <a:t>почесна</a:t>
            </a:r>
            <a:r>
              <a:rPr lang="ru-RU" sz="1600" dirty="0" smtClean="0"/>
              <a:t> </a:t>
            </a:r>
            <a:r>
              <a:rPr lang="ru-RU" sz="1600" dirty="0" err="1" smtClean="0"/>
              <a:t>премія</a:t>
            </a:r>
            <a:r>
              <a:rPr lang="ru-RU" sz="1600" dirty="0" smtClean="0"/>
              <a:t> </a:t>
            </a:r>
            <a:r>
              <a:rPr lang="ru-RU" sz="1600" dirty="0" err="1" smtClean="0"/>
              <a:t>Бордена</a:t>
            </a:r>
            <a:r>
              <a:rPr lang="ru-RU" sz="1600" dirty="0" smtClean="0"/>
              <a:t>, </a:t>
            </a:r>
            <a:r>
              <a:rPr lang="ru-RU" sz="1600" dirty="0" err="1" smtClean="0"/>
              <a:t>потім</a:t>
            </a:r>
            <a:r>
              <a:rPr lang="ru-RU" sz="1600" dirty="0" smtClean="0"/>
              <a:t> за </a:t>
            </a:r>
            <a:r>
              <a:rPr lang="ru-RU" sz="1600" dirty="0" err="1" smtClean="0"/>
              <a:t>продовження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цієї</a:t>
            </a:r>
            <a:r>
              <a:rPr lang="ru-RU" sz="1600" dirty="0" smtClean="0"/>
              <a:t> теми </a:t>
            </a:r>
            <a:r>
              <a:rPr lang="ru-RU" sz="1600" dirty="0" err="1" smtClean="0"/>
              <a:t>Ковалевська</a:t>
            </a:r>
            <a:r>
              <a:rPr lang="ru-RU" sz="1600" dirty="0" smtClean="0"/>
              <a:t> стала лауреатом </a:t>
            </a:r>
            <a:r>
              <a:rPr lang="ru-RU" sz="1600" dirty="0" err="1" smtClean="0"/>
              <a:t>премії</a:t>
            </a:r>
            <a:r>
              <a:rPr lang="ru-RU" sz="1600" dirty="0" smtClean="0"/>
              <a:t> </a:t>
            </a:r>
            <a:r>
              <a:rPr lang="ru-RU" sz="1600" dirty="0" err="1" smtClean="0"/>
              <a:t>Шведської</a:t>
            </a:r>
            <a:r>
              <a:rPr lang="ru-RU" sz="1600" dirty="0" smtClean="0"/>
              <a:t> АН. </a:t>
            </a:r>
          </a:p>
          <a:p>
            <a:pPr algn="just"/>
            <a:r>
              <a:rPr lang="ru-RU" sz="1600" dirty="0" smtClean="0"/>
              <a:t>      У 1889р. </a:t>
            </a:r>
            <a:r>
              <a:rPr lang="ru-RU" sz="1600" dirty="0" err="1" smtClean="0"/>
              <a:t>Софія</a:t>
            </a:r>
            <a:r>
              <a:rPr lang="ru-RU" sz="1600" dirty="0" smtClean="0"/>
              <a:t> </a:t>
            </a:r>
            <a:r>
              <a:rPr lang="ru-RU" sz="1600" dirty="0" err="1" smtClean="0"/>
              <a:t>Ковалевська</a:t>
            </a:r>
            <a:r>
              <a:rPr lang="ru-RU" sz="1600" dirty="0" smtClean="0"/>
              <a:t> стала </a:t>
            </a:r>
            <a:r>
              <a:rPr lang="ru-RU" sz="1600" dirty="0" err="1" smtClean="0"/>
              <a:t>першою</a:t>
            </a:r>
            <a:r>
              <a:rPr lang="ru-RU" sz="1600" dirty="0" smtClean="0"/>
              <a:t> </a:t>
            </a:r>
            <a:r>
              <a:rPr lang="ru-RU" sz="1600" dirty="0" err="1" smtClean="0"/>
              <a:t>жінкою</a:t>
            </a:r>
            <a:r>
              <a:rPr lang="ru-RU" sz="1600" dirty="0" smtClean="0"/>
              <a:t> членом </a:t>
            </a:r>
            <a:r>
              <a:rPr lang="ru-RU" sz="1600" dirty="0" smtClean="0"/>
              <a:t>– </a:t>
            </a:r>
            <a:r>
              <a:rPr lang="ru-RU" sz="1600" dirty="0" err="1" smtClean="0"/>
              <a:t>кореспондентом</a:t>
            </a:r>
            <a:r>
              <a:rPr lang="ru-RU" sz="1600" dirty="0" smtClean="0"/>
              <a:t>  </a:t>
            </a:r>
            <a:r>
              <a:rPr lang="ru-RU" sz="1600" dirty="0" err="1" smtClean="0"/>
              <a:t>Петербурзької</a:t>
            </a:r>
            <a:r>
              <a:rPr lang="ru-RU" sz="1600" dirty="0" smtClean="0"/>
              <a:t> </a:t>
            </a:r>
            <a:r>
              <a:rPr lang="ru-RU" sz="1600" dirty="0" err="1" smtClean="0"/>
              <a:t>Академії</a:t>
            </a:r>
            <a:r>
              <a:rPr lang="ru-RU" sz="1600" dirty="0" smtClean="0"/>
              <a:t> Наук </a:t>
            </a:r>
            <a:r>
              <a:rPr lang="ru-RU" sz="1600" dirty="0" err="1" smtClean="0"/>
              <a:t>фізико-математичного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відділення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    </a:t>
            </a:r>
            <a:endParaRPr lang="uk-UA" sz="16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  <p:pic>
        <p:nvPicPr>
          <p:cNvPr id="11" name="Picture 2" descr="C:\Users\NATALI\Desktop\images (2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9"/>
          <a:stretch/>
        </p:blipFill>
        <p:spPr bwMode="auto">
          <a:xfrm>
            <a:off x="5407140" y="1666291"/>
            <a:ext cx="3476155" cy="432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003896" y="6277868"/>
            <a:ext cx="412553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+mn-lt"/>
              </a:defRPr>
            </a:lvl9pPr>
          </a:lstStyle>
          <a:p>
            <a:pPr algn="r">
              <a:buFontTx/>
              <a:buNone/>
            </a:pP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С.В.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Ковалевська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з дочкою </a:t>
            </a:r>
            <a:r>
              <a:rPr lang="ru-RU" sz="1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Сонею</a:t>
            </a:r>
            <a:r>
              <a:rPr lang="ru-RU" sz="1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uk-UA" sz="18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</a:pPr>
            <a:endParaRPr lang="en-US" sz="1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>
                  <a:solidFill>
                    <a:srgbClr val="92D05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СОФІЯ   КОВАЛЕВСЬКА  (1850 – 1891)  </a:t>
            </a:r>
            <a:endParaRPr lang="en-US" sz="3600" b="1" dirty="0">
              <a:ln w="11430">
                <a:solidFill>
                  <a:srgbClr val="92D05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  <p:pic>
        <p:nvPicPr>
          <p:cNvPr id="22530" name="Picture 2" descr="C:\Users\NATALI\Desktop\завантаження (2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42" y="1290258"/>
            <a:ext cx="3015481" cy="507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NATALI\Desktop\images (2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596" y="2204864"/>
            <a:ext cx="5062711" cy="379214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269813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5536" y="3487846"/>
            <a:ext cx="6030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      </a:t>
            </a:r>
            <a:endParaRPr lang="uk-UA" sz="1600" dirty="0">
              <a:solidFill>
                <a:srgbClr val="000000"/>
              </a:solidFill>
            </a:endParaRPr>
          </a:p>
        </p:txBody>
      </p:sp>
      <p:pic>
        <p:nvPicPr>
          <p:cNvPr id="9" name="Picture 3" descr="C:\Users\NATALI\Desktop\images (24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6834"/>
            <a:ext cx="8136904" cy="609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488582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856984" cy="990600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ВІРА  ОПАНАСІВНА  ВІРЧЕНКО 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80728"/>
            <a:ext cx="5184576" cy="1050032"/>
          </a:xfrm>
        </p:spPr>
        <p:txBody>
          <a:bodyPr/>
          <a:lstStyle/>
          <a:p>
            <a:pPr algn="ctr">
              <a:buNone/>
            </a:pPr>
            <a:r>
              <a: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Математик, педагог, 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учасниця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українського</a:t>
            </a:r>
            <a:r>
              <a: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руху</a:t>
            </a:r>
            <a:r>
              <a: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опору. </a:t>
            </a:r>
            <a:endParaRPr lang="en-US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361" y="2067890"/>
            <a:ext cx="56569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Ніна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Опанасівна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Вірченко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народилися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5.05.1930р. у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Завадівка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Корсунь-Шевченківського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р-ну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Черкаської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обл.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Батько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колишній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офіцер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армії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УНР –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навчав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дочку бути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сміливою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в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усьому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бути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першою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Мати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– фельдшер-акушерка – знали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напам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ять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всього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«Кобзаря». 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січні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1937 р.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сім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 з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Шевченкового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краю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перебралася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Житомирщину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містечко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Червоне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де жила до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червня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1945.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Ніні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щастило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талановитих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національно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свідомих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учителів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Під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час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німецької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окупації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вчителька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починала уроки з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молитви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гімну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України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Уже в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підліткового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віці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Ніна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мала гасло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життя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«Моя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любов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Україна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і Математика». Придумала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собі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псевдонім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УЖМА: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Українка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Жінка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– Математик – Астроном». 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431841" y="6165304"/>
            <a:ext cx="2267744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uk-UA" sz="2800" kern="0" dirty="0" smtClean="0">
                <a:solidFill>
                  <a:srgbClr val="0070C0"/>
                </a:solidFill>
                <a:latin typeface="Times New Roman"/>
              </a:rPr>
              <a:t>  </a:t>
            </a:r>
            <a:r>
              <a:rPr lang="uk-UA" sz="2400" kern="0" dirty="0">
                <a:solidFill>
                  <a:srgbClr val="0070C0"/>
                </a:solidFill>
                <a:latin typeface="Times New Roman"/>
              </a:rPr>
              <a:t>5</a:t>
            </a:r>
            <a:r>
              <a:rPr lang="uk-UA" sz="2400" kern="0" dirty="0" smtClean="0">
                <a:solidFill>
                  <a:srgbClr val="0070C0"/>
                </a:solidFill>
                <a:latin typeface="Times New Roman"/>
              </a:rPr>
              <a:t>.05. 1930 р.</a:t>
            </a:r>
            <a:endParaRPr lang="en-US" sz="2400" kern="0" dirty="0" smtClean="0">
              <a:solidFill>
                <a:srgbClr val="0070C0"/>
              </a:solidFill>
              <a:latin typeface="Times New Roman"/>
            </a:endParaRPr>
          </a:p>
        </p:txBody>
      </p:sp>
      <p:pic>
        <p:nvPicPr>
          <p:cNvPr id="11" name="Picture 2" descr="C:\Users\NATALI\Desktop\Nina_Virchen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53" y="1628800"/>
            <a:ext cx="3284026" cy="453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305555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856984" cy="990600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СТУДЕНТСЬКІ  РОКИ 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1520" y="2154138"/>
            <a:ext cx="84118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У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1946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р.стала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студенткою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мехмат факультету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Київського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університету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Ніна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жила в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кімнаті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гуртожитку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19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дівчат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де «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порядкували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»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щури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блощиці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Та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зважала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: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«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Із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перших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студентських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літ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найбільше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пам</a:t>
            </a:r>
            <a:r>
              <a:rPr lang="el-GR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ятаю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: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радість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невимовну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неймовірну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насолоду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від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занять Математикою і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нестерпне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почуття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голоду!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Це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ж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був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голодний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в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Україні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1947-й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рік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! На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лекціях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формули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змішувалися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перед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очима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зі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шматочками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хліба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». </a:t>
            </a:r>
            <a:endParaRPr lang="ru-RU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Відвідувала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гурток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ракетотехніки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аеродинаміки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(одна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серед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29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хлопців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),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здійснила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10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стрибків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парашутом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розробляла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власні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проекти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вдосконалення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польотів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тим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часом вела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відверті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розмови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колегами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теми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історії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України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про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боротьбу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УПА за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незалежність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Писала і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розповсюджувала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рукописні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листівки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найближча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подруга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Діна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Решетько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півтора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року писала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неї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доноси в НКВС.  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836802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70166" y="5033501"/>
            <a:ext cx="869432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Александрійський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мусейон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являв собою великий науковий центр того часу. </a:t>
            </a:r>
            <a:r>
              <a:rPr lang="uk-UA" sz="2000" dirty="0" err="1" smtClean="0">
                <a:latin typeface="Arial" pitchFamily="34" charset="0"/>
                <a:ea typeface="Times New Roman" pitchFamily="18" charset="0"/>
              </a:rPr>
              <a:t>Александрйська</a:t>
            </a:r>
            <a:r>
              <a:rPr lang="uk-UA" sz="2000" dirty="0" smtClean="0">
                <a:latin typeface="Arial" pitchFamily="34" charset="0"/>
                <a:ea typeface="Times New Roman" pitchFamily="18" charset="0"/>
              </a:rPr>
              <a:t> бібліотека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і зараз має світову славу. На той час вона становила лише частину музею, до складу якого також входили організації за сучасним уявленням порівняні з Академією наук та університетом. Саме там Іпатія отримала свою першу освіту.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0929" y="2846929"/>
            <a:ext cx="3276935" cy="194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400" kern="0" dirty="0" err="1" smtClean="0">
                <a:solidFill>
                  <a:srgbClr val="006600"/>
                </a:solidFill>
                <a:latin typeface="+mn-lt"/>
              </a:rPr>
              <a:t>Александрійський</a:t>
            </a:r>
            <a:r>
              <a:rPr lang="uk-UA" sz="2400" kern="0" dirty="0" smtClean="0">
                <a:solidFill>
                  <a:srgbClr val="006600"/>
                </a:solidFill>
                <a:latin typeface="+mn-lt"/>
              </a:rPr>
              <a:t>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400" kern="0" dirty="0" err="1" smtClean="0">
                <a:solidFill>
                  <a:srgbClr val="006600"/>
                </a:solidFill>
                <a:latin typeface="+mn-lt"/>
              </a:rPr>
              <a:t>Мусейон</a:t>
            </a:r>
            <a:endParaRPr lang="uk-UA" sz="2400" kern="0" dirty="0" smtClean="0">
              <a:solidFill>
                <a:srgbClr val="006600"/>
              </a:solidFill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</a:rPr>
              <a:t>Александрійська</a:t>
            </a:r>
            <a:endParaRPr kumimoji="0" lang="uk-UA" sz="24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400" kern="0" dirty="0" smtClean="0">
                <a:solidFill>
                  <a:srgbClr val="006600"/>
                </a:solidFill>
                <a:latin typeface="+mn-lt"/>
              </a:rPr>
              <a:t>бібліотека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1026" name="Picture 2" descr="C:\Users\NATALI\Desktop\завантаження (1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385518" cy="2273486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TALI\Desktop\images (1)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8" b="15790"/>
          <a:stretch/>
        </p:blipFill>
        <p:spPr bwMode="auto">
          <a:xfrm>
            <a:off x="4781306" y="265553"/>
            <a:ext cx="3798093" cy="227348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NATALI\Desktop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20" y="2696907"/>
            <a:ext cx="3891658" cy="224229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170495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902" y="116632"/>
            <a:ext cx="5688632" cy="990600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АРЕШТ І  ТАБОРИ 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89039" y="2708920"/>
            <a:ext cx="84118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b="1" u="sng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28.06.1948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аарештована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звинувачена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 «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політичній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змові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заколоті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який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таємно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готувався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».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допитах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трималася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гідно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</a:p>
          <a:p>
            <a:pPr algn="just"/>
            <a:r>
              <a:rPr lang="ru-RU" b="1" u="sng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11.12.1948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Засуджена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ОСО («Особым совещанием») на 10 р.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ув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язнення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ст.ст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54-1а, 54-11 КК УРСР (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антирадянська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агітація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організація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дослівно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вироку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: «за участь в «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українсько-націоналістичній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банді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»). </a:t>
            </a:r>
          </a:p>
          <a:p>
            <a:pPr algn="just"/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Покарання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відбувала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спецтаборах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«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Озерлагу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» (Тайшет,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Східний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Сибір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).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Її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номер – Р-840.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Працювала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лісоповалі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кам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яному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кар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єрі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будівництві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Братської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ГЕС.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Деякий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час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каралася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разом з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Іриною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СЕНИК, з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ігуменею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Йосифою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Олена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Вітер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), Оксаною МЕШКО (1950), з математиками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Уляною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Кравченко і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Тізуко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Накаяма,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японкою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Проводила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усні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уроки з математики для в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язенок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пишучи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паличкою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піску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снігу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Склала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10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заповідей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для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української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жінки-політв</a:t>
            </a:r>
            <a:r>
              <a:rPr lang="el-GR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΄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язня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Хворіла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туберкульоз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у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неї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ослаб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зір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</a:p>
          <a:p>
            <a:pPr algn="just"/>
            <a:r>
              <a:rPr lang="ru-RU" b="1" u="sng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30.01.1954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вільнена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як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така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була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засуджена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малолітньою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7" name="Picture 5" descr="C:\Users\NATALI\Desktop\images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9603"/>
            <a:ext cx="3146774" cy="235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457746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26443"/>
            <a:ext cx="6348883" cy="990600"/>
          </a:xfrm>
        </p:spPr>
        <p:txBody>
          <a:bodyPr/>
          <a:lstStyle/>
          <a:p>
            <a:r>
              <a:rPr lang="uk-U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ГРОМАДСЬКА  ДІЯЛЬНІСТЬ  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79512" y="3482961"/>
            <a:ext cx="595415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dirty="0" smtClean="0"/>
              <a:t>Щорічно</a:t>
            </a:r>
            <a:r>
              <a:rPr lang="uk-UA" dirty="0"/>
              <a:t>, починаючи з 1992 р., </a:t>
            </a:r>
            <a:r>
              <a:rPr lang="uk-UA" dirty="0" smtClean="0"/>
              <a:t>Віра Опанасівна </a:t>
            </a:r>
            <a:r>
              <a:rPr lang="uk-UA" dirty="0"/>
              <a:t>організовує міжнародні математичні конференції </a:t>
            </a:r>
            <a:r>
              <a:rPr lang="uk-UA" dirty="0" err="1"/>
              <a:t>пам΄яті</a:t>
            </a:r>
            <a:r>
              <a:rPr lang="uk-UA" dirty="0"/>
              <a:t> М. Кравчука, зібрала і видала його вцілілі праці, домоглася відкриття </a:t>
            </a:r>
            <a:r>
              <a:rPr lang="uk-UA" dirty="0" smtClean="0"/>
              <a:t>пам’ятника </a:t>
            </a:r>
            <a:r>
              <a:rPr lang="uk-UA" dirty="0"/>
              <a:t>(2003) та найменування вулиці в Києві, упорядкувала та видала три його книги (2000 – 2004), разом з режисером Олександром </a:t>
            </a:r>
            <a:r>
              <a:rPr lang="uk-UA" dirty="0" err="1"/>
              <a:t>Рябокрисом</a:t>
            </a:r>
            <a:r>
              <a:rPr lang="uk-UA" dirty="0"/>
              <a:t> створила документальний фільм «Голгофа академіка Кравчука» (2004). Про неї ж саму О.</a:t>
            </a:r>
            <a:r>
              <a:rPr lang="uk-UA" dirty="0" err="1"/>
              <a:t>Рябокрис</a:t>
            </a:r>
            <a:r>
              <a:rPr lang="uk-UA" dirty="0"/>
              <a:t> 2006 р. </a:t>
            </a:r>
            <a:r>
              <a:rPr lang="uk-UA" dirty="0" smtClean="0"/>
              <a:t>зняв </a:t>
            </a:r>
            <a:r>
              <a:rPr lang="uk-UA" dirty="0" err="1" smtClean="0"/>
              <a:t>фільм«УЖМА</a:t>
            </a:r>
            <a:r>
              <a:rPr lang="uk-UA" dirty="0"/>
              <a:t>». </a:t>
            </a:r>
            <a:br>
              <a:rPr lang="uk-UA" dirty="0"/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</p:txBody>
      </p:sp>
      <p:pic>
        <p:nvPicPr>
          <p:cNvPr id="5" name="Picture 3" descr="C:\Users\NATALI\Desktop\завантаження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95" y="476672"/>
            <a:ext cx="2250981" cy="274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200px-Krawtschik_Denkma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-10000" contrast="20000"/>
          </a:blip>
          <a:srcRect l="9156" t="13480" r="5160"/>
          <a:stretch>
            <a:fillRect/>
          </a:stretch>
        </p:blipFill>
        <p:spPr bwMode="auto">
          <a:xfrm>
            <a:off x="5940152" y="2492137"/>
            <a:ext cx="3109334" cy="4342346"/>
          </a:xfrm>
          <a:prstGeom prst="snip1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55776" y="112474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Ще 1965 р. Віра натрапила в науковій літературі на </a:t>
            </a:r>
            <a:r>
              <a:rPr lang="uk-UA" dirty="0" err="1"/>
              <a:t>ім΄я</a:t>
            </a:r>
            <a:r>
              <a:rPr lang="uk-UA" dirty="0"/>
              <a:t> видатного математика Михайла Кравчука, Сергія Корольова та Архипа Люльки. </a:t>
            </a:r>
            <a:r>
              <a:rPr lang="uk-UA" dirty="0" err="1"/>
              <a:t>З΄ясувала</a:t>
            </a:r>
            <a:r>
              <a:rPr lang="uk-UA" dirty="0"/>
              <a:t>, що М. Кравчук у 1938 р. був репресований і загинув на Колимі 1942 р. </a:t>
            </a:r>
          </a:p>
        </p:txBody>
      </p:sp>
    </p:spTree>
    <p:extLst>
      <p:ext uri="{BB962C8B-B14F-4D97-AF65-F5344CB8AC3E}">
        <p14:creationId xmlns:p14="http://schemas.microsoft.com/office/powerpoint/2010/main" val="3267231847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127313" y="2924944"/>
            <a:ext cx="388843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dirty="0" smtClean="0"/>
              <a:t>Ця непересічна </a:t>
            </a:r>
            <a:r>
              <a:rPr lang="uk-UA" dirty="0" err="1" smtClean="0"/>
              <a:t>жінкає</a:t>
            </a:r>
            <a:r>
              <a:rPr lang="uk-UA" dirty="0" smtClean="0"/>
              <a:t> </a:t>
            </a:r>
            <a:r>
              <a:rPr lang="uk-UA" dirty="0"/>
              <a:t>членом десятка зарубіжних математичних товариств, володаркою </a:t>
            </a:r>
            <a:r>
              <a:rPr lang="uk-UA" dirty="0">
                <a:solidFill>
                  <a:srgbClr val="0070C0"/>
                </a:solidFill>
              </a:rPr>
              <a:t>престижних нагород – відзнака Ярослава Мудрого (1999, 2005), медалі «Будівничий України» (2001), Андрія </a:t>
            </a:r>
            <a:r>
              <a:rPr lang="uk-UA" dirty="0" err="1">
                <a:solidFill>
                  <a:srgbClr val="0070C0"/>
                </a:solidFill>
              </a:rPr>
              <a:t>Первозванного</a:t>
            </a:r>
            <a:r>
              <a:rPr lang="uk-UA" dirty="0">
                <a:solidFill>
                  <a:srgbClr val="0070C0"/>
                </a:solidFill>
              </a:rPr>
              <a:t> (2005), знаки «Петро Могила» (2007), «Викладач-дослідник» (2008), </a:t>
            </a:r>
            <a:r>
              <a:rPr lang="uk-UA" dirty="0" err="1">
                <a:solidFill>
                  <a:srgbClr val="0070C0"/>
                </a:solidFill>
              </a:rPr>
              <a:t>Leading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err="1">
                <a:solidFill>
                  <a:srgbClr val="0070C0"/>
                </a:solidFill>
              </a:rPr>
              <a:t>Scientist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err="1">
                <a:solidFill>
                  <a:srgbClr val="0070C0"/>
                </a:solidFill>
              </a:rPr>
              <a:t>of</a:t>
            </a:r>
            <a:r>
              <a:rPr lang="uk-UA" dirty="0">
                <a:solidFill>
                  <a:srgbClr val="0070C0"/>
                </a:solidFill>
              </a:rPr>
              <a:t> </a:t>
            </a:r>
            <a:r>
              <a:rPr lang="uk-UA" dirty="0" err="1">
                <a:solidFill>
                  <a:srgbClr val="0070C0"/>
                </a:solidFill>
              </a:rPr>
              <a:t>the</a:t>
            </a:r>
            <a:r>
              <a:rPr lang="uk-UA" dirty="0">
                <a:solidFill>
                  <a:srgbClr val="0070C0"/>
                </a:solidFill>
              </a:rPr>
              <a:t> World-2010 (</a:t>
            </a:r>
            <a:r>
              <a:rPr lang="uk-UA" dirty="0" err="1">
                <a:solidFill>
                  <a:srgbClr val="0070C0"/>
                </a:solidFill>
              </a:rPr>
              <a:t>Cambridge</a:t>
            </a:r>
            <a:r>
              <a:rPr lang="uk-UA" dirty="0">
                <a:solidFill>
                  <a:srgbClr val="0070C0"/>
                </a:solidFill>
              </a:rPr>
              <a:t>), медаль Святого Володимира (2010).</a:t>
            </a:r>
            <a:br>
              <a:rPr lang="uk-UA" dirty="0">
                <a:solidFill>
                  <a:srgbClr val="0070C0"/>
                </a:solidFill>
              </a:rPr>
            </a:br>
            <a:endParaRPr lang="ru-RU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1763" y="278092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dirty="0"/>
              <a:t> </a:t>
            </a:r>
            <a:r>
              <a:rPr lang="uk-UA" dirty="0" smtClean="0"/>
              <a:t>  Від </a:t>
            </a:r>
            <a:r>
              <a:rPr lang="uk-UA" dirty="0"/>
              <a:t>1990 р. </a:t>
            </a:r>
            <a:r>
              <a:rPr lang="uk-UA" dirty="0" smtClean="0"/>
              <a:t>В.О.</a:t>
            </a:r>
            <a:r>
              <a:rPr lang="uk-UA" dirty="0" err="1" smtClean="0"/>
              <a:t>Вірченко</a:t>
            </a:r>
            <a:r>
              <a:rPr lang="uk-UA" dirty="0" smtClean="0"/>
              <a:t> </a:t>
            </a:r>
            <a:r>
              <a:rPr lang="uk-UA" dirty="0"/>
              <a:t>– професор Національного технічного університету «Київський політехнічний інститут». </a:t>
            </a:r>
            <a:r>
              <a:rPr lang="uk-UA" dirty="0" smtClean="0"/>
              <a:t>Її </a:t>
            </a:r>
            <a:r>
              <a:rPr lang="uk-UA" dirty="0"/>
              <a:t>зацікавлення – теорія диференціальних та інтегральних рівнянь, спеціальних функцій та інтегральних перетворень, застосування їх до задач прикладної математики й механіки. В її доробку – понад 350 наукових і науково-методичних праць. Серед них 22 книги, деякі з них виходили й іноземними мовами .</a:t>
            </a:r>
            <a:br>
              <a:rPr lang="uk-UA" dirty="0"/>
            </a:br>
            <a:endParaRPr lang="uk-UA" dirty="0"/>
          </a:p>
        </p:txBody>
      </p:sp>
      <p:pic>
        <p:nvPicPr>
          <p:cNvPr id="7" name="Picture 3" descr="C:\Users\NATALI\Desktop\завантаження (1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93833"/>
            <a:ext cx="3131605" cy="234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NATALI\Desktop\завантаження (1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943" y="293833"/>
            <a:ext cx="3518521" cy="234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600048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96" y="2636912"/>
            <a:ext cx="44561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r>
              <a:rPr lang="uk-UA" dirty="0" smtClean="0"/>
              <a:t>  В.О.</a:t>
            </a:r>
            <a:r>
              <a:rPr lang="uk-UA" dirty="0" err="1" smtClean="0"/>
              <a:t>Вірченко</a:t>
            </a:r>
            <a:r>
              <a:rPr lang="uk-UA" dirty="0" smtClean="0"/>
              <a:t> </a:t>
            </a:r>
            <a:r>
              <a:rPr lang="uk-UA" dirty="0"/>
              <a:t>– доктор фізико-математичних наук, професор кафедри вищої математики Національного технічного університету «КПІ», академік-секретар відділення математики АН Вищої школи України, віце-президент АН ВШ (1998), член НТШ, лауреат І премії НТУУ «КПІ» (1998), заслужений викладач НТУУ «КПІ» (1999), заслужений працівник освіти України (2006), голова Науково-методичної ради Всеукраїнського товариства </a:t>
            </a:r>
            <a:r>
              <a:rPr lang="uk-UA" dirty="0" err="1"/>
              <a:t>політв΄язнів</a:t>
            </a:r>
            <a:r>
              <a:rPr lang="uk-UA" dirty="0"/>
              <a:t> і репресованих (1995-2005). </a:t>
            </a:r>
            <a:r>
              <a:rPr lang="uk-UA" dirty="0" smtClean="0"/>
              <a:t>Реабілітована </a:t>
            </a:r>
            <a:r>
              <a:rPr lang="uk-UA" dirty="0"/>
              <a:t>1991 року. </a:t>
            </a:r>
            <a:r>
              <a:rPr lang="uk-UA" dirty="0" smtClean="0"/>
              <a:t>.</a:t>
            </a:r>
            <a:endParaRPr lang="uk-UA" dirty="0"/>
          </a:p>
        </p:txBody>
      </p:sp>
      <p:pic>
        <p:nvPicPr>
          <p:cNvPr id="6" name="Picture 4" descr="C:\Users\NATALI\Desktop\завантаження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02" y="173349"/>
            <a:ext cx="3192850" cy="239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73349"/>
            <a:ext cx="41399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>
                <a:solidFill>
                  <a:srgbClr val="FFC000"/>
                </a:solidFill>
              </a:rPr>
              <a:t>А закінчити дозволю собі деякими побажаннями-думками для студентів, викладачів:</a:t>
            </a:r>
            <a:endParaRPr lang="uk-UA" dirty="0">
              <a:solidFill>
                <a:srgbClr val="FFC000"/>
              </a:solidFill>
            </a:endParaRPr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Нічого не бійтесь, аби не розминутися з честю!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Шануйте ідеали національної історії, культури своєї батьківщини;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Дбайте повсякчас про велич студентських душ;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Шукайте в творчості джерело духовного існування;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Беріть приклад із орла та мурашки;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Думайте про тих, кому ще гірше;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Якомога повніше реалізуйте свій інтелектуальний потенціал;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Живіть і працюйте так, ніби доганяєте кур'єрський поїзд;</a:t>
            </a:r>
            <a:endParaRPr lang="uk-UA" dirty="0"/>
          </a:p>
          <a:p>
            <a:pPr marL="285750" lvl="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uk-UA" i="1" dirty="0"/>
              <a:t>А мова ваша хай буде вільною, образною, барвистою, яскравою, соковитою, запашною!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64021345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3528" y="1052736"/>
          <a:ext cx="6120679" cy="4824544"/>
        </p:xfrm>
        <a:graphic>
          <a:graphicData uri="http://schemas.openxmlformats.org/drawingml/2006/table">
            <a:tbl>
              <a:tblPr/>
              <a:tblGrid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  <a:gridCol w="322141"/>
              </a:tblGrid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1.к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6.г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5.к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ш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і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7.л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1" i="0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л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>
                          <a:latin typeface="Arial"/>
                        </a:rPr>
                        <a:t>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>
                          <a:latin typeface="Arial"/>
                        </a:rPr>
                        <a:t>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2.г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л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л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з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3.г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і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п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9.а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і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8.Б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ь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 smtClean="0">
                          <a:latin typeface="Arial"/>
                        </a:rPr>
                        <a:t>4.м</a:t>
                      </a:r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 dirty="0"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і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800" b="0" i="0" u="none" strike="noStrike">
                          <a:latin typeface="Arial"/>
                        </a:rPr>
                        <a:t>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uk-UA" sz="8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1" name="Picture 416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0" y="3442867"/>
            <a:ext cx="3707904" cy="341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8" name="Picture 416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 rot="10800000">
            <a:off x="5724128" y="35749"/>
            <a:ext cx="3419872" cy="314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5259" name="Group 811"/>
          <p:cNvGraphicFramePr>
            <a:graphicFrameLocks noGrp="1"/>
          </p:cNvGraphicFramePr>
          <p:nvPr/>
        </p:nvGraphicFramePr>
        <p:xfrm>
          <a:off x="2290763" y="2062163"/>
          <a:ext cx="208280" cy="45720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66" name="Rectangle 1565"/>
          <p:cNvSpPr>
            <a:spLocks noChangeArrowheads="1"/>
          </p:cNvSpPr>
          <p:nvPr/>
        </p:nvSpPr>
        <p:spPr bwMode="auto">
          <a:xfrm>
            <a:off x="1314450" y="-215900"/>
            <a:ext cx="3429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06832" name="Group 2384"/>
          <p:cNvGraphicFramePr>
            <a:graphicFrameLocks noGrp="1"/>
          </p:cNvGraphicFramePr>
          <p:nvPr/>
        </p:nvGraphicFramePr>
        <p:xfrm>
          <a:off x="1323975" y="-206375"/>
          <a:ext cx="333375" cy="457200"/>
        </p:xfrm>
        <a:graphic>
          <a:graphicData uri="http://schemas.openxmlformats.org/drawingml/2006/table">
            <a:tbl>
              <a:tblPr/>
              <a:tblGrid>
                <a:gridCol w="333375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" name="Picture 2" descr="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45007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6260" name="WordArt 7"/>
          <p:cNvSpPr>
            <a:spLocks noChangeArrowheads="1" noChangeShapeType="1" noTextEdit="1"/>
          </p:cNvSpPr>
          <p:nvPr/>
        </p:nvSpPr>
        <p:spPr bwMode="auto">
          <a:xfrm>
            <a:off x="1547664" y="188640"/>
            <a:ext cx="4248472" cy="50405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4665"/>
              </a:avLst>
            </a:prstTxWarp>
          </a:bodyPr>
          <a:lstStyle/>
          <a:p>
            <a:pPr algn="ctr"/>
            <a:r>
              <a:rPr lang="uk-UA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ЖІНКИ - МАТЕМАТИКИ</a:t>
            </a:r>
            <a:endParaRPr lang="en-US" sz="3600" b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6263" name="Rectangle 815"/>
          <p:cNvSpPr>
            <a:spLocks noChangeArrowheads="1"/>
          </p:cNvSpPr>
          <p:nvPr/>
        </p:nvSpPr>
        <p:spPr bwMode="auto">
          <a:xfrm>
            <a:off x="3491880" y="4395787"/>
            <a:ext cx="565212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1828800" algn="l"/>
              </a:tabLst>
            </a:pPr>
            <a:r>
              <a:rPr lang="uk-UA" sz="1400" u="sng" dirty="0">
                <a:solidFill>
                  <a:srgbClr val="0033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– вертикалі:</a:t>
            </a:r>
            <a:endParaRPr lang="ru-RU" sz="1400" dirty="0">
              <a:solidFill>
                <a:srgbClr val="0033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buFontTx/>
              <a:buAutoNum type="arabicPeriod"/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Російський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математик, член Петербурзької Академії Наук.</a:t>
            </a:r>
            <a:endParaRPr lang="ru-RU" sz="14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6.  Японська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троянда.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7.  Крива « …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Аньєзі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8.  Англійський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поет, батько першої жінки – програміста.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9.  Мова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програмування.</a:t>
            </a:r>
            <a:endParaRPr lang="en-US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u="sng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 – горизонталі:</a:t>
            </a:r>
            <a:endParaRPr lang="ru-RU" sz="1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2.  Комета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орбіту якої обчислила 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Лепот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3.  Жінка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 математик на полотні Рафаеля.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4.  Софі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Жермен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математик і  …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tabLst>
                <a:tab pos="182880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5. Теорема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частинний випадок якої відкрила Софія Ковалевська.</a:t>
            </a: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2564904"/>
            <a:ext cx="5976664" cy="122413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uk-UA" b="1" dirty="0" smtClean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ДЯКУЮ   ЗА   УВАГУ !</a:t>
            </a:r>
            <a:endParaRPr lang="en-US" b="1" dirty="0">
              <a:ln w="1905">
                <a:solidFill>
                  <a:srgbClr val="FF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9" descr="J0152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77072"/>
            <a:ext cx="2556768" cy="94908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83568" y="120336"/>
            <a:ext cx="82622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 smtClean="0">
                <a:solidFill>
                  <a:schemeClr val="bg1"/>
                </a:solidFill>
                <a:latin typeface="Arial" pitchFamily="34" charset="0"/>
              </a:rPr>
              <a:t>Мислити неправильно краще, ніж не думати зовсім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</a:t>
            </a:r>
            <a:r>
              <a:rPr kumimoji="0" lang="uk-UA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                                                    Піфагор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0238" y="6252656"/>
            <a:ext cx="5766343" cy="43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400" kern="0" dirty="0" smtClean="0">
                <a:solidFill>
                  <a:srgbClr val="006600"/>
                </a:solidFill>
                <a:latin typeface="+mn-lt"/>
              </a:rPr>
              <a:t>Афіни  сьогодні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6146" name="Picture 2" descr="C:\Users\NATALI\Desktop\завантаження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85" y="3980748"/>
            <a:ext cx="2952328" cy="227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NATALI\Desktop\завантаження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005" y="4014133"/>
            <a:ext cx="3158003" cy="213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NATALI\Desktop\images (3)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7"/>
          <a:stretch/>
        </p:blipFill>
        <p:spPr bwMode="auto">
          <a:xfrm>
            <a:off x="5004048" y="1185379"/>
            <a:ext cx="336367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NATALI\Desktop\images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84" y="1214380"/>
            <a:ext cx="2952328" cy="205539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59632" y="3440484"/>
            <a:ext cx="4470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000" dirty="0">
                <a:latin typeface="Arial" pitchFamily="34" charset="0"/>
                <a:ea typeface="Times New Roman" pitchFamily="18" charset="0"/>
              </a:rPr>
              <a:t>Далі </a:t>
            </a:r>
            <a:r>
              <a:rPr lang="uk-UA" sz="2000" dirty="0" smtClean="0">
                <a:latin typeface="Arial" pitchFamily="34" charset="0"/>
                <a:ea typeface="Times New Roman" pitchFamily="18" charset="0"/>
              </a:rPr>
              <a:t>Іпатія </a:t>
            </a:r>
            <a:r>
              <a:rPr lang="uk-UA" sz="2000" dirty="0">
                <a:latin typeface="Arial" pitchFamily="34" charset="0"/>
                <a:ea typeface="Times New Roman" pitchFamily="18" charset="0"/>
              </a:rPr>
              <a:t>навчалася в </a:t>
            </a:r>
            <a:r>
              <a:rPr lang="uk-UA" sz="2000" dirty="0" smtClean="0">
                <a:latin typeface="Arial" pitchFamily="34" charset="0"/>
                <a:ea typeface="Times New Roman" pitchFamily="18" charset="0"/>
              </a:rPr>
              <a:t>Афінах </a:t>
            </a:r>
            <a:endParaRPr lang="uk-UA" sz="2000" dirty="0">
              <a:latin typeface="Arial" pitchFamily="34" charset="0"/>
              <a:ea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308638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37" y="116632"/>
            <a:ext cx="6552487" cy="792088"/>
          </a:xfrm>
        </p:spPr>
        <p:txBody>
          <a:bodyPr/>
          <a:lstStyle/>
          <a:p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Наукова   діяльність  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41113" y="2662754"/>
            <a:ext cx="850408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 історії науки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Гіпатія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відома як винахідник. Вона створила такі астрономічні прилади:</a:t>
            </a:r>
          </a:p>
          <a:p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pPr algn="just">
              <a:buSzPct val="130000"/>
              <a:buFontTx/>
              <a:buBlip>
                <a:blip r:embed="rId3"/>
              </a:buBlip>
            </a:pP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пласка 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hlinkClick r:id="rId4" tooltip="Астролябія"/>
              </a:rPr>
              <a:t>астролябія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 — прилад для визначення широти і довготи в астрономії, яка використовувалася для визначення знаходження Сонця, зірок та планет,</a:t>
            </a:r>
          </a:p>
          <a:p>
            <a:pPr algn="just">
              <a:buSzPct val="130000"/>
              <a:buFontTx/>
              <a:buBlip>
                <a:blip r:embed="rId3"/>
              </a:buBlip>
            </a:pP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hlinkClick r:id="rId5" tooltip="Планісфера (ще не написана)"/>
              </a:rPr>
              <a:t>  планісферу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 — зображення небесної сфери на площині, на якій можна обчислювати захід і схід небесних світил. </a:t>
            </a:r>
          </a:p>
          <a:p>
            <a:pPr algn="just">
              <a:buSzPct val="130000"/>
              <a:buFontTx/>
              <a:buBlip>
                <a:blip r:embed="rId3"/>
              </a:buBlip>
            </a:pP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Гіпатія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винайшла 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hlinkClick r:id="rId6" tooltip="Ареометр"/>
              </a:rPr>
              <a:t>ареометр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 — прилад для визначення густини рідини.</a:t>
            </a:r>
            <a:endParaRPr lang="ru-RU" sz="1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just" eaLnBrk="0" hangingPunct="0">
              <a:buSzPct val="130000"/>
              <a:buFontTx/>
              <a:buBlip>
                <a:blip r:embed="rId3"/>
              </a:buBlip>
            </a:pP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Гіпатія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обчислювала астрономічні таблиці, написала коментарі до наукових творів Аполлонія та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Діофанта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1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just" eaLnBrk="0" hangingPunct="0"/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Вона мала славу талановитого вченого та викладача. До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Гіпатії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в Александрію приїжджали вчитися люди з різних країв. Одним з її учнів був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Синезій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єпископ </a:t>
            </a:r>
            <a:r>
              <a:rPr lang="uk-UA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Птолемаїди</a:t>
            </a:r>
            <a:r>
              <a:rPr lang="uk-UA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uk-UA" sz="16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41113" y="1340768"/>
            <a:ext cx="55446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В Афінах </a:t>
            </a:r>
            <a:r>
              <a:rPr lang="uk-UA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Гіпатія</a:t>
            </a:r>
            <a:r>
              <a:rPr lang="uk-UA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вивчала праці Платона та </a:t>
            </a:r>
            <a:r>
              <a:rPr lang="uk-UA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Арістотеля</a:t>
            </a:r>
            <a:r>
              <a:rPr lang="uk-UA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 А потім, повернувшись до Александрії, починає викладати в </a:t>
            </a:r>
            <a:r>
              <a:rPr lang="uk-UA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Мусейоні</a:t>
            </a:r>
            <a:r>
              <a:rPr lang="uk-UA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математику, механіку, астрономію та філософію.</a:t>
            </a:r>
            <a:endParaRPr lang="uk-UA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7" name="Picture 3" descr="book2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288" y="5438881"/>
            <a:ext cx="2291731" cy="151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NATALI\Desktop\images (4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4813"/>
            <a:ext cx="2991042" cy="21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852573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47119" y="3861048"/>
            <a:ext cx="79928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Впливовість </a:t>
            </a:r>
            <a:r>
              <a:rPr kumimoji="0" lang="uk-UA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Гіпатії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не подобалася духовенству, оскільки вона викладала філософію</a:t>
            </a:r>
            <a:r>
              <a:rPr kumimoji="0" lang="uk-UA" b="0" i="0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язичників 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– вчення неоплатоніків. </a:t>
            </a:r>
            <a:r>
              <a:rPr kumimoji="0" lang="uk-UA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Александрійський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патріарх ( 412 - 444 р. ) Кирило проводив жорстку політику утвердження християнства</a:t>
            </a:r>
            <a:r>
              <a:rPr lang="uk-UA" dirty="0" smtClean="0"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Він був ворогом </a:t>
            </a:r>
            <a:r>
              <a:rPr kumimoji="0" lang="uk-UA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Гіпатії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та поширював плітки про те, що </a:t>
            </a:r>
            <a:r>
              <a:rPr kumimoji="0" lang="uk-UA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Гіпатія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чаклунка. Кирило звинуватив </a:t>
            </a:r>
            <a:r>
              <a:rPr kumimoji="0" lang="uk-UA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Гіпатію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в причетності до вбивства монаха. У 415 році під час березневого посту натовп релігійних фанатиків витягнув </a:t>
            </a:r>
            <a:r>
              <a:rPr kumimoji="0" lang="uk-UA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Гіпатію</a:t>
            </a:r>
            <a:r>
              <a:rPr kumimoji="0" lang="uk-UA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з ношів, її побили та затягли до християнського храму. Тут з неї зірвали одяг та порізали гострими кінцями раковин. Тіло її було розірване на шматки, а залишки спалили у вогні. 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11" name="Picture 3" descr="C:\Users\NATALI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474770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320" y="188640"/>
            <a:ext cx="8388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400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Страшну ціну сплатила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Гіпатія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за свою мудрість та красу</a:t>
            </a:r>
            <a:r>
              <a:rPr lang="uk-UA" dirty="0">
                <a:latin typeface="Arial" pitchFamily="34" charset="0"/>
                <a:ea typeface="Times New Roman" pitchFamily="18" charset="0"/>
              </a:rPr>
              <a:t>. </a:t>
            </a:r>
            <a:endParaRPr lang="ru-RU" dirty="0"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334397" y="116632"/>
            <a:ext cx="5809603" cy="885452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Г І П А Т І Я 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284984"/>
            <a:ext cx="30243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«Коли ти переді мною, </a:t>
            </a:r>
          </a:p>
          <a:p>
            <a:pPr lvl="0" eaLnBrk="0" hangingPunct="0"/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я чую твою мову,</a:t>
            </a:r>
            <a:b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благий твій погляд </a:t>
            </a:r>
            <a:r>
              <a:rPr lang="uk-UA" i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н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а обитель зірок чистих</a:t>
            </a:r>
            <a:b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я підношу,</a:t>
            </a:r>
          </a:p>
          <a:p>
            <a:pPr lvl="0" eaLnBrk="0" hangingPunct="0"/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ак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все в тобі ,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Іпатіє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b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Небесне – і справи , й краса промов,</a:t>
            </a:r>
            <a:b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І чисте , як зірки , науки мудрої світло».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7390" y="6077768"/>
            <a:ext cx="3343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поет </a:t>
            </a:r>
            <a:r>
              <a:rPr lang="uk-UA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Феон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Александрійський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lang="uk-UA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NATALI\Desktop\завантаження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03"/>
            <a:ext cx="2736304" cy="328288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NATALI\Desktop\завантаження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29570"/>
            <a:ext cx="3456384" cy="521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31421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116632"/>
            <a:ext cx="8892480" cy="885452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Г І П А Т І Я 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Picture 5" descr="C:\Users\NATALI\Desktop\завантаження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816425" cy="509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95535" y="1323325"/>
            <a:ext cx="427515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Іпатія </a:t>
            </a:r>
            <a:r>
              <a:rPr lang="uk-UA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була останнім представником давньогрецької математики. </a:t>
            </a:r>
            <a:endParaRPr lang="uk-UA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«</a:t>
            </a:r>
            <a:r>
              <a:rPr lang="uk-UA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Після цих останніх спалахів </a:t>
            </a:r>
            <a:r>
              <a:rPr lang="uk-UA" sz="20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полум</a:t>
            </a:r>
            <a:r>
              <a:rPr lang="en-US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’</a:t>
            </a:r>
            <a:r>
              <a:rPr lang="uk-UA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 грецької математики згасло наче свічка,» - писав Ван дер </a:t>
            </a:r>
            <a:r>
              <a:rPr lang="uk-UA" sz="20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Варден</a:t>
            </a:r>
            <a:r>
              <a:rPr lang="uk-UA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у книзі «Пробудилася наука». </a:t>
            </a:r>
            <a:endParaRPr lang="uk-UA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Але </a:t>
            </a:r>
            <a:r>
              <a:rPr lang="uk-UA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пам'ять про Іпатію залишилася назавжди</a:t>
            </a: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uk-UA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 </a:t>
            </a:r>
            <a:r>
              <a:rPr lang="uk-UA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ХХ ст. ім'ям Іпатії назвали один з кратерів Місяця.</a:t>
            </a:r>
            <a:endParaRPr lang="en-US" sz="2000" kern="0" dirty="0" smtClean="0">
              <a:solidFill>
                <a:srgbClr val="BBE0E3">
                  <a:lumMod val="25000"/>
                </a:srgbClr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6814627"/>
      </p:ext>
    </p:extLst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onvex_concave_333">
  <a:themeElements>
    <a:clrScheme name="5_convex_concave_33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convex_concave_33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nvex_concave_33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nvex_concave_33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nvex_concave_33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nvex_concave_33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nvex_concave_33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nvex_concave_33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nvex_concave_33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nvex_concave_33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nvex_concave_33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nvex_concave_33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nvex_concave_33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nvex_concave_33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nvex_concave_333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convex_concave_333</Template>
  <TotalTime>1210</TotalTime>
  <Words>3789</Words>
  <Application>Microsoft Office PowerPoint</Application>
  <PresentationFormat>Экран (4:3)</PresentationFormat>
  <Paragraphs>292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45</vt:i4>
      </vt:variant>
    </vt:vector>
  </HeadingPairs>
  <TitlesOfParts>
    <vt:vector size="61" baseType="lpstr">
      <vt:lpstr>Arial</vt:lpstr>
      <vt:lpstr>Arial Narrow</vt:lpstr>
      <vt:lpstr>Monotype Corsiva</vt:lpstr>
      <vt:lpstr>Times New Roman</vt:lpstr>
      <vt:lpstr>Wingdings</vt:lpstr>
      <vt:lpstr>convex_concave_333</vt:lpstr>
      <vt:lpstr>1_convex_concave_333</vt:lpstr>
      <vt:lpstr>2_convex_concave_333</vt:lpstr>
      <vt:lpstr>3_convex_concave_333</vt:lpstr>
      <vt:lpstr>4_convex_concave_333</vt:lpstr>
      <vt:lpstr>6_convex_concave_333</vt:lpstr>
      <vt:lpstr>7_convex_concave_333</vt:lpstr>
      <vt:lpstr>5_convex_concave_333</vt:lpstr>
      <vt:lpstr>8_convex_concave_333</vt:lpstr>
      <vt:lpstr>9_convex_concave_333</vt:lpstr>
      <vt:lpstr>10_convex_concave_333</vt:lpstr>
      <vt:lpstr>СТОРІНКИ МАТЕМАТИКИ, НАПИСАНІ  ЖІНОЧОЮ РУКОЮ</vt:lpstr>
      <vt:lpstr>ВИ  ДІЗНАЄТЕСЬ ПРО …</vt:lpstr>
      <vt:lpstr>Г І П А Т І Я  </vt:lpstr>
      <vt:lpstr>Презентация PowerPoint</vt:lpstr>
      <vt:lpstr>Презентация PowerPoint</vt:lpstr>
      <vt:lpstr>Наукова   діяльність  </vt:lpstr>
      <vt:lpstr>Презентация PowerPoint</vt:lpstr>
      <vt:lpstr>Г І П А Т І Я  </vt:lpstr>
      <vt:lpstr>Г І П А Т І Я  </vt:lpstr>
      <vt:lpstr>Образ   Гіпатії  у  світовій  культурі</vt:lpstr>
      <vt:lpstr>Образ   Гіпатії  у  кіно</vt:lpstr>
      <vt:lpstr>Образ   Гіпатії  у  кіно</vt:lpstr>
      <vt:lpstr>МАРІЯ  АНЬЄЗІ    (1718 – 1799)  </vt:lpstr>
      <vt:lpstr>МАРІЯ  АНЬЄЗІ    (1718 – 1799)  </vt:lpstr>
      <vt:lpstr>БОЛОНСЬКИЙ  УНІВЕРСИТЕТ  </vt:lpstr>
      <vt:lpstr>Презентация PowerPoint</vt:lpstr>
      <vt:lpstr>Презентация PowerPoint</vt:lpstr>
      <vt:lpstr>ГОРТЕНЗІЯ   ЛЕПОТ  (1723 – 1788 ) </vt:lpstr>
      <vt:lpstr>ГОРТЕНЗІЯ   ЛЕПОТ  (1723 – 1788 ) </vt:lpstr>
      <vt:lpstr>ГОРТЕНЗІЯ   ЛЕПОТ  (1723 – 1788) </vt:lpstr>
      <vt:lpstr>ГОРТЕНЗІЯ   ЛЕПОТ  (1723 – 1788) </vt:lpstr>
      <vt:lpstr>ГОРТЕНЗІЯ   ЛЕПОТ  (1723 – 1788 ) </vt:lpstr>
      <vt:lpstr>АДА  ЛАВЛЕЙС  (1815 - 1852)  </vt:lpstr>
      <vt:lpstr>АДА  ЛАВЛЕЙС  (1815 - 1852 )  </vt:lpstr>
      <vt:lpstr>АДА – МОВА  ПРОГРАМУВАННЯ      </vt:lpstr>
      <vt:lpstr>СОФІЯ   ЖЕРМЕН  (1776 – 1831)  </vt:lpstr>
      <vt:lpstr>СОФІЯ   ЖЕРМЕН  (1776 – 1831)  </vt:lpstr>
      <vt:lpstr>СОФІЯ   ЖЕРМЕН  (1776 – 1831)  </vt:lpstr>
      <vt:lpstr>ПРЕМІЯ  ПАРИЗЬКОЇ  АКАДЕМІЇ  НАУК </vt:lpstr>
      <vt:lpstr>СОФІЯ   ЖЕРМЕН  (1776 – 1831)  </vt:lpstr>
      <vt:lpstr>СОФІЯ   ЖЕРМЕН  (1776 – 1831)  </vt:lpstr>
      <vt:lpstr>СОФІЯ   КОВАЛЕВСЬКА  (1850 – 1891)  </vt:lpstr>
      <vt:lpstr>СОФІЯ   КОВАЛЕВСЬКА  (1850 – 1891)  </vt:lpstr>
      <vt:lpstr>Доповнення  до  теореми  Коші  </vt:lpstr>
      <vt:lpstr>НАУКОВИЙ  ДОРОБОК  </vt:lpstr>
      <vt:lpstr>СОФІЯ   КОВАЛЕВСЬКА  (1850 – 1891)  </vt:lpstr>
      <vt:lpstr>Презентация PowerPoint</vt:lpstr>
      <vt:lpstr>ВІРА  ОПАНАСІВНА  ВІРЧЕНКО  </vt:lpstr>
      <vt:lpstr>СТУДЕНТСЬКІ  РОКИ  </vt:lpstr>
      <vt:lpstr>АРЕШТ І  ТАБОРИ  </vt:lpstr>
      <vt:lpstr>ГРОМАДСЬКА  ДІЯЛЬНІСТЬ  </vt:lpstr>
      <vt:lpstr>Презентация PowerPoint</vt:lpstr>
      <vt:lpstr>Презентация PowerPoint</vt:lpstr>
      <vt:lpstr>Презентация PowerPoint</vt:lpstr>
      <vt:lpstr>ДЯКУЮ   ЗА   УВАГУ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ЖІНКИ - МАТЕМАТИКИ</dc:title>
  <dc:creator>Dell</dc:creator>
  <cp:lastModifiedBy>MS Office 2013</cp:lastModifiedBy>
  <cp:revision>108</cp:revision>
  <dcterms:created xsi:type="dcterms:W3CDTF">2012-12-11T19:09:01Z</dcterms:created>
  <dcterms:modified xsi:type="dcterms:W3CDTF">2017-12-03T16:42:13Z</dcterms:modified>
</cp:coreProperties>
</file>