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70" r:id="rId9"/>
    <p:sldId id="271" r:id="rId10"/>
    <p:sldId id="274" r:id="rId11"/>
    <p:sldId id="286" r:id="rId12"/>
    <p:sldId id="275" r:id="rId13"/>
    <p:sldId id="277" r:id="rId14"/>
    <p:sldId id="278" r:id="rId15"/>
    <p:sldId id="279" r:id="rId16"/>
    <p:sldId id="280" r:id="rId17"/>
    <p:sldId id="282" r:id="rId18"/>
    <p:sldId id="283" r:id="rId19"/>
    <p:sldId id="287" r:id="rId20"/>
    <p:sldId id="284" r:id="rId21"/>
    <p:sldId id="285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&#1050;&#1085;&#1080;&#1075;&#1072;1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Вид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Дезадорант</c:v>
                </c:pt>
                <c:pt idx="1">
                  <c:v>Антипирспiрант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45791601267965"/>
          <c:y val="0.20902734454006558"/>
          <c:w val="0.36054208398732046"/>
          <c:h val="0.42854924951358675"/>
        </c:manualLayout>
      </c:layout>
      <c:overlay val="0"/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 smtClean="0"/>
              <a:t>обираєте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3147186711434E-2"/>
          <c:y val="0.18669016199846114"/>
          <c:w val="0.5975297335143509"/>
          <c:h val="0.734923485867825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яким показником обираеэте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Зовнiшнiй вигляд</c:v>
                </c:pt>
                <c:pt idx="1">
                  <c:v>Ефективнiсть дii</c:v>
                </c:pt>
                <c:pt idx="2">
                  <c:v>Цiна</c:v>
                </c:pt>
                <c:pt idx="3">
                  <c:v>Запах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5875" cap="flat" cmpd="sng" algn="ctr">
          <a:noFill/>
          <a:prstDash val="solid"/>
        </a:ln>
        <a:effectLst/>
      </c:spPr>
    </c:plotArea>
    <c:legend>
      <c:legendPos val="r"/>
      <c:layout/>
      <c:overlay val="0"/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Про шкідливість знають</a:t>
            </a:r>
            <a:endParaRPr lang="ru-RU"/>
          </a:p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400699912510912E-2"/>
          <c:y val="0.19271544181977257"/>
          <c:w val="0.43356102362204735"/>
          <c:h val="0.72260170603674556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відсоток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Лист1!$A$2:$B$3</c:f>
              <c:strCache>
                <c:ptCount val="2"/>
                <c:pt idx="0">
                  <c:v>знають </c:v>
                </c:pt>
                <c:pt idx="1">
                  <c:v>не знають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747353455818093"/>
          <c:y val="0.35209281131525244"/>
          <c:w val="0.25474868766404213"/>
          <c:h val="0.57021216097987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 звертаєте</a:t>
            </a:r>
            <a:r>
              <a:rPr lang="ru-RU" baseline="0"/>
              <a:t> ви увагу на країну виробника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521577739973623E-2"/>
          <c:y val="0.19894040653300432"/>
          <c:w val="0.37566709429649403"/>
          <c:h val="0.76027864321909511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відсоток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Лист1!$A$2:$B$3</c:f>
              <c:strCache>
                <c:ptCount val="2"/>
                <c:pt idx="0">
                  <c:v>звертають увагу</c:v>
                </c:pt>
                <c:pt idx="1">
                  <c:v>не звертають увагу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116752823921356"/>
          <c:y val="0.26467706262773316"/>
          <c:w val="0.44883247176078639"/>
          <c:h val="0.487470987163027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328011868251505"/>
          <c:y val="4.580618489908271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85621879383588"/>
          <c:y val="0.23598053219776766"/>
          <c:w val="0.62918955059743764"/>
          <c:h val="0.7628765197352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explosion val="25"/>
          <c:dPt>
            <c:idx val="0"/>
            <c:bubble3D val="0"/>
            <c:explosion val="35"/>
            <c:spPr>
              <a:solidFill>
                <a:srgbClr val="923C94"/>
              </a:solidFill>
            </c:spPr>
          </c:dPt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E246E2"/>
              </a:solidFill>
            </c:spPr>
          </c:dPt>
          <c:cat>
            <c:strRef>
              <c:f>Лист1!$A$2:$A$4</c:f>
              <c:strCache>
                <c:ptCount val="3"/>
                <c:pt idx="0">
                  <c:v>Rexona</c:v>
                </c:pt>
                <c:pt idx="1">
                  <c:v>Nivea</c:v>
                </c:pt>
                <c:pt idx="2">
                  <c:v>Інші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911111733251212"/>
          <c:y val="0.30784314433078047"/>
          <c:w val="0.21233369400179383"/>
          <c:h val="0.1897197164852290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679551153180363"/>
          <c:y val="2.2383045438002123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38187777190936E-2"/>
          <c:y val="0.23712337971387776"/>
          <c:w val="0.62918955059743764"/>
          <c:h val="0.7628765197352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Хлопці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Rexona</c:v>
                </c:pt>
                <c:pt idx="1">
                  <c:v>Nivea</c:v>
                </c:pt>
                <c:pt idx="2">
                  <c:v>Axe</c:v>
                </c:pt>
                <c:pt idx="3">
                  <c:v>Old space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20831179788392"/>
          <c:y val="0.49526971663447888"/>
          <c:w val="0.2438746795100466"/>
          <c:h val="0.457455060908811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42E56-AAD0-4D96-BAC7-14C771F1529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6F8CE-85B8-42FD-A6D1-2C34CCF4F9D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Arial Narrow" pitchFamily="34" charset="0"/>
            </a:rPr>
            <a:t>Один із активних елементів хлорид алюмінію</a:t>
          </a:r>
          <a:endParaRPr lang="ru-RU" sz="14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7F9059CB-89B6-4FC9-8C46-004013289A82}" type="parTrans" cxnId="{59B758AB-A9EA-45B8-B5AB-C35D75D6E17A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1C2E6682-5FE4-4380-A9A5-1862F7AA27DB}" type="sibTrans" cxnId="{59B758AB-A9EA-45B8-B5AB-C35D75D6E17A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0531E526-4357-4BDB-9952-75A0C78A7DA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i="1" dirty="0" err="1" smtClean="0">
              <a:solidFill>
                <a:schemeClr val="tx1"/>
              </a:solidFill>
              <a:latin typeface="Arial Narrow" pitchFamily="34" charset="0"/>
            </a:rPr>
            <a:t>Фото-фітодерматит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84C423AF-9024-4517-B530-9329318BBE1E}" type="parTrans" cxnId="{13CF102B-DD3A-4C88-9CAE-D188ED9E5517}">
      <dgm:prSet custT="1"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2A5055C5-4E5B-48BF-9C3A-54113A42485D}" type="sibTrans" cxnId="{13CF102B-DD3A-4C88-9CAE-D188ED9E5517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16F84D55-D19F-4918-A556-0CB1821D826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i="1" dirty="0" smtClean="0">
              <a:solidFill>
                <a:schemeClr val="tx1"/>
              </a:solidFill>
              <a:latin typeface="Arial Narrow" pitchFamily="34" charset="0"/>
            </a:rPr>
            <a:t>Запалення,</a:t>
          </a:r>
        </a:p>
        <a:p>
          <a:r>
            <a:rPr lang="uk-UA" sz="1800" b="1" i="1" dirty="0" err="1" smtClean="0">
              <a:solidFill>
                <a:schemeClr val="tx1"/>
              </a:solidFill>
              <a:latin typeface="Arial Narrow" pitchFamily="34" charset="0"/>
            </a:rPr>
            <a:t>Закупорення</a:t>
          </a:r>
          <a:r>
            <a:rPr lang="uk-UA" sz="1800" b="1" i="1" dirty="0" smtClean="0">
              <a:solidFill>
                <a:schemeClr val="tx1"/>
              </a:solidFill>
              <a:latin typeface="Arial Narrow" pitchFamily="34" charset="0"/>
            </a:rPr>
            <a:t> потових залоз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631262A9-EAD4-4200-8A90-2C0DAD88DA13}" type="parTrans" cxnId="{4D37B5B3-8FA5-442B-ADE3-C74034938B27}">
      <dgm:prSet custT="1"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7CD567B8-27E1-4768-A2EB-E9F2E692BB63}" type="sibTrans" cxnId="{4D37B5B3-8FA5-442B-ADE3-C74034938B27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AF7D991C-1982-4A98-BDA2-7E0A446B0B5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i="1" dirty="0" smtClean="0">
              <a:solidFill>
                <a:schemeClr val="tx1"/>
              </a:solidFill>
              <a:latin typeface="Arial Narrow" pitchFamily="34" charset="0"/>
            </a:rPr>
            <a:t>Запалення  молочних залоз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14CA54B1-E3D1-4812-8F19-4690099CA23D}" type="parTrans" cxnId="{967D677A-13F9-47FF-8D1C-2D46E52E2CD2}">
      <dgm:prSet custT="1"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B9BC9785-DA46-475B-BC43-CAD0687339D8}" type="sibTrans" cxnId="{967D677A-13F9-47FF-8D1C-2D46E52E2CD2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0CE252A0-A335-4FEF-9FAA-327F04E7CAA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i="1" dirty="0" smtClean="0">
              <a:solidFill>
                <a:schemeClr val="tx1"/>
              </a:solidFill>
              <a:latin typeface="Arial Narrow" pitchFamily="34" charset="0"/>
            </a:rPr>
            <a:t>Хвороба </a:t>
          </a:r>
          <a:r>
            <a:rPr lang="uk-UA" sz="1800" b="1" i="1" dirty="0" err="1" smtClean="0">
              <a:solidFill>
                <a:schemeClr val="tx1"/>
              </a:solidFill>
              <a:latin typeface="Arial Narrow" pitchFamily="34" charset="0"/>
            </a:rPr>
            <a:t>Альцгеймлера</a:t>
          </a:r>
          <a:endParaRPr lang="ru-RU" sz="1800" b="1" i="1" dirty="0">
            <a:solidFill>
              <a:schemeClr val="tx1"/>
            </a:solidFill>
            <a:latin typeface="Arial Narrow" pitchFamily="34" charset="0"/>
          </a:endParaRPr>
        </a:p>
      </dgm:t>
    </dgm:pt>
    <dgm:pt modelId="{9F796246-5179-4E14-BD37-98B7B4CC81E9}" type="parTrans" cxnId="{357C1AA2-D4EB-463D-A3E1-D2E2D430B0F4}">
      <dgm:prSet custT="1"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BAE7C310-47B0-4B72-8B90-1A959F67BD35}" type="sibTrans" cxnId="{357C1AA2-D4EB-463D-A3E1-D2E2D430B0F4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Arial Narrow" pitchFamily="34" charset="0"/>
          </a:endParaRPr>
        </a:p>
      </dgm:t>
    </dgm:pt>
    <dgm:pt modelId="{D6AC30B9-8F36-472A-AA84-47F728EFA148}" type="pres">
      <dgm:prSet presAssocID="{9D442E56-AAD0-4D96-BAC7-14C771F152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7C099-D52F-4EAD-88EA-FC4D666F2F76}" type="pres">
      <dgm:prSet presAssocID="{2206F8CE-85B8-42FD-A6D1-2C34CCF4F9DD}" presName="centerShape" presStyleLbl="node0" presStyleIdx="0" presStyleCnt="1"/>
      <dgm:spPr/>
      <dgm:t>
        <a:bodyPr/>
        <a:lstStyle/>
        <a:p>
          <a:endParaRPr lang="ru-RU"/>
        </a:p>
      </dgm:t>
    </dgm:pt>
    <dgm:pt modelId="{60E35BAF-C056-413B-9DB4-E9E822A6414E}" type="pres">
      <dgm:prSet presAssocID="{84C423AF-9024-4517-B530-9329318BBE1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3A7953E-FB79-4E1B-A097-148279B28AE2}" type="pres">
      <dgm:prSet presAssocID="{84C423AF-9024-4517-B530-9329318BBE1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83F7D02-8A1F-4BA7-A590-B245CB4F5A9C}" type="pres">
      <dgm:prSet presAssocID="{0531E526-4357-4BDB-9952-75A0C78A7DA3}" presName="node" presStyleLbl="node1" presStyleIdx="0" presStyleCnt="4" custScaleX="252015" custRadScaleRad="103856" custRadScaleInc="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56EEF-465F-4C8C-A553-56E480F2975A}" type="pres">
      <dgm:prSet presAssocID="{631262A9-EAD4-4200-8A90-2C0DAD88DA1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4E2CA6C-7F74-4416-977D-C1593DE6C5ED}" type="pres">
      <dgm:prSet presAssocID="{631262A9-EAD4-4200-8A90-2C0DAD88DA1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AE776D6-8AB3-463B-85F7-E1164C8D44F0}" type="pres">
      <dgm:prSet presAssocID="{16F84D55-D19F-4918-A556-0CB1821D8263}" presName="node" presStyleLbl="node1" presStyleIdx="1" presStyleCnt="4" custScaleX="16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3B0B2-21C1-467F-A838-34A8BD64BAEF}" type="pres">
      <dgm:prSet presAssocID="{14CA54B1-E3D1-4812-8F19-4690099CA23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17F34C7-3802-4615-91BF-DF066F99EF27}" type="pres">
      <dgm:prSet presAssocID="{14CA54B1-E3D1-4812-8F19-4690099CA2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34EA692-ADFF-4C68-8429-A122ACCCA58F}" type="pres">
      <dgm:prSet presAssocID="{AF7D991C-1982-4A98-BDA2-7E0A446B0B52}" presName="node" presStyleLbl="node1" presStyleIdx="2" presStyleCnt="4" custScaleX="276092" custRadScaleRad="99709" custRadScaleInc="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38770-5A8C-44F3-9D0D-80F7B69DCAE5}" type="pres">
      <dgm:prSet presAssocID="{9F796246-5179-4E14-BD37-98B7B4CC81E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87CBBAB-0456-4E29-BB77-E03A65F39D72}" type="pres">
      <dgm:prSet presAssocID="{9F796246-5179-4E14-BD37-98B7B4CC81E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8803DA1-AF96-4673-A168-2BB01563B9A0}" type="pres">
      <dgm:prSet presAssocID="{0CE252A0-A335-4FEF-9FAA-327F04E7CAAA}" presName="node" presStyleLbl="node1" presStyleIdx="3" presStyleCnt="4" custScaleX="161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F102B-DD3A-4C88-9CAE-D188ED9E5517}" srcId="{2206F8CE-85B8-42FD-A6D1-2C34CCF4F9DD}" destId="{0531E526-4357-4BDB-9952-75A0C78A7DA3}" srcOrd="0" destOrd="0" parTransId="{84C423AF-9024-4517-B530-9329318BBE1E}" sibTransId="{2A5055C5-4E5B-48BF-9C3A-54113A42485D}"/>
    <dgm:cxn modelId="{357C1AA2-D4EB-463D-A3E1-D2E2D430B0F4}" srcId="{2206F8CE-85B8-42FD-A6D1-2C34CCF4F9DD}" destId="{0CE252A0-A335-4FEF-9FAA-327F04E7CAAA}" srcOrd="3" destOrd="0" parTransId="{9F796246-5179-4E14-BD37-98B7B4CC81E9}" sibTransId="{BAE7C310-47B0-4B72-8B90-1A959F67BD35}"/>
    <dgm:cxn modelId="{C1092305-7A50-4449-A989-16D3DEA11E8C}" type="presOf" srcId="{631262A9-EAD4-4200-8A90-2C0DAD88DA13}" destId="{70F56EEF-465F-4C8C-A553-56E480F2975A}" srcOrd="0" destOrd="0" presId="urn:microsoft.com/office/officeart/2005/8/layout/radial5"/>
    <dgm:cxn modelId="{49042BF1-68BC-4160-8E9F-624D80266F39}" type="presOf" srcId="{631262A9-EAD4-4200-8A90-2C0DAD88DA13}" destId="{64E2CA6C-7F74-4416-977D-C1593DE6C5ED}" srcOrd="1" destOrd="0" presId="urn:microsoft.com/office/officeart/2005/8/layout/radial5"/>
    <dgm:cxn modelId="{D781A7FD-680C-4A7F-99B9-C2E858EABB95}" type="presOf" srcId="{9D442E56-AAD0-4D96-BAC7-14C771F15292}" destId="{D6AC30B9-8F36-472A-AA84-47F728EFA148}" srcOrd="0" destOrd="0" presId="urn:microsoft.com/office/officeart/2005/8/layout/radial5"/>
    <dgm:cxn modelId="{005DBEC2-6544-42E5-8CEA-EC1B85106ED8}" type="presOf" srcId="{9F796246-5179-4E14-BD37-98B7B4CC81E9}" destId="{DCA38770-5A8C-44F3-9D0D-80F7B69DCAE5}" srcOrd="0" destOrd="0" presId="urn:microsoft.com/office/officeart/2005/8/layout/radial5"/>
    <dgm:cxn modelId="{4D37B5B3-8FA5-442B-ADE3-C74034938B27}" srcId="{2206F8CE-85B8-42FD-A6D1-2C34CCF4F9DD}" destId="{16F84D55-D19F-4918-A556-0CB1821D8263}" srcOrd="1" destOrd="0" parTransId="{631262A9-EAD4-4200-8A90-2C0DAD88DA13}" sibTransId="{7CD567B8-27E1-4768-A2EB-E9F2E692BB63}"/>
    <dgm:cxn modelId="{4766BC76-B78C-40C7-93FF-BFEC2BDF81FB}" type="presOf" srcId="{0531E526-4357-4BDB-9952-75A0C78A7DA3}" destId="{883F7D02-8A1F-4BA7-A590-B245CB4F5A9C}" srcOrd="0" destOrd="0" presId="urn:microsoft.com/office/officeart/2005/8/layout/radial5"/>
    <dgm:cxn modelId="{B3AD18EA-B054-4A83-97B7-16E6EA8E0080}" type="presOf" srcId="{84C423AF-9024-4517-B530-9329318BBE1E}" destId="{73A7953E-FB79-4E1B-A097-148279B28AE2}" srcOrd="1" destOrd="0" presId="urn:microsoft.com/office/officeart/2005/8/layout/radial5"/>
    <dgm:cxn modelId="{967D677A-13F9-47FF-8D1C-2D46E52E2CD2}" srcId="{2206F8CE-85B8-42FD-A6D1-2C34CCF4F9DD}" destId="{AF7D991C-1982-4A98-BDA2-7E0A446B0B52}" srcOrd="2" destOrd="0" parTransId="{14CA54B1-E3D1-4812-8F19-4690099CA23D}" sibTransId="{B9BC9785-DA46-475B-BC43-CAD0687339D8}"/>
    <dgm:cxn modelId="{8B27F79C-2739-492E-B889-D6D6D1367A3B}" type="presOf" srcId="{AF7D991C-1982-4A98-BDA2-7E0A446B0B52}" destId="{534EA692-ADFF-4C68-8429-A122ACCCA58F}" srcOrd="0" destOrd="0" presId="urn:microsoft.com/office/officeart/2005/8/layout/radial5"/>
    <dgm:cxn modelId="{803BE4CD-32D3-41F9-BBCB-C0EA4FA0064B}" type="presOf" srcId="{14CA54B1-E3D1-4812-8F19-4690099CA23D}" destId="{8133B0B2-21C1-467F-A838-34A8BD64BAEF}" srcOrd="0" destOrd="0" presId="urn:microsoft.com/office/officeart/2005/8/layout/radial5"/>
    <dgm:cxn modelId="{660C6690-D577-43E2-BFEB-49A7EDBA4055}" type="presOf" srcId="{84C423AF-9024-4517-B530-9329318BBE1E}" destId="{60E35BAF-C056-413B-9DB4-E9E822A6414E}" srcOrd="0" destOrd="0" presId="urn:microsoft.com/office/officeart/2005/8/layout/radial5"/>
    <dgm:cxn modelId="{440D2DCE-49E0-4866-8547-F920E5D5A641}" type="presOf" srcId="{0CE252A0-A335-4FEF-9FAA-327F04E7CAAA}" destId="{08803DA1-AF96-4673-A168-2BB01563B9A0}" srcOrd="0" destOrd="0" presId="urn:microsoft.com/office/officeart/2005/8/layout/radial5"/>
    <dgm:cxn modelId="{59B758AB-A9EA-45B8-B5AB-C35D75D6E17A}" srcId="{9D442E56-AAD0-4D96-BAC7-14C771F15292}" destId="{2206F8CE-85B8-42FD-A6D1-2C34CCF4F9DD}" srcOrd="0" destOrd="0" parTransId="{7F9059CB-89B6-4FC9-8C46-004013289A82}" sibTransId="{1C2E6682-5FE4-4380-A9A5-1862F7AA27DB}"/>
    <dgm:cxn modelId="{BBB3BAD2-F41F-4789-8B13-C56B20D37256}" type="presOf" srcId="{14CA54B1-E3D1-4812-8F19-4690099CA23D}" destId="{C17F34C7-3802-4615-91BF-DF066F99EF27}" srcOrd="1" destOrd="0" presId="urn:microsoft.com/office/officeart/2005/8/layout/radial5"/>
    <dgm:cxn modelId="{4C19A03F-1F4E-4A27-8567-21B9FA7BE09E}" type="presOf" srcId="{16F84D55-D19F-4918-A556-0CB1821D8263}" destId="{2AE776D6-8AB3-463B-85F7-E1164C8D44F0}" srcOrd="0" destOrd="0" presId="urn:microsoft.com/office/officeart/2005/8/layout/radial5"/>
    <dgm:cxn modelId="{E349D636-C9E7-4012-BD07-4011E7557941}" type="presOf" srcId="{2206F8CE-85B8-42FD-A6D1-2C34CCF4F9DD}" destId="{72E7C099-D52F-4EAD-88EA-FC4D666F2F76}" srcOrd="0" destOrd="0" presId="urn:microsoft.com/office/officeart/2005/8/layout/radial5"/>
    <dgm:cxn modelId="{6EA2A088-19A3-4393-8334-1615D5A330F6}" type="presOf" srcId="{9F796246-5179-4E14-BD37-98B7B4CC81E9}" destId="{887CBBAB-0456-4E29-BB77-E03A65F39D72}" srcOrd="1" destOrd="0" presId="urn:microsoft.com/office/officeart/2005/8/layout/radial5"/>
    <dgm:cxn modelId="{5410660F-73B4-408F-BC99-036BC2716E05}" type="presParOf" srcId="{D6AC30B9-8F36-472A-AA84-47F728EFA148}" destId="{72E7C099-D52F-4EAD-88EA-FC4D666F2F76}" srcOrd="0" destOrd="0" presId="urn:microsoft.com/office/officeart/2005/8/layout/radial5"/>
    <dgm:cxn modelId="{08C723A5-5777-4D7A-834D-8C0E7C5DC140}" type="presParOf" srcId="{D6AC30B9-8F36-472A-AA84-47F728EFA148}" destId="{60E35BAF-C056-413B-9DB4-E9E822A6414E}" srcOrd="1" destOrd="0" presId="urn:microsoft.com/office/officeart/2005/8/layout/radial5"/>
    <dgm:cxn modelId="{3941E659-D8FC-4077-9463-9CF6D74A722A}" type="presParOf" srcId="{60E35BAF-C056-413B-9DB4-E9E822A6414E}" destId="{73A7953E-FB79-4E1B-A097-148279B28AE2}" srcOrd="0" destOrd="0" presId="urn:microsoft.com/office/officeart/2005/8/layout/radial5"/>
    <dgm:cxn modelId="{DC912B8C-8DE4-4292-9EDD-3D7957E0991E}" type="presParOf" srcId="{D6AC30B9-8F36-472A-AA84-47F728EFA148}" destId="{883F7D02-8A1F-4BA7-A590-B245CB4F5A9C}" srcOrd="2" destOrd="0" presId="urn:microsoft.com/office/officeart/2005/8/layout/radial5"/>
    <dgm:cxn modelId="{133F2C94-A73B-4183-BE69-10EB9425136A}" type="presParOf" srcId="{D6AC30B9-8F36-472A-AA84-47F728EFA148}" destId="{70F56EEF-465F-4C8C-A553-56E480F2975A}" srcOrd="3" destOrd="0" presId="urn:microsoft.com/office/officeart/2005/8/layout/radial5"/>
    <dgm:cxn modelId="{49ED7285-820E-4FCB-977D-E3DACC58505D}" type="presParOf" srcId="{70F56EEF-465F-4C8C-A553-56E480F2975A}" destId="{64E2CA6C-7F74-4416-977D-C1593DE6C5ED}" srcOrd="0" destOrd="0" presId="urn:microsoft.com/office/officeart/2005/8/layout/radial5"/>
    <dgm:cxn modelId="{B781488B-4BCA-4DF5-AD78-EDFC039A9AD5}" type="presParOf" srcId="{D6AC30B9-8F36-472A-AA84-47F728EFA148}" destId="{2AE776D6-8AB3-463B-85F7-E1164C8D44F0}" srcOrd="4" destOrd="0" presId="urn:microsoft.com/office/officeart/2005/8/layout/radial5"/>
    <dgm:cxn modelId="{C4835AB3-997F-47C4-BD28-BB7332554E88}" type="presParOf" srcId="{D6AC30B9-8F36-472A-AA84-47F728EFA148}" destId="{8133B0B2-21C1-467F-A838-34A8BD64BAEF}" srcOrd="5" destOrd="0" presId="urn:microsoft.com/office/officeart/2005/8/layout/radial5"/>
    <dgm:cxn modelId="{F42C1ECF-9A68-4EAB-8243-1AB943EBCFE3}" type="presParOf" srcId="{8133B0B2-21C1-467F-A838-34A8BD64BAEF}" destId="{C17F34C7-3802-4615-91BF-DF066F99EF27}" srcOrd="0" destOrd="0" presId="urn:microsoft.com/office/officeart/2005/8/layout/radial5"/>
    <dgm:cxn modelId="{642AC313-B924-4CBF-9549-03EF63CFD364}" type="presParOf" srcId="{D6AC30B9-8F36-472A-AA84-47F728EFA148}" destId="{534EA692-ADFF-4C68-8429-A122ACCCA58F}" srcOrd="6" destOrd="0" presId="urn:microsoft.com/office/officeart/2005/8/layout/radial5"/>
    <dgm:cxn modelId="{E8DE3333-011B-4A9F-90AF-B10350D4790D}" type="presParOf" srcId="{D6AC30B9-8F36-472A-AA84-47F728EFA148}" destId="{DCA38770-5A8C-44F3-9D0D-80F7B69DCAE5}" srcOrd="7" destOrd="0" presId="urn:microsoft.com/office/officeart/2005/8/layout/radial5"/>
    <dgm:cxn modelId="{69338ED6-D2E2-4DBB-BB68-A39CDBA082CB}" type="presParOf" srcId="{DCA38770-5A8C-44F3-9D0D-80F7B69DCAE5}" destId="{887CBBAB-0456-4E29-BB77-E03A65F39D72}" srcOrd="0" destOrd="0" presId="urn:microsoft.com/office/officeart/2005/8/layout/radial5"/>
    <dgm:cxn modelId="{C6AA6D05-C6C6-4022-AE74-FC53788F1420}" type="presParOf" srcId="{D6AC30B9-8F36-472A-AA84-47F728EFA148}" destId="{08803DA1-AF96-4673-A168-2BB01563B9A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7C099-D52F-4EAD-88EA-FC4D666F2F76}">
      <dsp:nvSpPr>
        <dsp:cNvPr id="0" name=""/>
        <dsp:cNvSpPr/>
      </dsp:nvSpPr>
      <dsp:spPr>
        <a:xfrm>
          <a:off x="2893859" y="1933359"/>
          <a:ext cx="1379991" cy="13799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1"/>
              </a:solidFill>
              <a:latin typeface="Arial Narrow" pitchFamily="34" charset="0"/>
            </a:rPr>
            <a:t>Один із активних елементів хлорид алюмінію</a:t>
          </a:r>
          <a:endParaRPr lang="ru-RU" sz="14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095954" y="2135454"/>
        <a:ext cx="975801" cy="975801"/>
      </dsp:txXfrm>
    </dsp:sp>
    <dsp:sp modelId="{60E35BAF-C056-413B-9DB4-E9E822A6414E}">
      <dsp:nvSpPr>
        <dsp:cNvPr id="0" name=""/>
        <dsp:cNvSpPr/>
      </dsp:nvSpPr>
      <dsp:spPr>
        <a:xfrm rot="16241352">
          <a:off x="3448714" y="1430399"/>
          <a:ext cx="293337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3492185" y="1568235"/>
        <a:ext cx="205336" cy="281518"/>
      </dsp:txXfrm>
    </dsp:sp>
    <dsp:sp modelId="{883F7D02-8A1F-4BA7-A590-B245CB4F5A9C}">
      <dsp:nvSpPr>
        <dsp:cNvPr id="0" name=""/>
        <dsp:cNvSpPr/>
      </dsp:nvSpPr>
      <dsp:spPr>
        <a:xfrm>
          <a:off x="1868219" y="0"/>
          <a:ext cx="3477784" cy="13799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chemeClr val="tx1"/>
              </a:solidFill>
              <a:latin typeface="Arial Narrow" pitchFamily="34" charset="0"/>
            </a:rPr>
            <a:t>Фото-фітодерматит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377529" y="202095"/>
        <a:ext cx="2459164" cy="975801"/>
      </dsp:txXfrm>
    </dsp:sp>
    <dsp:sp modelId="{70F56EEF-465F-4C8C-A553-56E480F2975A}">
      <dsp:nvSpPr>
        <dsp:cNvPr id="0" name=""/>
        <dsp:cNvSpPr/>
      </dsp:nvSpPr>
      <dsp:spPr>
        <a:xfrm>
          <a:off x="4295970" y="2388756"/>
          <a:ext cx="53290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4295970" y="2482595"/>
        <a:ext cx="37303" cy="281518"/>
      </dsp:txXfrm>
    </dsp:sp>
    <dsp:sp modelId="{2AE776D6-8AB3-463B-85F7-E1164C8D44F0}">
      <dsp:nvSpPr>
        <dsp:cNvPr id="0" name=""/>
        <dsp:cNvSpPr/>
      </dsp:nvSpPr>
      <dsp:spPr>
        <a:xfrm>
          <a:off x="4374398" y="1933359"/>
          <a:ext cx="2279897" cy="13799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  <a:latin typeface="Arial Narrow" pitchFamily="34" charset="0"/>
            </a:rPr>
            <a:t>Запалення,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chemeClr val="tx1"/>
              </a:solidFill>
              <a:latin typeface="Arial Narrow" pitchFamily="34" charset="0"/>
            </a:rPr>
            <a:t>Закупорення</a:t>
          </a:r>
          <a:r>
            <a:rPr lang="uk-UA" sz="1800" b="1" i="1" kern="1200" dirty="0" smtClean="0">
              <a:solidFill>
                <a:schemeClr val="tx1"/>
              </a:solidFill>
              <a:latin typeface="Arial Narrow" pitchFamily="34" charset="0"/>
            </a:rPr>
            <a:t> потових залоз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08281" y="2135454"/>
        <a:ext cx="1612131" cy="975801"/>
      </dsp:txXfrm>
    </dsp:sp>
    <dsp:sp modelId="{8133B0B2-21C1-467F-A838-34A8BD64BAEF}">
      <dsp:nvSpPr>
        <dsp:cNvPr id="0" name=""/>
        <dsp:cNvSpPr/>
      </dsp:nvSpPr>
      <dsp:spPr>
        <a:xfrm rot="5485023">
          <a:off x="3415912" y="3342639"/>
          <a:ext cx="288690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3460286" y="3393188"/>
        <a:ext cx="202083" cy="281518"/>
      </dsp:txXfrm>
    </dsp:sp>
    <dsp:sp modelId="{534EA692-ADFF-4C68-8429-A122ACCCA58F}">
      <dsp:nvSpPr>
        <dsp:cNvPr id="0" name=""/>
        <dsp:cNvSpPr/>
      </dsp:nvSpPr>
      <dsp:spPr>
        <a:xfrm>
          <a:off x="1631230" y="3857645"/>
          <a:ext cx="3810045" cy="13799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  <a:latin typeface="Arial Narrow" pitchFamily="34" charset="0"/>
            </a:rPr>
            <a:t>Запалення  молочних залоз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189198" y="4059740"/>
        <a:ext cx="2694109" cy="975801"/>
      </dsp:txXfrm>
    </dsp:sp>
    <dsp:sp modelId="{DCA38770-5A8C-44F3-9D0D-80F7B69DCAE5}">
      <dsp:nvSpPr>
        <dsp:cNvPr id="0" name=""/>
        <dsp:cNvSpPr/>
      </dsp:nvSpPr>
      <dsp:spPr>
        <a:xfrm rot="10800000">
          <a:off x="2800677" y="2388756"/>
          <a:ext cx="65848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2820431" y="2482595"/>
        <a:ext cx="46094" cy="281518"/>
      </dsp:txXfrm>
    </dsp:sp>
    <dsp:sp modelId="{08803DA1-AF96-4673-A168-2BB01563B9A0}">
      <dsp:nvSpPr>
        <dsp:cNvPr id="0" name=""/>
        <dsp:cNvSpPr/>
      </dsp:nvSpPr>
      <dsp:spPr>
        <a:xfrm>
          <a:off x="537108" y="1933359"/>
          <a:ext cx="2232508" cy="13799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  <a:latin typeface="Arial Narrow" pitchFamily="34" charset="0"/>
            </a:rPr>
            <a:t>Хвороба </a:t>
          </a:r>
          <a:r>
            <a:rPr lang="uk-UA" sz="1800" b="1" i="1" kern="1200" dirty="0" err="1" smtClean="0">
              <a:solidFill>
                <a:schemeClr val="tx1"/>
              </a:solidFill>
              <a:latin typeface="Arial Narrow" pitchFamily="34" charset="0"/>
            </a:rPr>
            <a:t>Альцгеймлера</a:t>
          </a:r>
          <a:endParaRPr lang="ru-RU" sz="1800" b="1" i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864051" y="2135454"/>
        <a:ext cx="1578622" cy="97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1000">
              <a:srgbClr val="00B0F0"/>
            </a:gs>
            <a:gs pos="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ducat.at.ua/_pu/1/861122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2428868"/>
            <a:ext cx="4286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Arial Narrow" pitchFamily="34" charset="0"/>
              </a:rPr>
              <a:t>ПРОЕКТ</a:t>
            </a:r>
          </a:p>
          <a:p>
            <a:pPr algn="ctr"/>
            <a:r>
              <a:rPr lang="uk-UA" sz="4800" b="1" i="1" dirty="0" smtClean="0">
                <a:solidFill>
                  <a:srgbClr val="FF0000"/>
                </a:solidFill>
                <a:latin typeface="Arial Narrow" pitchFamily="34" charset="0"/>
              </a:rPr>
              <a:t>100% українське</a:t>
            </a:r>
            <a:endParaRPr lang="ru-RU" sz="4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</a:rPr>
              <a:t>Також опитані вказали якими марками дезодорантів вони користуються.</a:t>
            </a:r>
          </a:p>
          <a:p>
            <a:r>
              <a:rPr lang="uk-UA" sz="2400" b="1" i="1" dirty="0" smtClean="0">
                <a:latin typeface="Arial Narrow" pitchFamily="34" charset="0"/>
              </a:rPr>
              <a:t>Серед хлопців найбільшу кількість балів набрали:</a:t>
            </a:r>
          </a:p>
          <a:p>
            <a:r>
              <a:rPr lang="en-US" sz="2400" b="1" i="1" dirty="0" err="1" smtClean="0">
                <a:latin typeface="Arial Narrow" pitchFamily="34" charset="0"/>
              </a:rPr>
              <a:t>Nivea,Rexona,Axe,Old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spase</a:t>
            </a:r>
            <a:endParaRPr lang="en-US" sz="2400" b="1" i="1" dirty="0" smtClean="0">
              <a:latin typeface="Arial Narrow" pitchFamily="34" charset="0"/>
            </a:endParaRPr>
          </a:p>
          <a:p>
            <a:r>
              <a:rPr lang="en-US" sz="2400" b="1" i="1" dirty="0" smtClean="0">
                <a:latin typeface="Arial Narrow" pitchFamily="34" charset="0"/>
              </a:rPr>
              <a:t>C</a:t>
            </a:r>
            <a:r>
              <a:rPr lang="uk-UA" sz="2400" b="1" i="1" dirty="0" err="1" smtClean="0">
                <a:latin typeface="Arial Narrow" pitchFamily="34" charset="0"/>
              </a:rPr>
              <a:t>еред</a:t>
            </a:r>
            <a:r>
              <a:rPr lang="uk-UA" sz="2400" b="1" i="1" dirty="0" smtClean="0">
                <a:latin typeface="Arial Narrow" pitchFamily="34" charset="0"/>
              </a:rPr>
              <a:t> дівчат:</a:t>
            </a:r>
          </a:p>
          <a:p>
            <a:r>
              <a:rPr lang="en-US" sz="2400" b="1" i="1" dirty="0" err="1" smtClean="0">
                <a:latin typeface="Arial Narrow" pitchFamily="34" charset="0"/>
              </a:rPr>
              <a:t>Rexona,Nivea</a:t>
            </a:r>
            <a:r>
              <a:rPr lang="en-US" sz="2400" b="1" i="1" dirty="0" smtClean="0">
                <a:latin typeface="Arial Narrow" pitchFamily="34" charset="0"/>
              </a:rPr>
              <a:t>,</a:t>
            </a:r>
            <a:r>
              <a:rPr lang="uk-UA" sz="2400" b="1" i="1" dirty="0" smtClean="0">
                <a:latin typeface="Arial Narrow" pitchFamily="34" charset="0"/>
              </a:rPr>
              <a:t> та інші </a:t>
            </a:r>
            <a:endParaRPr lang="ru-RU" sz="2400" b="1" i="1" dirty="0">
              <a:latin typeface="Arial Narrow" pitchFamily="34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210" y="0"/>
            <a:ext cx="1879566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Рисунок 8" descr="C:\Users\User\AppData\Local\Microsoft\Windows\INetCache\Content.Word\IMG_20171207_104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43248"/>
            <a:ext cx="29432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INetCache\Content.Word\IMG_20171207_1048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71810"/>
            <a:ext cx="31432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Результат пошуку зображень за запитом &quot;картинки дезодорантів нівея, рексона ахе&quot;"/>
          <p:cNvPicPr>
            <a:picLocks noChangeAspect="1" noChangeArrowheads="1"/>
          </p:cNvPicPr>
          <p:nvPr/>
        </p:nvPicPr>
        <p:blipFill>
          <a:blip r:embed="rId5"/>
          <a:srcRect l="26639" t="12500" r="56410"/>
          <a:stretch>
            <a:fillRect/>
          </a:stretch>
        </p:blipFill>
        <p:spPr bwMode="auto">
          <a:xfrm>
            <a:off x="7429520" y="5500702"/>
            <a:ext cx="500066" cy="1357298"/>
          </a:xfrm>
          <a:prstGeom prst="rect">
            <a:avLst/>
          </a:prstGeom>
          <a:noFill/>
        </p:spPr>
      </p:pic>
      <p:pic>
        <p:nvPicPr>
          <p:cNvPr id="11268" name="Picture 4" descr="Результат пошуку зображень за запитом &quot;картинки дезодорантів нівея, рексона ахе&quot;"/>
          <p:cNvPicPr>
            <a:picLocks noChangeAspect="1" noChangeArrowheads="1"/>
          </p:cNvPicPr>
          <p:nvPr/>
        </p:nvPicPr>
        <p:blipFill>
          <a:blip r:embed="rId6"/>
          <a:srcRect l="34643" r="37857"/>
          <a:stretch>
            <a:fillRect/>
          </a:stretch>
        </p:blipFill>
        <p:spPr bwMode="auto">
          <a:xfrm>
            <a:off x="2428860" y="5572116"/>
            <a:ext cx="500066" cy="1285884"/>
          </a:xfrm>
          <a:prstGeom prst="rect">
            <a:avLst/>
          </a:prstGeom>
          <a:noFill/>
        </p:spPr>
      </p:pic>
      <p:pic>
        <p:nvPicPr>
          <p:cNvPr id="11270" name="Picture 6" descr="Результат пошуку зображень за запитом &quot;картинки дезодорантів нівея, рексона ахе&quot;"/>
          <p:cNvPicPr>
            <a:picLocks noChangeAspect="1" noChangeArrowheads="1"/>
          </p:cNvPicPr>
          <p:nvPr/>
        </p:nvPicPr>
        <p:blipFill>
          <a:blip r:embed="rId7"/>
          <a:srcRect l="30928" t="4167" r="22679"/>
          <a:stretch>
            <a:fillRect/>
          </a:stretch>
        </p:blipFill>
        <p:spPr bwMode="auto">
          <a:xfrm>
            <a:off x="5000628" y="5214950"/>
            <a:ext cx="428628" cy="1643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8382098"/>
              </p:ext>
            </p:extLst>
          </p:nvPr>
        </p:nvGraphicFramePr>
        <p:xfrm>
          <a:off x="1142976" y="2428868"/>
          <a:ext cx="7715304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79712" cy="6858000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916662"/>
              </p:ext>
            </p:extLst>
          </p:nvPr>
        </p:nvGraphicFramePr>
        <p:xfrm>
          <a:off x="1643042" y="0"/>
          <a:ext cx="6643734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/>
                </a:solidFill>
                <a:latin typeface="Arial Narrow" pitchFamily="34" charset="0"/>
              </a:rPr>
              <a:t>Дослідивши марки якими найбільше </a:t>
            </a:r>
          </a:p>
          <a:p>
            <a:pPr algn="ctr"/>
            <a:r>
              <a:rPr lang="uk-UA" sz="2000" b="1" i="1" dirty="0" smtClean="0">
                <a:solidFill>
                  <a:schemeClr val="accent1"/>
                </a:solidFill>
                <a:latin typeface="Arial Narrow" pitchFamily="34" charset="0"/>
              </a:rPr>
              <a:t>користуються підлітки ознайомилися з їх складом</a:t>
            </a: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uk-UA" sz="2000" b="1" i="1" dirty="0" smtClean="0">
              <a:latin typeface="Arial Narrow" pitchFamily="34" charset="0"/>
            </a:endParaRPr>
          </a:p>
          <a:p>
            <a:pPr algn="ctr"/>
            <a:endParaRPr lang="ru-RU" sz="2000" b="1" i="1" dirty="0">
              <a:latin typeface="Arial Narrow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11413"/>
            <a:ext cx="7429552" cy="60016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</a:t>
            </a: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дезодоранта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uk-UA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Рексона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Expert protection shower clean: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Butane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бутан                                                                                                                                                                    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Isobutane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Hexyl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Cinnamal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ізобутан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Propane 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пропан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Cyclopentasiloxane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uk-UA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цеклопентасілоксан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chlorohydrate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хлоргідрат</a:t>
            </a:r>
            <a:r>
              <a:rPr lang="uk-UA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алюмінію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Disteardimonium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Hectorite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Sodium Starch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Octenylsuccinate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Mannitol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silica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Citric Acid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BHT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Sodium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Ascorbate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Calcium Disodium EDTA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Propylene Carbonate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Alpha-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Isomethyl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lonone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Benzyl Alcohol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Benzyl Benzoate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Benzyl </a:t>
            </a: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Salicylate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Citronellol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Coumarine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Linalo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Результат пошуку зображень за запитом &quot;малюнки дезодоранту рексо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55" y="3000372"/>
            <a:ext cx="3794145" cy="3571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85852" y="1285860"/>
          <a:ext cx="719140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6" y="0"/>
            <a:ext cx="1835696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uk-UA" dirty="0" smtClean="0"/>
              <a:t>Чим шкідливі дезодоранти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02" y="260648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Arial Narrow" pitchFamily="34" charset="0"/>
              </a:rPr>
              <a:t>АЛЬТЕРНАТИВА   Є!!!</a:t>
            </a:r>
            <a:br>
              <a:rPr lang="uk-UA" b="1" i="1" dirty="0" smtClean="0">
                <a:latin typeface="Arial Narrow" pitchFamily="34" charset="0"/>
              </a:rPr>
            </a:br>
            <a:r>
              <a:rPr lang="uk-UA" b="1" i="1" dirty="0" smtClean="0">
                <a:latin typeface="Arial Narrow" pitchFamily="34" charset="0"/>
              </a:rPr>
              <a:t>знайомтесь торгова марка</a:t>
            </a:r>
            <a:br>
              <a:rPr lang="uk-UA" b="1" i="1" dirty="0" smtClean="0">
                <a:latin typeface="Arial Narrow" pitchFamily="34" charset="0"/>
              </a:rPr>
            </a:br>
            <a:r>
              <a:rPr lang="uk-UA" b="1" i="1" dirty="0" err="1" smtClean="0">
                <a:latin typeface="Arial Narrow" pitchFamily="34" charset="0"/>
              </a:rPr>
              <a:t>“Примафлора”</a:t>
            </a:r>
            <a:r>
              <a:rPr lang="uk-UA" b="1" i="1" dirty="0" smtClean="0">
                <a:latin typeface="Arial Narrow" pitchFamily="34" charset="0"/>
              </a:rPr>
              <a:t/>
            </a:r>
            <a:br>
              <a:rPr lang="uk-UA" b="1" i="1" dirty="0" smtClean="0">
                <a:latin typeface="Arial Narrow" pitchFamily="34" charset="0"/>
              </a:rPr>
            </a:br>
            <a:r>
              <a:rPr lang="uk-UA" b="1" i="1" dirty="0" smtClean="0">
                <a:latin typeface="Arial Narrow" pitchFamily="34" charset="0"/>
              </a:rPr>
              <a:t>виробник Україна </a:t>
            </a:r>
            <a:br>
              <a:rPr lang="uk-UA" b="1" i="1" dirty="0" smtClean="0">
                <a:latin typeface="Arial Narrow" pitchFamily="34" charset="0"/>
              </a:rPr>
            </a:br>
            <a:r>
              <a:rPr lang="uk-UA" b="1" i="1" dirty="0" smtClean="0">
                <a:latin typeface="Arial Narrow" pitchFamily="34" charset="0"/>
              </a:rPr>
              <a:t>за здоровий спосіб життя та екологічно чисті товари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30722" name="Picture 2" descr="http://primaflora.com.ua/sites/default/files/logotip%2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20" y="3714751"/>
            <a:ext cx="5572164" cy="3143249"/>
          </a:xfrm>
          <a:prstGeom prst="rect">
            <a:avLst/>
          </a:prstGeom>
          <a:noFill/>
        </p:spPr>
      </p:pic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63688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286" y="71422"/>
            <a:ext cx="505090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Чому саме вона?</a:t>
            </a:r>
            <a:endParaRPr lang="ru-RU" dirty="0"/>
          </a:p>
        </p:txBody>
      </p:sp>
      <p:pic>
        <p:nvPicPr>
          <p:cNvPr id="3" name="Рисунок 2" descr="http://primaflora.com.ua/sites/default/files/styles/large/public/slayd_malenkiy_vibir_ukrainy_2016.png?itok=qoMXy9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170" y="3786178"/>
            <a:ext cx="278605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primaflora.com.ua/sites/default/files/styles/large/public/7o8yuez4j1s.jpg?itok=M9N9KqV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431636"/>
            <a:ext cx="27146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Picture 2" descr="http://primaflora.com.ua/sites/default/files/styles/large/public/zirka_yakosti_2017_malenkiy_slayd.png?itok=c4H49X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14751"/>
            <a:ext cx="2857488" cy="214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851104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ЗНАЙОМТЕСЬ</a:t>
            </a:r>
            <a:br>
              <a:rPr lang="uk-UA" dirty="0" smtClean="0"/>
            </a:br>
            <a:r>
              <a:rPr lang="uk-UA" dirty="0" smtClean="0"/>
              <a:t>дезодорант ТМ “</a:t>
            </a:r>
            <a:r>
              <a:rPr lang="uk-UA" dirty="0" err="1" smtClean="0"/>
              <a:t>Примафлора</a:t>
            </a:r>
            <a:r>
              <a:rPr lang="uk-UA" dirty="0" smtClean="0"/>
              <a:t>”</a:t>
            </a:r>
            <a:endParaRPr lang="ru-RU" dirty="0"/>
          </a:p>
        </p:txBody>
      </p:sp>
      <p:pic>
        <p:nvPicPr>
          <p:cNvPr id="33796" name="Picture 4" descr="http://primaflora.com.ua/sites/default/files/dezodorant_dlya_zhenshchin_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643050"/>
            <a:ext cx="1181100" cy="4381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908720"/>
            <a:ext cx="64294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i="1" dirty="0" smtClean="0">
                <a:latin typeface="Arial Narrow" pitchFamily="34" charset="0"/>
              </a:rPr>
              <a:t>Склад: вода </a:t>
            </a:r>
            <a:r>
              <a:rPr lang="ru-RU" sz="2000" b="1" i="1" dirty="0" err="1" smtClean="0">
                <a:latin typeface="Arial Narrow" pitchFamily="34" charset="0"/>
              </a:rPr>
              <a:t>підготовлена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сольовий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мінерал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гірничо-вулканічного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походження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екстракт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листя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оливи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екстракт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мальви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екстракт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календули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en-US" sz="2000" b="1" i="1" dirty="0" smtClean="0">
                <a:latin typeface="Arial Narrow" pitchFamily="34" charset="0"/>
              </a:rPr>
              <a:t>D-</a:t>
            </a:r>
            <a:r>
              <a:rPr lang="ru-RU" sz="2000" b="1" i="1" dirty="0" err="1" smtClean="0">
                <a:latin typeface="Arial Narrow" pitchFamily="34" charset="0"/>
              </a:rPr>
              <a:t>пантенол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сіль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морська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ефірне</a:t>
            </a:r>
            <a:r>
              <a:rPr lang="ru-RU" sz="2000" b="1" i="1" dirty="0" smtClean="0">
                <a:latin typeface="Arial Narrow" pitchFamily="34" charset="0"/>
              </a:rPr>
              <a:t> масло </a:t>
            </a:r>
            <a:r>
              <a:rPr lang="ru-RU" sz="2000" b="1" i="1" dirty="0" err="1" smtClean="0">
                <a:latin typeface="Arial Narrow" pitchFamily="34" charset="0"/>
              </a:rPr>
              <a:t>пальмарози</a:t>
            </a:r>
            <a:r>
              <a:rPr lang="ru-RU" sz="2000" b="1" i="1" dirty="0" smtClean="0">
                <a:latin typeface="Arial Narrow" pitchFamily="34" charset="0"/>
              </a:rPr>
              <a:t>, антисептик. </a:t>
            </a:r>
          </a:p>
          <a:p>
            <a:r>
              <a:rPr lang="ru-RU" sz="2000" b="1" i="1" dirty="0" err="1" smtClean="0">
                <a:latin typeface="Arial Narrow" pitchFamily="34" charset="0"/>
              </a:rPr>
              <a:t>Показання</a:t>
            </a:r>
            <a:r>
              <a:rPr lang="ru-RU" sz="2000" b="1" i="1" dirty="0" smtClean="0">
                <a:latin typeface="Arial Narrow" pitchFamily="34" charset="0"/>
              </a:rPr>
              <a:t>: </a:t>
            </a:r>
            <a:r>
              <a:rPr lang="ru-RU" sz="2000" b="1" i="1" dirty="0" err="1" smtClean="0">
                <a:latin typeface="Arial Narrow" pitchFamily="34" charset="0"/>
              </a:rPr>
              <a:t>дбайливо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доглядає</a:t>
            </a:r>
            <a:r>
              <a:rPr lang="ru-RU" sz="2000" b="1" i="1" dirty="0" smtClean="0">
                <a:latin typeface="Arial Narrow" pitchFamily="34" charset="0"/>
              </a:rPr>
              <a:t> за </a:t>
            </a:r>
            <a:r>
              <a:rPr lang="ru-RU" sz="2000" b="1" i="1" dirty="0" err="1" smtClean="0">
                <a:latin typeface="Arial Narrow" pitchFamily="34" charset="0"/>
              </a:rPr>
              <a:t>шкірою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збагачуючи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її</a:t>
            </a:r>
            <a:r>
              <a:rPr lang="ru-RU" sz="2000" b="1" i="1" dirty="0" smtClean="0">
                <a:latin typeface="Arial Narrow" pitchFamily="34" charset="0"/>
              </a:rPr>
              <a:t> набором </a:t>
            </a:r>
            <a:r>
              <a:rPr lang="ru-RU" sz="2000" b="1" i="1" dirty="0" err="1" smtClean="0">
                <a:latin typeface="Arial Narrow" pitchFamily="34" charset="0"/>
              </a:rPr>
              <a:t>необхідних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поживних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речовин</a:t>
            </a:r>
            <a:r>
              <a:rPr lang="ru-RU" sz="2000" b="1" i="1" dirty="0" smtClean="0">
                <a:latin typeface="Arial Narrow" pitchFamily="34" charset="0"/>
              </a:rPr>
              <a:t>;  </a:t>
            </a:r>
            <a:r>
              <a:rPr lang="ru-RU" sz="2000" b="1" i="1" dirty="0" err="1" smtClean="0">
                <a:latin typeface="Arial Narrow" pitchFamily="34" charset="0"/>
              </a:rPr>
              <a:t>надає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антисептичну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і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ранозагоювальну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дію</a:t>
            </a:r>
            <a:r>
              <a:rPr lang="ru-RU" sz="2000" b="1" i="1" dirty="0" smtClean="0">
                <a:latin typeface="Arial Narrow" pitchFamily="34" charset="0"/>
              </a:rPr>
              <a:t>.  </a:t>
            </a:r>
            <a:r>
              <a:rPr lang="ru-RU" sz="2000" b="1" i="1" dirty="0" err="1" smtClean="0">
                <a:latin typeface="Arial Narrow" pitchFamily="34" charset="0"/>
              </a:rPr>
              <a:t>Відсутність</a:t>
            </a:r>
            <a:r>
              <a:rPr lang="ru-RU" sz="2000" b="1" i="1" dirty="0" smtClean="0">
                <a:latin typeface="Arial Narrow" pitchFamily="34" charset="0"/>
              </a:rPr>
              <a:t> спирту </a:t>
            </a:r>
            <a:r>
              <a:rPr lang="ru-RU" sz="2000" b="1" i="1" dirty="0" err="1" smtClean="0">
                <a:latin typeface="Arial Narrow" pitchFamily="34" charset="0"/>
              </a:rPr>
              <a:t>і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барвників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дозволяє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використовувати</a:t>
            </a:r>
            <a:r>
              <a:rPr lang="ru-RU" sz="2000" b="1" i="1" dirty="0" smtClean="0">
                <a:latin typeface="Arial Narrow" pitchFamily="34" charset="0"/>
              </a:rPr>
              <a:t> дезодорант </a:t>
            </a:r>
            <a:r>
              <a:rPr lang="ru-RU" sz="2000" b="1" i="1" dirty="0" err="1" smtClean="0">
                <a:latin typeface="Arial Narrow" pitchFamily="34" charset="0"/>
              </a:rPr>
              <a:t>відразу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після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видалення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волосся</a:t>
            </a:r>
            <a:r>
              <a:rPr lang="ru-RU" sz="2000" b="1" i="1" dirty="0" smtClean="0">
                <a:latin typeface="Arial Narrow" pitchFamily="34" charset="0"/>
              </a:rPr>
              <a:t>, не </a:t>
            </a:r>
            <a:r>
              <a:rPr lang="ru-RU" sz="2000" b="1" i="1" dirty="0" err="1" smtClean="0">
                <a:latin typeface="Arial Narrow" pitchFamily="34" charset="0"/>
              </a:rPr>
              <a:t>викликаючи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неприємних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відчуттів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і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не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дратуючи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шкіру</a:t>
            </a:r>
            <a:r>
              <a:rPr lang="ru-RU" sz="2000" b="1" i="1" dirty="0" smtClean="0">
                <a:latin typeface="Arial Narrow" pitchFamily="34" charset="0"/>
              </a:rPr>
              <a:t>.  Не </a:t>
            </a:r>
            <a:r>
              <a:rPr lang="ru-RU" sz="2000" b="1" i="1" dirty="0" err="1" smtClean="0">
                <a:latin typeface="Arial Narrow" pitchFamily="34" charset="0"/>
              </a:rPr>
              <a:t>залишає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слідів</a:t>
            </a:r>
            <a:r>
              <a:rPr lang="ru-RU" sz="2000" b="1" i="1" dirty="0" smtClean="0">
                <a:latin typeface="Arial Narrow" pitchFamily="34" charset="0"/>
              </a:rPr>
              <a:t> на </a:t>
            </a:r>
            <a:r>
              <a:rPr lang="ru-RU" sz="2000" b="1" i="1" dirty="0" err="1" smtClean="0">
                <a:latin typeface="Arial Narrow" pitchFamily="34" charset="0"/>
              </a:rPr>
              <a:t>одязі</a:t>
            </a:r>
            <a:r>
              <a:rPr lang="ru-RU" sz="2000" b="1" i="1" dirty="0" smtClean="0">
                <a:latin typeface="Arial Narrow" pitchFamily="34" charset="0"/>
              </a:rPr>
              <a:t>. </a:t>
            </a:r>
          </a:p>
          <a:p>
            <a:endParaRPr lang="uk-UA" sz="2000" b="1" dirty="0" smtClean="0">
              <a:latin typeface="Arial Narrow" pitchFamily="34" charset="0"/>
            </a:endParaRP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358114" cy="13572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Arial Narrow" pitchFamily="34" charset="0"/>
              </a:rPr>
              <a:t>Як працюють складові компоненти саме цього дезодоранту? 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357298"/>
            <a:ext cx="7715272" cy="5500702"/>
          </a:xfrm>
        </p:spPr>
        <p:txBody>
          <a:bodyPr>
            <a:noAutofit/>
          </a:bodyPr>
          <a:lstStyle/>
          <a:p>
            <a:pPr algn="just"/>
            <a:r>
              <a:rPr lang="uk-UA" sz="1400" b="1" i="1" dirty="0" smtClean="0">
                <a:latin typeface="Arial Narrow" pitchFamily="34" charset="0"/>
              </a:rPr>
              <a:t>Опис активних компонентів: 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600" b="1" i="1" dirty="0" smtClean="0">
                <a:latin typeface="Arial Narrow" pitchFamily="34" charset="0"/>
              </a:rPr>
              <a:t>Сольовий мінерал </a:t>
            </a:r>
            <a:r>
              <a:rPr lang="uk-UA" sz="1400" b="1" i="1" dirty="0" smtClean="0">
                <a:latin typeface="Arial Narrow" pitchFamily="34" charset="0"/>
              </a:rPr>
              <a:t>гірничо-вулканічного походження - натуральний продукт;  використовується в засобах гігієни для усунення запаху поту протягом 24 годин. .  Заспокоює шкіру, зменшує роздратування після гоління і порізів.  </a:t>
            </a:r>
            <a:r>
              <a:rPr lang="uk-UA" sz="1400" b="1" i="1" dirty="0" err="1" smtClean="0">
                <a:latin typeface="Arial Narrow" pitchFamily="34" charset="0"/>
              </a:rPr>
              <a:t>Гіпоалергенний</a:t>
            </a:r>
            <a:r>
              <a:rPr lang="uk-UA" sz="1400" b="1" i="1" dirty="0" smtClean="0">
                <a:latin typeface="Arial Narrow" pitchFamily="34" charset="0"/>
              </a:rPr>
              <a:t>, не блокує роботу потових залоз, не залишає слідів на одязі. </a:t>
            </a:r>
          </a:p>
          <a:p>
            <a:pPr algn="just"/>
            <a:r>
              <a:rPr lang="uk-UA" sz="1600" b="1" i="1" dirty="0" smtClean="0">
                <a:latin typeface="Arial Narrow" pitchFamily="34" charset="0"/>
              </a:rPr>
              <a:t> Екстракт листя оливи  </a:t>
            </a:r>
            <a:r>
              <a:rPr lang="uk-UA" sz="1400" b="1" i="1" dirty="0" smtClean="0">
                <a:latin typeface="Arial Narrow" pitchFamily="34" charset="0"/>
              </a:rPr>
              <a:t>попереджає утворення тромбів;  має противірусну, бактеріостатичну ,протигрибковим дію. 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400" b="1" i="1" dirty="0" smtClean="0">
                <a:latin typeface="Arial Narrow" pitchFamily="34" charset="0"/>
              </a:rPr>
              <a:t> </a:t>
            </a:r>
            <a:r>
              <a:rPr lang="uk-UA" sz="1600" b="1" i="1" dirty="0" smtClean="0">
                <a:latin typeface="Arial Narrow" pitchFamily="34" charset="0"/>
              </a:rPr>
              <a:t>Екстракт мальви </a:t>
            </a:r>
            <a:r>
              <a:rPr lang="uk-UA" sz="1400" b="1" i="1" dirty="0" smtClean="0">
                <a:latin typeface="Arial Narrow" pitchFamily="34" charset="0"/>
              </a:rPr>
              <a:t>містить вітаміни А, В, С. Володіє пом'якшуючими і розслаблюючими властивостями, помітно освіжає шкіру, надає загоює.  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600" b="1" i="1" dirty="0" smtClean="0">
                <a:latin typeface="Arial Narrow" pitchFamily="34" charset="0"/>
              </a:rPr>
              <a:t>Екстракт календули </a:t>
            </a:r>
            <a:r>
              <a:rPr lang="uk-UA" sz="1400" b="1" i="1" dirty="0" smtClean="0">
                <a:latin typeface="Arial Narrow" pitchFamily="34" charset="0"/>
              </a:rPr>
              <a:t>має бактерицидні і дезінфікуючі властивості.  Має протизапальну, </a:t>
            </a:r>
            <a:r>
              <a:rPr lang="uk-UA" sz="1400" b="1" i="1" dirty="0" err="1" smtClean="0">
                <a:latin typeface="Arial Narrow" pitchFamily="34" charset="0"/>
              </a:rPr>
              <a:t>ранозагоювальну</a:t>
            </a:r>
            <a:r>
              <a:rPr lang="uk-UA" sz="1400" b="1" i="1" dirty="0" smtClean="0">
                <a:latin typeface="Arial Narrow" pitchFamily="34" charset="0"/>
              </a:rPr>
              <a:t>, бактерицидну дію;  зміцнює капіляри;  покращує процеси регенерації шкіри;  сприяє зняттю жиру і придушення процесів зроговіння шкіри.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400" b="1" i="1" dirty="0" smtClean="0">
                <a:latin typeface="Arial Narrow" pitchFamily="34" charset="0"/>
              </a:rPr>
              <a:t>  D-</a:t>
            </a:r>
            <a:r>
              <a:rPr lang="uk-UA" sz="1400" b="1" i="1" dirty="0" err="1" smtClean="0">
                <a:latin typeface="Arial Narrow" pitchFamily="34" charset="0"/>
              </a:rPr>
              <a:t>пантенол</a:t>
            </a:r>
            <a:r>
              <a:rPr lang="uk-UA" sz="1400" b="1" i="1" dirty="0" smtClean="0">
                <a:latin typeface="Arial Narrow" pitchFamily="34" charset="0"/>
              </a:rPr>
              <a:t> збільшує збереження вологи в шкірі (тривале зволоження), знімає роздратування;  прискорює загоєння ранок, подряпин і різних пошкоджень шкірних покривів.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400" b="1" i="1" dirty="0" smtClean="0">
                <a:latin typeface="Arial Narrow" pitchFamily="34" charset="0"/>
              </a:rPr>
              <a:t>  </a:t>
            </a:r>
            <a:r>
              <a:rPr lang="uk-UA" sz="1600" b="1" i="1" dirty="0" smtClean="0">
                <a:latin typeface="Arial Narrow" pitchFamily="34" charset="0"/>
              </a:rPr>
              <a:t>Сіль морська </a:t>
            </a:r>
            <a:r>
              <a:rPr lang="uk-UA" sz="1400" b="1" i="1" dirty="0" smtClean="0">
                <a:latin typeface="Arial Narrow" pitchFamily="34" charset="0"/>
              </a:rPr>
              <a:t>багата мінералами, сприяє загоєнню ранок і тріщин, робить шкіру більш еластичною, має протизапальні і бактерицидні властивості. </a:t>
            </a:r>
            <a:endParaRPr lang="ru-RU" sz="1400" b="1" i="1" dirty="0" smtClean="0">
              <a:latin typeface="Arial Narrow" pitchFamily="34" charset="0"/>
            </a:endParaRPr>
          </a:p>
          <a:p>
            <a:pPr algn="just"/>
            <a:r>
              <a:rPr lang="uk-UA" sz="1600" b="1" i="1" dirty="0" smtClean="0">
                <a:latin typeface="Arial Narrow" pitchFamily="34" charset="0"/>
              </a:rPr>
              <a:t> Ефірна олія </a:t>
            </a:r>
            <a:r>
              <a:rPr lang="uk-UA" sz="1600" b="1" i="1" dirty="0" err="1" smtClean="0">
                <a:latin typeface="Arial Narrow" pitchFamily="34" charset="0"/>
              </a:rPr>
              <a:t>пальмарози</a:t>
            </a:r>
            <a:r>
              <a:rPr lang="uk-UA" sz="1600" b="1" i="1" dirty="0" smtClean="0">
                <a:latin typeface="Arial Narrow" pitchFamily="34" charset="0"/>
              </a:rPr>
              <a:t> </a:t>
            </a:r>
            <a:r>
              <a:rPr lang="uk-UA" sz="1400" b="1" i="1" dirty="0" smtClean="0">
                <a:latin typeface="Arial Narrow" pitchFamily="34" charset="0"/>
              </a:rPr>
              <a:t>чудово зволожує, тонізує і підтягує шкіру, стимулює регенерацію клітин.  Нормалізує потовиділення і вироблення шкірного сала.  Завдяки сильним антисептичним властивостям дуже корисно при догляді за проблемною шкірою та як засіб боротьби з вуграми, запаленням, пігментними плямами.</a:t>
            </a:r>
            <a:endParaRPr lang="ru-RU" sz="1400" b="1" i="1" dirty="0" smtClean="0">
              <a:latin typeface="Arial Narrow" pitchFamily="34" charset="0"/>
            </a:endParaRPr>
          </a:p>
          <a:p>
            <a:endParaRPr lang="ru-RU" sz="1400" dirty="0">
              <a:latin typeface="Arial Narrow" pitchFamily="34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1680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58072" cy="785794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порівняльну характеристику  дезодоранту провела </a:t>
            </a:r>
            <a:br>
              <a:rPr lang="uk-UA" sz="2000" b="1" i="1" dirty="0" smtClean="0"/>
            </a:br>
            <a:r>
              <a:rPr lang="uk-UA" sz="2000" b="1" i="1" dirty="0" err="1" smtClean="0"/>
              <a:t>лікар-валеолог</a:t>
            </a:r>
            <a:r>
              <a:rPr lang="uk-UA" sz="2000" b="1" i="1" dirty="0" smtClean="0"/>
              <a:t> Лілія </a:t>
            </a:r>
            <a:r>
              <a:rPr lang="uk-UA" sz="2000" b="1" i="1" dirty="0" err="1" smtClean="0"/>
              <a:t>Кекіна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99118" y="934946"/>
            <a:ext cx="7643866" cy="571504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 Narrow" pitchFamily="34" charset="0"/>
              </a:rPr>
              <a:t>Дезадоранти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Компанії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Примафлори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r>
              <a:rPr lang="ru-RU" sz="2000" b="1" dirty="0" smtClean="0">
                <a:latin typeface="Arial Narrow" pitchFamily="34" charset="0"/>
              </a:rPr>
              <a:t>1.Дії </a:t>
            </a:r>
            <a:r>
              <a:rPr lang="ru-RU" sz="2000" b="1" dirty="0" err="1" smtClean="0">
                <a:latin typeface="Arial Narrow" pitchFamily="34" charset="0"/>
              </a:rPr>
              <a:t>засновані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придушенні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зростання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розмноження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бактерій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які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є</a:t>
            </a:r>
            <a:r>
              <a:rPr lang="ru-RU" sz="2000" b="1" dirty="0" smtClean="0">
                <a:latin typeface="Arial Narrow" pitchFamily="34" charset="0"/>
              </a:rPr>
              <a:t> причиною </a:t>
            </a:r>
            <a:r>
              <a:rPr lang="ru-RU" sz="2000" b="1" dirty="0" err="1" smtClean="0">
                <a:latin typeface="Arial Narrow" pitchFamily="34" charset="0"/>
              </a:rPr>
              <a:t>виникнення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неприємного</a:t>
            </a:r>
            <a:r>
              <a:rPr lang="ru-RU" sz="2000" b="1" dirty="0" smtClean="0">
                <a:latin typeface="Arial Narrow" pitchFamily="34" charset="0"/>
              </a:rPr>
              <a:t> запаху.  Галун не </a:t>
            </a:r>
            <a:r>
              <a:rPr lang="ru-RU" sz="2000" b="1" dirty="0" err="1" smtClean="0">
                <a:latin typeface="Arial Narrow" pitchFamily="34" charset="0"/>
              </a:rPr>
              <a:t>забивають</a:t>
            </a:r>
            <a:r>
              <a:rPr lang="ru-RU" sz="2000" b="1" dirty="0" smtClean="0">
                <a:latin typeface="Arial Narrow" pitchFamily="34" charset="0"/>
              </a:rPr>
              <a:t> пори </a:t>
            </a:r>
            <a:r>
              <a:rPr lang="ru-RU" sz="2000" b="1" dirty="0" err="1" smtClean="0">
                <a:latin typeface="Arial Narrow" pitchFamily="34" charset="0"/>
              </a:rPr>
              <a:t>і</a:t>
            </a:r>
            <a:r>
              <a:rPr lang="ru-RU" sz="2000" b="1" dirty="0" smtClean="0">
                <a:latin typeface="Arial Narrow" pitchFamily="34" charset="0"/>
              </a:rPr>
              <a:t> не </a:t>
            </a:r>
            <a:r>
              <a:rPr lang="ru-RU" sz="2000" b="1" dirty="0" err="1" smtClean="0">
                <a:latin typeface="Arial Narrow" pitchFamily="34" charset="0"/>
              </a:rPr>
              <a:t>впливають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потові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залози</a:t>
            </a:r>
            <a:r>
              <a:rPr lang="ru-RU" sz="2000" b="1" dirty="0" smtClean="0">
                <a:latin typeface="Arial Narrow" pitchFamily="34" charset="0"/>
              </a:rPr>
              <a:t>.  (</a:t>
            </a:r>
            <a:r>
              <a:rPr lang="ru-RU" sz="2000" b="1" dirty="0" err="1" smtClean="0">
                <a:latin typeface="Arial Narrow" pitchFamily="34" charset="0"/>
              </a:rPr>
              <a:t>Тобто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піт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продовжує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виділятися</a:t>
            </a:r>
            <a:r>
              <a:rPr lang="ru-RU" sz="2000" b="1" dirty="0" smtClean="0">
                <a:latin typeface="Arial Narrow" pitchFamily="34" charset="0"/>
              </a:rPr>
              <a:t>, а запаху </a:t>
            </a:r>
            <a:r>
              <a:rPr lang="ru-RU" sz="2000" b="1" dirty="0" err="1" smtClean="0">
                <a:latin typeface="Arial Narrow" pitchFamily="34" charset="0"/>
              </a:rPr>
              <a:t>відсутня</a:t>
            </a:r>
            <a:r>
              <a:rPr lang="ru-RU" sz="2000" b="1" dirty="0" smtClean="0">
                <a:latin typeface="Arial Narrow" pitchFamily="34" charset="0"/>
              </a:rPr>
              <a:t>).  Не </a:t>
            </a:r>
            <a:r>
              <a:rPr lang="ru-RU" sz="2000" b="1" dirty="0" err="1" smtClean="0">
                <a:latin typeface="Arial Narrow" pitchFamily="34" charset="0"/>
              </a:rPr>
              <a:t>містить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ароматизаторів</a:t>
            </a:r>
            <a:r>
              <a:rPr lang="ru-RU" sz="2000" b="1" dirty="0" smtClean="0">
                <a:latin typeface="Arial Narrow" pitchFamily="34" charset="0"/>
              </a:rPr>
              <a:t>.  </a:t>
            </a:r>
          </a:p>
          <a:p>
            <a:r>
              <a:rPr lang="ru-RU" sz="2000" b="1" dirty="0" smtClean="0">
                <a:latin typeface="Arial Narrow" pitchFamily="34" charset="0"/>
              </a:rPr>
              <a:t>2.На 100% </a:t>
            </a:r>
            <a:r>
              <a:rPr lang="ru-RU" sz="2000" b="1" dirty="0" err="1" smtClean="0">
                <a:latin typeface="Arial Narrow" pitchFamily="34" charset="0"/>
              </a:rPr>
              <a:t>складається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</a:t>
            </a:r>
            <a:r>
              <a:rPr lang="ru-RU" sz="2000" b="1" dirty="0" smtClean="0">
                <a:latin typeface="Arial Narrow" pitchFamily="34" charset="0"/>
              </a:rPr>
              <a:t> природного компоненту, мае легкий, </a:t>
            </a:r>
            <a:r>
              <a:rPr lang="ru-RU" sz="2000" b="1" dirty="0" err="1" smtClean="0">
                <a:latin typeface="Arial Narrow" pitchFamily="34" charset="0"/>
              </a:rPr>
              <a:t>ніжний</a:t>
            </a:r>
            <a:r>
              <a:rPr lang="ru-RU" sz="2000" b="1" dirty="0" smtClean="0">
                <a:latin typeface="Arial Narrow" pitchFamily="34" charset="0"/>
              </a:rPr>
              <a:t> запах.  </a:t>
            </a:r>
            <a:r>
              <a:rPr lang="ru-RU" sz="2000" b="1" dirty="0" err="1" smtClean="0">
                <a:latin typeface="Arial Narrow" pitchFamily="34" charset="0"/>
              </a:rPr>
              <a:t>Використовувати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можна</a:t>
            </a:r>
            <a:r>
              <a:rPr lang="ru-RU" sz="2000" b="1" dirty="0" smtClean="0">
                <a:latin typeface="Arial Narrow" pitchFamily="34" charset="0"/>
              </a:rPr>
              <a:t> в </a:t>
            </a:r>
            <a:r>
              <a:rPr lang="ru-RU" sz="2000" b="1" dirty="0" err="1" smtClean="0">
                <a:latin typeface="Arial Narrow" pitchFamily="34" charset="0"/>
              </a:rPr>
              <a:t>будь-який</a:t>
            </a:r>
            <a:r>
              <a:rPr lang="ru-RU" sz="2000" b="1" dirty="0" smtClean="0">
                <a:latin typeface="Arial Narrow" pitchFamily="34" charset="0"/>
              </a:rPr>
              <a:t> момент, </a:t>
            </a:r>
            <a:r>
              <a:rPr lang="ru-RU" sz="2000" b="1" dirty="0" err="1" smtClean="0">
                <a:latin typeface="Arial Narrow" pitchFamily="34" charset="0"/>
              </a:rPr>
              <a:t>антибактеріальну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дію</a:t>
            </a:r>
            <a:r>
              <a:rPr lang="ru-RU" sz="2000" b="1" dirty="0" smtClean="0">
                <a:latin typeface="Arial Narrow" pitchFamily="34" charset="0"/>
              </a:rPr>
              <a:t> не </a:t>
            </a:r>
            <a:r>
              <a:rPr lang="ru-RU" sz="2000" b="1" dirty="0" err="1" smtClean="0">
                <a:latin typeface="Arial Narrow" pitchFamily="34" charset="0"/>
              </a:rPr>
              <a:t>залежить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від</a:t>
            </a:r>
            <a:r>
              <a:rPr lang="ru-RU" sz="2000" b="1" dirty="0" smtClean="0">
                <a:latin typeface="Arial Narrow" pitchFamily="34" charset="0"/>
              </a:rPr>
              <a:t> часу </a:t>
            </a:r>
          </a:p>
          <a:p>
            <a:r>
              <a:rPr lang="ru-RU" sz="2000" b="1" dirty="0" smtClean="0">
                <a:latin typeface="Arial Narrow" pitchFamily="34" charset="0"/>
              </a:rPr>
              <a:t>3.Дезодорант </a:t>
            </a:r>
            <a:r>
              <a:rPr lang="ru-RU" sz="2000" b="1" dirty="0" err="1" smtClean="0">
                <a:latin typeface="Arial Narrow" pitchFamily="34" charset="0"/>
              </a:rPr>
              <a:t>Компанії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Примафлори</a:t>
            </a:r>
            <a:r>
              <a:rPr lang="ru-RU" sz="2000" b="1" dirty="0" smtClean="0">
                <a:latin typeface="Arial Narrow" pitchFamily="34" charset="0"/>
              </a:rPr>
              <a:t> не </a:t>
            </a:r>
            <a:r>
              <a:rPr lang="ru-RU" sz="2000" b="1" dirty="0" err="1" smtClean="0">
                <a:latin typeface="Arial Narrow" pitchFamily="34" charset="0"/>
              </a:rPr>
              <a:t>забиває</a:t>
            </a:r>
            <a:r>
              <a:rPr lang="ru-RU" sz="2000" b="1" dirty="0" smtClean="0">
                <a:latin typeface="Arial Narrow" pitchFamily="34" charset="0"/>
              </a:rPr>
              <a:t> пори, так як в </a:t>
            </a:r>
            <a:r>
              <a:rPr lang="ru-RU" sz="2000" b="1" dirty="0" err="1" smtClean="0">
                <a:latin typeface="Arial Narrow" pitchFamily="34" charset="0"/>
              </a:rPr>
              <a:t>ньому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відсутні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емульгатори</a:t>
            </a:r>
            <a:r>
              <a:rPr lang="ru-RU" sz="2000" b="1" dirty="0" smtClean="0">
                <a:latin typeface="Arial Narrow" pitchFamily="34" charset="0"/>
              </a:rPr>
              <a:t>. </a:t>
            </a:r>
            <a:r>
              <a:rPr lang="ru-RU" sz="2000" b="1" dirty="0" err="1" smtClean="0">
                <a:latin typeface="Arial Narrow" pitchFamily="34" charset="0"/>
              </a:rPr>
              <a:t>Мають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лікувальну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дію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 4.Одне з </a:t>
            </a:r>
            <a:r>
              <a:rPr lang="ru-RU" sz="2000" b="1" dirty="0" err="1" smtClean="0">
                <a:latin typeface="Arial Narrow" pitchFamily="34" charset="0"/>
              </a:rPr>
              <a:t>найцініших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властивостей</a:t>
            </a:r>
            <a:r>
              <a:rPr lang="ru-RU" sz="2000" b="1" dirty="0" smtClean="0">
                <a:latin typeface="Arial Narrow" pitchFamily="34" charset="0"/>
              </a:rPr>
              <a:t> дезодоранта </a:t>
            </a:r>
            <a:r>
              <a:rPr lang="ru-RU" sz="2000" b="1" dirty="0" err="1" smtClean="0">
                <a:latin typeface="Arial Narrow" pitchFamily="34" charset="0"/>
              </a:rPr>
              <a:t>Примафлора-він</a:t>
            </a:r>
            <a:r>
              <a:rPr lang="ru-RU" sz="2000" b="1" dirty="0" smtClean="0">
                <a:latin typeface="Arial Narrow" pitchFamily="34" charset="0"/>
              </a:rPr>
              <a:t> абсолютно </a:t>
            </a:r>
            <a:r>
              <a:rPr lang="ru-RU" sz="2000" b="1" dirty="0" err="1" smtClean="0">
                <a:latin typeface="Arial Narrow" pitchFamily="34" charset="0"/>
              </a:rPr>
              <a:t>гіпоалергенний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його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можна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використовувати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навіть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вагітним</a:t>
            </a:r>
            <a:r>
              <a:rPr lang="ru-RU" sz="2000" b="1" dirty="0" smtClean="0">
                <a:latin typeface="Arial Narrow" pitchFamily="34" charset="0"/>
              </a:rPr>
              <a:t>  </a:t>
            </a:r>
            <a:r>
              <a:rPr lang="ru-RU" sz="2000" b="1" dirty="0" err="1" smtClean="0">
                <a:latin typeface="Arial Narrow" pitchFamily="34" charset="0"/>
              </a:rPr>
              <a:t>жінкам</a:t>
            </a:r>
            <a:r>
              <a:rPr lang="ru-RU" sz="2000" b="1" dirty="0" smtClean="0">
                <a:latin typeface="Arial Narrow" pitchFamily="34" charset="0"/>
              </a:rPr>
              <a:t>, астматикам </a:t>
            </a:r>
            <a:r>
              <a:rPr lang="ru-RU" sz="2000" b="1" dirty="0" err="1" smtClean="0">
                <a:latin typeface="Arial Narrow" pitchFamily="34" charset="0"/>
              </a:rPr>
              <a:t>або</a:t>
            </a:r>
            <a:r>
              <a:rPr lang="ru-RU" sz="2000" b="1" dirty="0" smtClean="0">
                <a:latin typeface="Arial Narrow" pitchFamily="34" charset="0"/>
              </a:rPr>
              <a:t> людям з </a:t>
            </a:r>
            <a:r>
              <a:rPr lang="ru-RU" sz="2000" b="1" dirty="0" err="1" smtClean="0">
                <a:latin typeface="Arial Narrow" pitchFamily="34" charset="0"/>
              </a:rPr>
              <a:t>алергією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компоненти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звичайних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дезодорантів</a:t>
            </a:r>
            <a:r>
              <a:rPr lang="ru-RU" sz="2000" b="1" dirty="0" smtClean="0">
                <a:latin typeface="Arial Narrow" pitchFamily="34" charset="0"/>
              </a:rPr>
              <a:t>.  </a:t>
            </a:r>
            <a:r>
              <a:rPr lang="ru-RU" sz="2000" b="1" dirty="0" err="1" smtClean="0">
                <a:latin typeface="Arial Narrow" pitchFamily="34" charset="0"/>
              </a:rPr>
              <a:t>Можна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впевнено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говорити</a:t>
            </a:r>
            <a:r>
              <a:rPr lang="ru-RU" sz="2000" b="1" dirty="0" smtClean="0">
                <a:latin typeface="Arial Narrow" pitchFamily="34" charset="0"/>
              </a:rPr>
              <a:t> про </a:t>
            </a:r>
            <a:r>
              <a:rPr lang="ru-RU" sz="2000" b="1" dirty="0" err="1" smtClean="0">
                <a:latin typeface="Arial Narrow" pitchFamily="34" charset="0"/>
              </a:rPr>
              <a:t>відсутність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яких</a:t>
            </a:r>
            <a:r>
              <a:rPr lang="ru-RU" sz="2000" b="1" dirty="0" smtClean="0">
                <a:latin typeface="Arial Narrow" pitchFamily="34" charset="0"/>
              </a:rPr>
              <a:t> би то не </a:t>
            </a:r>
            <a:r>
              <a:rPr lang="ru-RU" sz="2000" b="1" dirty="0" err="1" smtClean="0">
                <a:latin typeface="Arial Narrow" pitchFamily="34" charset="0"/>
              </a:rPr>
              <a:t>було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негативних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впливів</a:t>
            </a:r>
            <a:r>
              <a:rPr lang="ru-RU" sz="2000" b="1" dirty="0" smtClean="0">
                <a:latin typeface="Arial Narrow" pitchFamily="34" charset="0"/>
              </a:rPr>
              <a:t> квасцовую </a:t>
            </a:r>
            <a:r>
              <a:rPr lang="ru-RU" sz="2000" b="1" dirty="0" err="1" smtClean="0">
                <a:latin typeface="Arial Narrow" pitchFamily="34" charset="0"/>
              </a:rPr>
              <a:t>каменю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організм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людини</a:t>
            </a:r>
            <a:r>
              <a:rPr lang="ru-RU" sz="2000" b="1" dirty="0" smtClean="0">
                <a:latin typeface="Arial Narrow" pitchFamily="34" charset="0"/>
              </a:rPr>
              <a:t>.  Не </a:t>
            </a:r>
            <a:r>
              <a:rPr lang="ru-RU" sz="2000" b="1" dirty="0" err="1" smtClean="0">
                <a:latin typeface="Arial Narrow" pitchFamily="34" charset="0"/>
              </a:rPr>
              <a:t>містить</a:t>
            </a:r>
            <a:r>
              <a:rPr lang="ru-RU" sz="2000" b="1" dirty="0" smtClean="0">
                <a:latin typeface="Arial Narrow" pitchFamily="34" charset="0"/>
              </a:rPr>
              <a:t> спирту, </a:t>
            </a:r>
            <a:r>
              <a:rPr lang="ru-RU" sz="2000" b="1" dirty="0" err="1" smtClean="0">
                <a:latin typeface="Arial Narrow" pitchFamily="34" charset="0"/>
              </a:rPr>
              <a:t>отже</a:t>
            </a:r>
            <a:r>
              <a:rPr lang="ru-RU" sz="2000" b="1" dirty="0" smtClean="0">
                <a:latin typeface="Arial Narrow" pitchFamily="34" charset="0"/>
              </a:rPr>
              <a:t>, не </a:t>
            </a:r>
            <a:r>
              <a:rPr lang="ru-RU" sz="2000" b="1" dirty="0" err="1" smtClean="0">
                <a:latin typeface="Arial Narrow" pitchFamily="34" charset="0"/>
              </a:rPr>
              <a:t>подразнює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шкіру</a:t>
            </a:r>
            <a:r>
              <a:rPr lang="ru-RU" sz="2000" b="1" dirty="0" smtClean="0">
                <a:latin typeface="Arial Narrow" pitchFamily="34" charset="0"/>
              </a:rPr>
              <a:t>.  </a:t>
            </a:r>
            <a:r>
              <a:rPr lang="ru-RU" sz="2000" b="1" dirty="0" err="1" smtClean="0">
                <a:latin typeface="Arial Narrow" pitchFamily="34" charset="0"/>
              </a:rPr>
              <a:t>Ефективний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шкірі</a:t>
            </a:r>
            <a:r>
              <a:rPr lang="ru-RU" sz="2000" b="1" dirty="0" smtClean="0">
                <a:latin typeface="Arial Narrow" pitchFamily="34" charset="0"/>
              </a:rPr>
              <a:t> будь-</a:t>
            </a:r>
            <a:r>
              <a:rPr lang="ru-RU" sz="2000" b="1" dirty="0" err="1" smtClean="0">
                <a:latin typeface="Arial Narrow" pitchFamily="34" charset="0"/>
              </a:rPr>
              <a:t>якого</a:t>
            </a:r>
            <a:r>
              <a:rPr lang="ru-RU" sz="2000" b="1" dirty="0" smtClean="0">
                <a:latin typeface="Arial Narrow" pitchFamily="34" charset="0"/>
              </a:rPr>
              <a:t> типу. </a:t>
            </a:r>
          </a:p>
        </p:txBody>
      </p:sp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672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663"/>
            <a:ext cx="1643042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571481"/>
            <a:ext cx="7072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5. Не </a:t>
            </a:r>
            <a:r>
              <a:rPr lang="ru-RU" sz="2000" b="1" dirty="0" err="1" smtClean="0">
                <a:latin typeface="Arial Narrow" pitchFamily="34" charset="0"/>
              </a:rPr>
              <a:t>містить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ніяких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шкідливих</a:t>
            </a:r>
            <a:r>
              <a:rPr lang="ru-RU" sz="2000" b="1" dirty="0" smtClean="0">
                <a:latin typeface="Arial Narrow" pitchFamily="34" charset="0"/>
              </a:rPr>
              <a:t> добавок, на 100% </a:t>
            </a:r>
            <a:r>
              <a:rPr lang="ru-RU" sz="2000" b="1" dirty="0" err="1" smtClean="0">
                <a:latin typeface="Arial Narrow" pitchFamily="34" charset="0"/>
              </a:rPr>
              <a:t>натуральний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природний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мінерал.Не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перешкоджає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роботі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лімфатичної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системи</a:t>
            </a:r>
            <a:r>
              <a:rPr lang="ru-RU" sz="2000" b="1" dirty="0" smtClean="0">
                <a:latin typeface="Arial Narrow" pitchFamily="34" charset="0"/>
              </a:rPr>
              <a:t>, а </a:t>
            </a:r>
            <a:r>
              <a:rPr lang="ru-RU" sz="2000" b="1" dirty="0" err="1" smtClean="0">
                <a:latin typeface="Arial Narrow" pitchFamily="34" charset="0"/>
              </a:rPr>
              <a:t>навпаки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благориятно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впливає</a:t>
            </a:r>
            <a:r>
              <a:rPr lang="ru-RU" sz="2000" b="1" dirty="0" smtClean="0">
                <a:latin typeface="Arial Narrow" pitchFamily="34" charset="0"/>
              </a:rPr>
              <a:t>. </a:t>
            </a:r>
          </a:p>
          <a:p>
            <a:r>
              <a:rPr lang="ru-RU" sz="2000" b="1" dirty="0" smtClean="0">
                <a:latin typeface="Arial Narrow" pitchFamily="34" charset="0"/>
              </a:rPr>
              <a:t> 6.Наші </a:t>
            </a:r>
            <a:r>
              <a:rPr lang="ru-RU" sz="2000" b="1" dirty="0" err="1" smtClean="0">
                <a:latin typeface="Arial Narrow" pitchFamily="34" charset="0"/>
              </a:rPr>
              <a:t>дезодоранти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володіють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потужними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антибактеріальними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протизапальними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властивостями</a:t>
            </a:r>
            <a:r>
              <a:rPr lang="ru-RU" sz="2000" b="1" dirty="0" smtClean="0">
                <a:latin typeface="Arial Narrow" pitchFamily="34" charset="0"/>
              </a:rPr>
              <a:t>.  </a:t>
            </a:r>
            <a:r>
              <a:rPr lang="ru-RU" sz="2000" b="1" dirty="0" err="1" smtClean="0">
                <a:latin typeface="Arial Narrow" pitchFamily="34" charset="0"/>
              </a:rPr>
              <a:t>Вбиваючи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шкідливі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бактерії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він</a:t>
            </a:r>
            <a:r>
              <a:rPr lang="ru-RU" sz="2000" b="1" dirty="0" smtClean="0">
                <a:latin typeface="Arial Narrow" pitchFamily="34" charset="0"/>
              </a:rPr>
              <a:t> добре </a:t>
            </a:r>
            <a:r>
              <a:rPr lang="ru-RU" sz="2000" b="1" dirty="0" err="1" smtClean="0">
                <a:latin typeface="Arial Narrow" pitchFamily="34" charset="0"/>
              </a:rPr>
              <a:t>заспокоює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шкіру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після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гоління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швидко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зупиняє</a:t>
            </a:r>
            <a:r>
              <a:rPr lang="ru-RU" sz="2000" b="1" dirty="0" smtClean="0">
                <a:latin typeface="Arial Narrow" pitchFamily="34" charset="0"/>
              </a:rPr>
              <a:t> кров при </a:t>
            </a:r>
            <a:r>
              <a:rPr lang="ru-RU" sz="2000" b="1" dirty="0" err="1" smtClean="0">
                <a:latin typeface="Arial Narrow" pitchFamily="34" charset="0"/>
              </a:rPr>
              <a:t>порізах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знімає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роздратування</a:t>
            </a:r>
            <a:r>
              <a:rPr lang="ru-RU" sz="2000" b="1" dirty="0" smtClean="0">
                <a:latin typeface="Arial Narrow" pitchFamily="34" charset="0"/>
              </a:rPr>
              <a:t>.  . </a:t>
            </a:r>
          </a:p>
          <a:p>
            <a:r>
              <a:rPr lang="ru-RU" sz="2000" b="1" dirty="0" smtClean="0">
                <a:latin typeface="Arial Narrow" pitchFamily="34" charset="0"/>
              </a:rPr>
              <a:t> 7. У </a:t>
            </a:r>
            <a:r>
              <a:rPr lang="ru-RU" sz="2000" b="1" dirty="0" err="1" smtClean="0">
                <a:latin typeface="Arial Narrow" pitchFamily="34" charset="0"/>
              </a:rPr>
              <a:t>відміну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від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антиперспірантів</a:t>
            </a:r>
            <a:r>
              <a:rPr lang="ru-RU" sz="2000" b="1" dirty="0" smtClean="0">
                <a:latin typeface="Arial Narrow" pitchFamily="34" charset="0"/>
              </a:rPr>
              <a:t>, не </a:t>
            </a:r>
            <a:r>
              <a:rPr lang="ru-RU" sz="2000" b="1" dirty="0" err="1" smtClean="0">
                <a:latin typeface="Arial Narrow" pitchFamily="34" charset="0"/>
              </a:rPr>
              <a:t>закупорює</a:t>
            </a:r>
            <a:r>
              <a:rPr lang="ru-RU" sz="2000" b="1" dirty="0" smtClean="0">
                <a:latin typeface="Arial Narrow" pitchFamily="34" charset="0"/>
              </a:rPr>
              <a:t> пори, </a:t>
            </a:r>
            <a:r>
              <a:rPr lang="ru-RU" sz="2000" b="1" dirty="0" err="1" smtClean="0">
                <a:latin typeface="Arial Narrow" pitchFamily="34" charset="0"/>
              </a:rPr>
              <a:t>дозволяючи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шкірі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дихати</a:t>
            </a:r>
            <a:r>
              <a:rPr lang="ru-RU" sz="2000" b="1" dirty="0" smtClean="0">
                <a:latin typeface="Arial Narrow" pitchFamily="34" charset="0"/>
              </a:rPr>
              <a:t>, і не </a:t>
            </a:r>
            <a:r>
              <a:rPr lang="ru-RU" sz="2000" b="1" dirty="0" err="1" smtClean="0">
                <a:latin typeface="Arial Narrow" pitchFamily="34" charset="0"/>
              </a:rPr>
              <a:t>затримує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виділення</a:t>
            </a:r>
            <a:r>
              <a:rPr lang="ru-RU" sz="2000" b="1" dirty="0" smtClean="0">
                <a:latin typeface="Arial Narrow" pitchFamily="34" charset="0"/>
              </a:rPr>
              <a:t> через </a:t>
            </a:r>
            <a:r>
              <a:rPr lang="ru-RU" sz="2000" b="1" dirty="0" err="1" smtClean="0">
                <a:latin typeface="Arial Narrow" pitchFamily="34" charset="0"/>
              </a:rPr>
              <a:t>потові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залози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шкідливих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токсинів</a:t>
            </a:r>
            <a:r>
              <a:rPr lang="ru-RU" sz="2000" b="1" dirty="0" smtClean="0">
                <a:latin typeface="Arial Narrow" pitchFamily="34" charset="0"/>
              </a:rPr>
              <a:t>.  </a:t>
            </a:r>
            <a:r>
              <a:rPr lang="ru-RU" sz="2000" b="1" dirty="0" err="1" smtClean="0">
                <a:latin typeface="Arial Narrow" pitchFamily="34" charset="0"/>
              </a:rPr>
              <a:t>Рекомендується</a:t>
            </a:r>
            <a:r>
              <a:rPr lang="ru-RU" sz="2000" b="1" dirty="0" smtClean="0">
                <a:latin typeface="Arial Narrow" pitchFamily="34" charset="0"/>
              </a:rPr>
              <a:t> для </a:t>
            </a:r>
            <a:r>
              <a:rPr lang="ru-RU" sz="2000" b="1" dirty="0" err="1" smtClean="0">
                <a:latin typeface="Arial Narrow" pitchFamily="34" charset="0"/>
              </a:rPr>
              <a:t>використання</a:t>
            </a:r>
            <a:r>
              <a:rPr lang="ru-RU" sz="2000" b="1" dirty="0" smtClean="0">
                <a:latin typeface="Arial Narrow" pitchFamily="34" charset="0"/>
              </a:rPr>
              <a:t> перед </a:t>
            </a:r>
            <a:r>
              <a:rPr lang="ru-RU" sz="2000" b="1" dirty="0" err="1" smtClean="0">
                <a:latin typeface="Arial Narrow" pitchFamily="34" charset="0"/>
              </a:rPr>
              <a:t>фізичними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навантаженнями</a:t>
            </a:r>
            <a:r>
              <a:rPr lang="ru-RU" sz="2000" b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7" name="Рисунок 6" descr="C:\Users\User\AppData\Local\Microsoft\Windows\INetCache\Content.Word\IMG_20171207_110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5143536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79690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Мета проекту: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857232"/>
            <a:ext cx="6829444" cy="52689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i="1" dirty="0" smtClean="0">
                <a:latin typeface="Arial Narrow" pitchFamily="34" charset="0"/>
              </a:rPr>
              <a:t>Інформувати про необхідність дбайливого ставлення до власного здоров'я; 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i="1" dirty="0" smtClean="0">
                <a:latin typeface="Arial Narrow" pitchFamily="34" charset="0"/>
              </a:rPr>
              <a:t>Популяризувати ЗСЖ через використання екологічно чистих засобів особистої гігієни, а саме дезодоранти;</a:t>
            </a:r>
          </a:p>
          <a:p>
            <a:pPr>
              <a:buFont typeface="Wingdings" pitchFamily="2" charset="2"/>
              <a:buChar char="v"/>
            </a:pPr>
            <a:r>
              <a:rPr lang="uk-UA" sz="2400" i="1" dirty="0" smtClean="0">
                <a:latin typeface="Arial Narrow" pitchFamily="34" charset="0"/>
              </a:rPr>
              <a:t>Заохотити підростаюче покоління використовувати засоби особистої гігієни,корисні для здоров'я, а саме українських виробників;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i="1" dirty="0" smtClean="0">
                <a:latin typeface="Arial Narrow" pitchFamily="34" charset="0"/>
              </a:rPr>
              <a:t>Формувати  у вихованців свідоме ставлення до здоров'я; сприяти усвідомленню з теми особиста гігієна,визначити її вплив на здоров'я людини.</a:t>
            </a:r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2082792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Arial Narrow" pitchFamily="34" charset="0"/>
              </a:rPr>
              <a:t>Попрацювавши з інформаційними джерелами</a:t>
            </a:r>
            <a:br>
              <a:rPr lang="uk-UA" sz="2000" b="1" i="1" dirty="0" smtClean="0">
                <a:latin typeface="Arial Narrow" pitchFamily="34" charset="0"/>
              </a:rPr>
            </a:br>
            <a:r>
              <a:rPr lang="uk-UA" sz="2000" b="1" i="1" dirty="0" smtClean="0">
                <a:latin typeface="Arial Narrow" pitchFamily="34" charset="0"/>
              </a:rPr>
              <a:t>підготували і провели для учнів інформ-дайджест з даної теми, де  за допомогою фактів  намагалися  переконати, що при виборі дезодоранту необхідно звертати увагу на склад, термін придатності та країну виробника. Спілкування проходило під гаслом “ Від хімічних засобів особистої гігієни до  натуральних українських ”.</a:t>
            </a:r>
            <a:endParaRPr lang="ru-RU" sz="2000" b="1" i="1" dirty="0">
              <a:latin typeface="Arial Narrow" pitchFamily="34" charset="0"/>
            </a:endParaRPr>
          </a:p>
        </p:txBody>
      </p:sp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94937"/>
            <a:ext cx="5341148" cy="400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0134" y="3136125"/>
            <a:ext cx="403244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27" y="2594936"/>
            <a:ext cx="5341148" cy="400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000108"/>
            <a:ext cx="7043758" cy="221457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Роблячи маленькі кроки ,ми маємо змогу піклуватися не лише про себе, а і про підростаюче покоління, та про державу загалом. Адже саме цим проектом ми можемо покращити не лише екологічний стан України, а й економічний.</a:t>
            </a:r>
            <a:endParaRPr lang="ru-RU" dirty="0"/>
          </a:p>
        </p:txBody>
      </p:sp>
      <p:pic>
        <p:nvPicPr>
          <p:cNvPr id="5" name="Рисунок 4" descr="http://mirgorod-gorono.at.ua/_nw/8/63591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86124"/>
            <a:ext cx="5500726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24" name="AutoShape 4" descr="Результат пошуку зображень за запитом &quot;малюнок дякую за ува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Результат пошуку зображень за запитом &quot;малюнок дякую за увагу&quot;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80"/>
          <a:stretch>
            <a:fillRect/>
          </a:stretch>
        </p:blipFill>
        <p:spPr bwMode="auto">
          <a:xfrm>
            <a:off x="1746407" y="4093947"/>
            <a:ext cx="21145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63688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6" y="1988840"/>
            <a:ext cx="936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FF0000"/>
                </a:solidFill>
              </a:rPr>
              <a:t>Дякуємо за</a:t>
            </a:r>
          </a:p>
          <a:p>
            <a:pPr algn="ctr"/>
            <a:r>
              <a:rPr lang="uk-UA" sz="8800" b="1" dirty="0" smtClean="0">
                <a:solidFill>
                  <a:srgbClr val="FF0000"/>
                </a:solidFill>
              </a:rPr>
              <a:t> увагу 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Arial Narrow" pitchFamily="34" charset="0"/>
              </a:rPr>
              <a:t>Завдання проекту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071546"/>
            <a:ext cx="7072362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i="1" dirty="0" smtClean="0">
                <a:latin typeface="Arial Narrow" pitchFamily="34" charset="0"/>
              </a:rPr>
              <a:t>ознайомитися та проаналізувати, які чинники впливають на  вибір засобів особистої гігієни      у підлітків   ;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uk-UA" i="1" dirty="0" smtClean="0">
                <a:latin typeface="Arial Narrow" pitchFamily="34" charset="0"/>
              </a:rPr>
              <a:t>дослідити ставлення підлітків до проблеми вибору засобів особистої гігієни  на прикладі дезодоранти;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uk-UA" i="1" dirty="0" smtClean="0">
                <a:latin typeface="Arial Narrow" pitchFamily="34" charset="0"/>
              </a:rPr>
              <a:t>довести інформацію про екологічно чисті засоби особистої гігієни  (дезодоранти) до відома усіх підлітків  віком   13-16 років;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uk-UA" i="1" dirty="0" smtClean="0">
                <a:latin typeface="Arial Narrow" pitchFamily="34" charset="0"/>
              </a:rPr>
              <a:t>навчити учнів аналізувати вміст компонентів засобів особистої гігієни відносно до власного здоров’я; 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uk-UA" i="1" dirty="0" smtClean="0">
                <a:latin typeface="Arial Narrow" pitchFamily="34" charset="0"/>
              </a:rPr>
              <a:t>формувати у підлітків усвідомлене ставлення до використання засобів особистої гігієни українського виробництва.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dirty="0" smtClean="0"/>
              <a:t>Актуальність проекту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142984"/>
            <a:ext cx="6829444" cy="55721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400" b="1" i="1" dirty="0" smtClean="0">
                <a:latin typeface="Arial Narrow" pitchFamily="34" charset="0"/>
              </a:rPr>
              <a:t>Здоров’я є глобальною проблемою всього людства і молоді зокрема.</a:t>
            </a:r>
            <a:endParaRPr lang="ru-RU" sz="2400" b="1" i="1" dirty="0" smtClean="0">
              <a:latin typeface="Arial Narrow" pitchFamily="34" charset="0"/>
            </a:endParaRPr>
          </a:p>
          <a:p>
            <a:pPr algn="just"/>
            <a:r>
              <a:rPr lang="uk-UA" sz="2400" b="1" i="1" dirty="0" smtClean="0">
                <a:latin typeface="Arial Narrow" pitchFamily="34" charset="0"/>
              </a:rPr>
              <a:t>Здоров’я дитини – це здоров’я нації,тому формування навичок здорового способу життя необхідно розпочинати з раннього віку. Важливим чинником зміцнення дитячого організму є раціональне харчування, особиста гігієна, активний відпочинок.  Обираючи тему проекту, ставили за мету покращити обізнаність дітей про те, що рівень здоров’я кожної людини залежить від рівня її загальної культури. І тому запрошуємо взяти  участь у проекті, який дає можливість більше дізнатися про деякі  засоби  особистої гігієни, а саме про дезодоранти.</a:t>
            </a:r>
            <a:endParaRPr lang="ru-RU" sz="2400" b="1" i="1" dirty="0" smtClean="0">
              <a:latin typeface="Arial Narrow" pitchFamily="34" charset="0"/>
            </a:endParaRPr>
          </a:p>
          <a:p>
            <a:endParaRPr lang="ru-RU" sz="2400" b="1" i="1" dirty="0">
              <a:latin typeface="Arial Narrow" pitchFamily="34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Arial Black" pitchFamily="34" charset="0"/>
              </a:rPr>
              <a:t>Що таке гігієна ?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1414"/>
            <a:ext cx="6472254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Особиста</a:t>
            </a:r>
            <a:r>
              <a:rPr lang="ru-RU" i="1" dirty="0" smtClean="0"/>
              <a:t> </a:t>
            </a:r>
            <a:r>
              <a:rPr lang="ru-RU" i="1" dirty="0" err="1" smtClean="0"/>
              <a:t>гігієна</a:t>
            </a:r>
            <a:r>
              <a:rPr lang="ru-RU" i="1" dirty="0" smtClean="0"/>
              <a:t> 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додержання</a:t>
            </a:r>
            <a:r>
              <a:rPr lang="ru-RU" i="1" dirty="0" smtClean="0"/>
              <a:t> </a:t>
            </a:r>
            <a:r>
              <a:rPr lang="ru-RU" i="1" dirty="0" err="1" smtClean="0"/>
              <a:t>вимог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правил </a:t>
            </a:r>
            <a:r>
              <a:rPr lang="ru-RU" i="1" dirty="0" err="1" smtClean="0"/>
              <a:t>заради</a:t>
            </a:r>
            <a:r>
              <a:rPr lang="ru-RU" i="1" dirty="0" smtClean="0"/>
              <a:t> </a:t>
            </a:r>
            <a:r>
              <a:rPr lang="ru-RU" i="1" dirty="0" err="1" smtClean="0"/>
              <a:t>збереження</a:t>
            </a:r>
            <a:r>
              <a:rPr lang="ru-RU" i="1" dirty="0" smtClean="0"/>
              <a:t> </a:t>
            </a:r>
            <a:r>
              <a:rPr lang="ru-RU" i="1" dirty="0" err="1" smtClean="0"/>
              <a:t>власного</a:t>
            </a:r>
            <a:r>
              <a:rPr lang="ru-RU" i="1" dirty="0" smtClean="0"/>
              <a:t> </a:t>
            </a:r>
            <a:r>
              <a:rPr lang="ru-RU" i="1" dirty="0" err="1" smtClean="0"/>
              <a:t>здоров’я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працездатності</a:t>
            </a:r>
            <a:r>
              <a:rPr lang="ru-RU" i="1" dirty="0" smtClean="0"/>
              <a:t>. Вона </a:t>
            </a:r>
            <a:r>
              <a:rPr lang="ru-RU" i="1" dirty="0" err="1" smtClean="0"/>
              <a:t>спрямована</a:t>
            </a:r>
            <a:r>
              <a:rPr lang="ru-RU" i="1" dirty="0" smtClean="0"/>
              <a:t> на </a:t>
            </a:r>
            <a:r>
              <a:rPr lang="ru-RU" i="1" dirty="0" err="1" smtClean="0"/>
              <a:t>профілактику</a:t>
            </a:r>
            <a:r>
              <a:rPr lang="ru-RU" i="1" dirty="0" smtClean="0"/>
              <a:t> хвороб,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dirty="0" err="1" smtClean="0"/>
              <a:t>сприятливих</a:t>
            </a:r>
            <a:r>
              <a:rPr lang="ru-RU" i="1" dirty="0" smtClean="0"/>
              <a:t> умов для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гарного </a:t>
            </a:r>
            <a:r>
              <a:rPr lang="ru-RU" i="1" dirty="0" err="1" smtClean="0"/>
              <a:t>самопочуття.Основними</a:t>
            </a:r>
            <a:r>
              <a:rPr lang="ru-RU" i="1" dirty="0" smtClean="0"/>
              <a:t> </a:t>
            </a:r>
            <a:r>
              <a:rPr lang="ru-RU" i="1" dirty="0" err="1" smtClean="0"/>
              <a:t>складовими</a:t>
            </a:r>
            <a:r>
              <a:rPr lang="ru-RU" i="1" dirty="0" smtClean="0"/>
              <a:t> </a:t>
            </a:r>
            <a:r>
              <a:rPr lang="ru-RU" i="1" dirty="0" err="1" smtClean="0"/>
              <a:t>особистої</a:t>
            </a:r>
            <a:r>
              <a:rPr lang="ru-RU" i="1" dirty="0" smtClean="0"/>
              <a:t> </a:t>
            </a:r>
            <a:r>
              <a:rPr lang="ru-RU" i="1" dirty="0" err="1" smtClean="0"/>
              <a:t>гігієни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догляд за чистотою </a:t>
            </a:r>
            <a:r>
              <a:rPr lang="ru-RU" i="1" dirty="0" err="1" smtClean="0"/>
              <a:t>шкіри</a:t>
            </a:r>
            <a:r>
              <a:rPr lang="ru-RU" i="1" dirty="0" smtClean="0"/>
              <a:t>, </a:t>
            </a:r>
            <a:r>
              <a:rPr lang="ru-RU" i="1" dirty="0" err="1" smtClean="0"/>
              <a:t>волосся</a:t>
            </a:r>
            <a:r>
              <a:rPr lang="ru-RU" i="1" dirty="0" smtClean="0"/>
              <a:t> та за </a:t>
            </a:r>
            <a:r>
              <a:rPr lang="ru-RU" i="1" dirty="0" err="1" smtClean="0"/>
              <a:t>порожниною</a:t>
            </a:r>
            <a:r>
              <a:rPr lang="ru-RU" i="1" dirty="0" smtClean="0"/>
              <a:t> рота. </a:t>
            </a:r>
            <a:r>
              <a:rPr lang="ru-RU" i="1" dirty="0" err="1" smtClean="0"/>
              <a:t>Важлива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гігієна</a:t>
            </a:r>
            <a:r>
              <a:rPr lang="ru-RU" i="1" dirty="0" smtClean="0"/>
              <a:t> </a:t>
            </a:r>
            <a:r>
              <a:rPr lang="ru-RU" i="1" dirty="0" err="1" smtClean="0"/>
              <a:t>одягу</a:t>
            </a:r>
            <a:r>
              <a:rPr lang="ru-RU" i="1" dirty="0" smtClean="0"/>
              <a:t>, </a:t>
            </a:r>
            <a:r>
              <a:rPr lang="ru-RU" i="1" dirty="0" err="1" smtClean="0"/>
              <a:t>взуття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помешкання.Щоб</a:t>
            </a:r>
            <a:r>
              <a:rPr lang="ru-RU" i="1" dirty="0" smtClean="0"/>
              <a:t> </a:t>
            </a:r>
            <a:r>
              <a:rPr lang="ru-RU" i="1" dirty="0" err="1" smtClean="0"/>
              <a:t>мати</a:t>
            </a:r>
            <a:r>
              <a:rPr lang="ru-RU" i="1" dirty="0" smtClean="0"/>
              <a:t> </a:t>
            </a:r>
            <a:r>
              <a:rPr lang="ru-RU" i="1" dirty="0" err="1" smtClean="0"/>
              <a:t>охайний</a:t>
            </a:r>
            <a:r>
              <a:rPr lang="ru-RU" i="1" dirty="0" smtClean="0"/>
              <a:t> </a:t>
            </a:r>
            <a:r>
              <a:rPr lang="ru-RU" i="1" dirty="0" err="1" smtClean="0"/>
              <a:t>вигляд</a:t>
            </a:r>
            <a:r>
              <a:rPr lang="ru-RU" i="1" dirty="0" smtClean="0"/>
              <a:t>, </a:t>
            </a: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дитинства</a:t>
            </a:r>
            <a:r>
              <a:rPr lang="ru-RU" i="1" dirty="0" smtClean="0"/>
              <a:t> </a:t>
            </a:r>
            <a:r>
              <a:rPr lang="ru-RU" i="1" dirty="0" err="1" smtClean="0"/>
              <a:t>щодня</a:t>
            </a:r>
            <a:r>
              <a:rPr lang="ru-RU" i="1" dirty="0" smtClean="0"/>
              <a:t> </a:t>
            </a:r>
            <a:r>
              <a:rPr lang="ru-RU" i="1" dirty="0" err="1" smtClean="0"/>
              <a:t>миєш</a:t>
            </a:r>
            <a:r>
              <a:rPr lang="ru-RU" i="1" dirty="0" smtClean="0"/>
              <a:t> руки, </a:t>
            </a:r>
            <a:r>
              <a:rPr lang="ru-RU" i="1" dirty="0" err="1" smtClean="0"/>
              <a:t>чистиш</a:t>
            </a:r>
            <a:r>
              <a:rPr lang="ru-RU" i="1" dirty="0" smtClean="0"/>
              <a:t> </a:t>
            </a:r>
            <a:r>
              <a:rPr lang="ru-RU" i="1" dirty="0" err="1" smtClean="0"/>
              <a:t>зуби</a:t>
            </a:r>
            <a:r>
              <a:rPr lang="ru-RU" i="1" dirty="0" smtClean="0"/>
              <a:t>, </a:t>
            </a:r>
            <a:r>
              <a:rPr lang="ru-RU" i="1" dirty="0" err="1" smtClean="0"/>
              <a:t>приймаєш</a:t>
            </a:r>
            <a:r>
              <a:rPr lang="ru-RU" i="1" dirty="0" smtClean="0"/>
              <a:t> душ, </a:t>
            </a:r>
            <a:r>
              <a:rPr lang="ru-RU" i="1" dirty="0" err="1" smtClean="0"/>
              <a:t>змінюєш</a:t>
            </a:r>
            <a:r>
              <a:rPr lang="ru-RU" i="1" dirty="0" smtClean="0"/>
              <a:t> </a:t>
            </a:r>
            <a:r>
              <a:rPr lang="ru-RU" i="1" dirty="0" err="1" smtClean="0"/>
              <a:t>натільну</a:t>
            </a:r>
            <a:r>
              <a:rPr lang="ru-RU" i="1" dirty="0" smtClean="0"/>
              <a:t> </a:t>
            </a:r>
            <a:r>
              <a:rPr lang="ru-RU" i="1" dirty="0" err="1" smtClean="0"/>
              <a:t>білизну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20482" name="Picture 2" descr="Результат пошуку зображень за запитом &quot;малюнки на тему особиста гігіє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714884"/>
            <a:ext cx="2143108" cy="2143116"/>
          </a:xfrm>
          <a:prstGeom prst="rect">
            <a:avLst/>
          </a:prstGeom>
          <a:noFill/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63688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резентація на тему «Засоби особистої гігієни» (варіант 2) - Слайд #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82362" y="-30003984"/>
            <a:ext cx="20316825" cy="1143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2978" y="357166"/>
            <a:ext cx="750102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Arial Narrow" pitchFamily="34" charset="0"/>
              </a:rPr>
              <a:t>Засоби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гігієни</a:t>
            </a:r>
            <a:r>
              <a:rPr lang="ru-RU" sz="2400" b="1" i="1" dirty="0" smtClean="0">
                <a:latin typeface="Arial Narrow" pitchFamily="34" charset="0"/>
              </a:rPr>
              <a:t> — </a:t>
            </a:r>
            <a:r>
              <a:rPr lang="ru-RU" sz="2400" b="1" i="1" dirty="0" err="1" smtClean="0">
                <a:latin typeface="Arial Narrow" pitchFamily="34" charset="0"/>
              </a:rPr>
              <a:t>загальна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назва</a:t>
            </a:r>
            <a:r>
              <a:rPr lang="ru-RU" sz="2400" b="1" i="1" dirty="0" smtClean="0">
                <a:latin typeface="Arial Narrow" pitchFamily="34" charset="0"/>
              </a:rPr>
              <a:t> речей, </a:t>
            </a:r>
            <a:r>
              <a:rPr lang="ru-RU" sz="2400" b="1" i="1" dirty="0" err="1" smtClean="0">
                <a:latin typeface="Arial Narrow" pitchFamily="34" charset="0"/>
              </a:rPr>
              <a:t>що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використовуються</a:t>
            </a:r>
            <a:r>
              <a:rPr lang="ru-RU" sz="2400" b="1" i="1" dirty="0" smtClean="0">
                <a:latin typeface="Arial Narrow" pitchFamily="34" charset="0"/>
              </a:rPr>
              <a:t> для </a:t>
            </a:r>
            <a:r>
              <a:rPr lang="ru-RU" sz="2400" b="1" i="1" dirty="0" err="1" smtClean="0">
                <a:latin typeface="Arial Narrow" pitchFamily="34" charset="0"/>
              </a:rPr>
              <a:t>краси</a:t>
            </a:r>
            <a:r>
              <a:rPr lang="ru-RU" sz="2400" b="1" i="1" dirty="0" smtClean="0">
                <a:latin typeface="Arial Narrow" pitchFamily="34" charset="0"/>
              </a:rPr>
              <a:t>, </a:t>
            </a:r>
            <a:r>
              <a:rPr lang="ru-RU" sz="2400" b="1" i="1" dirty="0" err="1" smtClean="0">
                <a:latin typeface="Arial Narrow" pitchFamily="34" charset="0"/>
              </a:rPr>
              <a:t>або</a:t>
            </a:r>
            <a:r>
              <a:rPr lang="ru-RU" sz="2400" b="1" i="1" dirty="0" smtClean="0">
                <a:latin typeface="Arial Narrow" pitchFamily="34" charset="0"/>
              </a:rPr>
              <a:t> </a:t>
            </a:r>
            <a:r>
              <a:rPr lang="ru-RU" sz="2400" b="1" i="1" dirty="0" err="1" smtClean="0">
                <a:latin typeface="Arial Narrow" pitchFamily="34" charset="0"/>
              </a:rPr>
              <a:t>гігієни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тіла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людини</a:t>
            </a:r>
            <a:r>
              <a:rPr lang="ru-RU" sz="2400" b="1" i="1" dirty="0" smtClean="0">
                <a:latin typeface="Arial Narrow" pitchFamily="34" charset="0"/>
              </a:rPr>
              <a:t>. </a:t>
            </a:r>
          </a:p>
          <a:p>
            <a:pPr algn="just"/>
            <a:r>
              <a:rPr lang="ru-RU" sz="2400" b="1" i="1" dirty="0" err="1" smtClean="0">
                <a:latin typeface="Arial Narrow" pitchFamily="34" charset="0"/>
              </a:rPr>
              <a:t>Що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відносять</a:t>
            </a:r>
            <a:r>
              <a:rPr lang="ru-RU" sz="2400" b="1" i="1" dirty="0" smtClean="0">
                <a:latin typeface="Arial Narrow" pitchFamily="34" charset="0"/>
              </a:rPr>
              <a:t> до </a:t>
            </a:r>
            <a:r>
              <a:rPr lang="ru-RU" sz="2400" b="1" i="1" dirty="0" err="1" smtClean="0">
                <a:latin typeface="Arial Narrow" pitchFamily="34" charset="0"/>
              </a:rPr>
              <a:t>засобів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особистої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гігієни</a:t>
            </a:r>
            <a:r>
              <a:rPr lang="ru-RU" sz="2400" b="1" i="1" dirty="0" smtClean="0">
                <a:latin typeface="Arial Narrow" pitchFamily="34" charset="0"/>
              </a:rPr>
              <a:t>? До </a:t>
            </a:r>
            <a:r>
              <a:rPr lang="ru-RU" sz="2400" b="1" i="1" dirty="0" err="1" smtClean="0">
                <a:latin typeface="Arial Narrow" pitchFamily="34" charset="0"/>
              </a:rPr>
              <a:t>їх</a:t>
            </a:r>
            <a:r>
              <a:rPr lang="ru-RU" sz="2400" b="1" i="1" dirty="0" smtClean="0">
                <a:latin typeface="Arial Narrow" pitchFamily="34" charset="0"/>
              </a:rPr>
              <a:t> числа </a:t>
            </a:r>
            <a:r>
              <a:rPr lang="ru-RU" sz="2400" b="1" i="1" dirty="0" err="1" smtClean="0">
                <a:latin typeface="Arial Narrow" pitchFamily="34" charset="0"/>
              </a:rPr>
              <a:t>слід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віднести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гелі</a:t>
            </a:r>
            <a:r>
              <a:rPr lang="ru-RU" sz="2400" b="1" i="1" dirty="0" smtClean="0">
                <a:latin typeface="Arial Narrow" pitchFamily="34" charset="0"/>
              </a:rPr>
              <a:t> та </a:t>
            </a:r>
            <a:r>
              <a:rPr lang="ru-RU" sz="2400" b="1" i="1" dirty="0" err="1" smtClean="0">
                <a:latin typeface="Arial Narrow" pitchFamily="34" charset="0"/>
              </a:rPr>
              <a:t>шампуні</a:t>
            </a:r>
            <a:r>
              <a:rPr lang="ru-RU" sz="2400" b="1" i="1" dirty="0" smtClean="0">
                <a:latin typeface="Arial Narrow" pitchFamily="34" charset="0"/>
              </a:rPr>
              <a:t> для душу, </a:t>
            </a:r>
            <a:r>
              <a:rPr lang="ru-RU" sz="2400" b="1" i="1" dirty="0" err="1" smtClean="0">
                <a:latin typeface="Arial Narrow" pitchFamily="34" charset="0"/>
              </a:rPr>
              <a:t>туалетне</a:t>
            </a:r>
            <a:r>
              <a:rPr lang="ru-RU" sz="2400" b="1" i="1" dirty="0" smtClean="0">
                <a:latin typeface="Arial Narrow" pitchFamily="34" charset="0"/>
              </a:rPr>
              <a:t> мило, </a:t>
            </a:r>
            <a:r>
              <a:rPr lang="ru-RU" sz="2400" b="1" i="1" dirty="0" err="1" smtClean="0">
                <a:latin typeface="Arial Narrow" pitchFamily="34" charset="0"/>
              </a:rPr>
              <a:t>зубну</a:t>
            </a:r>
            <a:r>
              <a:rPr lang="ru-RU" sz="2400" b="1" i="1" dirty="0" smtClean="0">
                <a:latin typeface="Arial Narrow" pitchFamily="34" charset="0"/>
              </a:rPr>
              <a:t> пасту, </a:t>
            </a:r>
            <a:r>
              <a:rPr lang="ru-RU" sz="2400" b="1" i="1" dirty="0" err="1" smtClean="0">
                <a:latin typeface="Arial Narrow" pitchFamily="34" charset="0"/>
              </a:rPr>
              <a:t>ополіскувачі</a:t>
            </a:r>
            <a:r>
              <a:rPr lang="ru-RU" sz="2400" b="1" i="1" dirty="0" smtClean="0">
                <a:latin typeface="Arial Narrow" pitchFamily="34" charset="0"/>
              </a:rPr>
              <a:t> для </a:t>
            </a:r>
            <a:r>
              <a:rPr lang="ru-RU" sz="2400" b="1" i="1" dirty="0" err="1" smtClean="0">
                <a:latin typeface="Arial Narrow" pitchFamily="34" charset="0"/>
              </a:rPr>
              <a:t>порожнини</a:t>
            </a:r>
            <a:r>
              <a:rPr lang="ru-RU" sz="2400" b="1" i="1" dirty="0" smtClean="0">
                <a:latin typeface="Arial Narrow" pitchFamily="34" charset="0"/>
              </a:rPr>
              <a:t> рота. </a:t>
            </a:r>
            <a:r>
              <a:rPr lang="ru-RU" sz="2400" b="1" i="1" dirty="0" err="1" smtClean="0">
                <a:latin typeface="Arial Narrow" pitchFamily="34" charset="0"/>
              </a:rPr>
              <a:t>Сюди</a:t>
            </a:r>
            <a:r>
              <a:rPr lang="ru-RU" sz="2400" b="1" i="1" dirty="0" smtClean="0">
                <a:latin typeface="Arial Narrow" pitchFamily="34" charset="0"/>
              </a:rPr>
              <a:t> ж </a:t>
            </a:r>
            <a:r>
              <a:rPr lang="ru-RU" sz="2400" b="1" i="1" dirty="0" err="1" smtClean="0">
                <a:latin typeface="Arial Narrow" pitchFamily="34" charset="0"/>
              </a:rPr>
              <a:t>відносять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креми</a:t>
            </a:r>
            <a:r>
              <a:rPr lang="ru-RU" sz="2400" b="1" i="1" dirty="0" smtClean="0">
                <a:latin typeface="Arial Narrow" pitchFamily="34" charset="0"/>
              </a:rPr>
              <a:t>, </a:t>
            </a:r>
            <a:r>
              <a:rPr lang="ru-RU" sz="2400" b="1" i="1" dirty="0" err="1" smtClean="0">
                <a:latin typeface="Arial Narrow" pitchFamily="34" charset="0"/>
              </a:rPr>
              <a:t>лосьйони,дезодоранти</a:t>
            </a:r>
            <a:r>
              <a:rPr lang="ru-RU" sz="2400" b="1" i="1" dirty="0" smtClean="0">
                <a:latin typeface="Arial Narrow" pitchFamily="34" charset="0"/>
              </a:rPr>
              <a:t>.</a:t>
            </a:r>
            <a:endParaRPr lang="ru-RU" sz="2400" b="1" i="1" dirty="0">
              <a:latin typeface="Arial Narrow" pitchFamily="34" charset="0"/>
            </a:endParaRPr>
          </a:p>
        </p:txBody>
      </p:sp>
      <p:pic>
        <p:nvPicPr>
          <p:cNvPr id="21512" name="Picture 8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71810"/>
            <a:ext cx="6072230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uk-UA" sz="800" dirty="0" smtClean="0"/>
              <a:t/>
            </a:r>
            <a:br>
              <a:rPr lang="uk-UA" sz="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500166" y="285728"/>
            <a:ext cx="4071966" cy="6286544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видом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дезадорант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користуєтеся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? 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Дезодорант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Б)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Антиперсп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рант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За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якою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категор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єю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обираєте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дезодорант ?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Зовн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шн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Ефективн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сть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 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В)Ц</a:t>
            </a:r>
            <a:r>
              <a:rPr lang="en-US" sz="1600" b="1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Г)Запах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Чи звертаєте увагу на виробника дезодоранту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 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Ні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4. Чи знаєте ви про шкідливість дезодоранту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А)Так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5. Якими марками дезодорантів подобається користуватися?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14414" y="285728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АНКЕТА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0"/>
            <a:ext cx="29289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Дослідження</a:t>
            </a:r>
          </a:p>
          <a:p>
            <a:endParaRPr lang="ru-RU" dirty="0" smtClean="0"/>
          </a:p>
          <a:p>
            <a:r>
              <a:rPr lang="ru-RU" b="1" i="1" dirty="0" err="1" smtClean="0">
                <a:latin typeface="Arial Narrow" pitchFamily="34" charset="0"/>
              </a:rPr>
              <a:t>Пров</a:t>
            </a:r>
            <a:r>
              <a:rPr lang="en-US" b="1" i="1" dirty="0" err="1" smtClean="0">
                <a:latin typeface="Arial Narrow" pitchFamily="34" charset="0"/>
              </a:rPr>
              <a:t>i</a:t>
            </a:r>
            <a:r>
              <a:rPr lang="ru-RU" b="1" i="1" dirty="0" smtClean="0">
                <a:latin typeface="Arial Narrow" pitchFamily="34" charset="0"/>
              </a:rPr>
              <a:t>вши </a:t>
            </a:r>
            <a:r>
              <a:rPr lang="ru-RU" b="1" i="1" dirty="0" err="1" smtClean="0">
                <a:latin typeface="Arial Narrow" pitchFamily="34" charset="0"/>
              </a:rPr>
              <a:t>анкетування</a:t>
            </a:r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серед</a:t>
            </a:r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учн</a:t>
            </a:r>
            <a:r>
              <a:rPr lang="en-US" b="1" i="1" dirty="0" err="1" smtClean="0">
                <a:latin typeface="Arial Narrow" pitchFamily="34" charset="0"/>
              </a:rPr>
              <a:t>i</a:t>
            </a:r>
            <a:r>
              <a:rPr lang="ru-RU" b="1" i="1" dirty="0" smtClean="0">
                <a:latin typeface="Arial Narrow" pitchFamily="34" charset="0"/>
              </a:rPr>
              <a:t>в 7-11 </a:t>
            </a:r>
            <a:r>
              <a:rPr lang="ru-RU" b="1" i="1" dirty="0" err="1" smtClean="0">
                <a:latin typeface="Arial Narrow" pitchFamily="34" charset="0"/>
              </a:rPr>
              <a:t>клас</a:t>
            </a:r>
            <a:r>
              <a:rPr lang="en-US" b="1" i="1" dirty="0" err="1" smtClean="0">
                <a:latin typeface="Arial Narrow" pitchFamily="34" charset="0"/>
              </a:rPr>
              <a:t>i</a:t>
            </a:r>
            <a:r>
              <a:rPr lang="ru-RU" b="1" i="1" dirty="0" smtClean="0">
                <a:latin typeface="Arial Narrow" pitchFamily="34" charset="0"/>
              </a:rPr>
              <a:t>в </a:t>
            </a:r>
            <a:r>
              <a:rPr lang="ru-RU" b="1" i="1" dirty="0" err="1" smtClean="0">
                <a:latin typeface="Arial Narrow" pitchFamily="34" charset="0"/>
              </a:rPr>
              <a:t>отримали</a:t>
            </a:r>
            <a:r>
              <a:rPr lang="ru-RU" b="1" i="1" dirty="0" smtClean="0">
                <a:latin typeface="Arial Narrow" pitchFamily="34" charset="0"/>
              </a:rPr>
              <a:t> так</a:t>
            </a:r>
            <a:r>
              <a:rPr lang="en-US" b="1" i="1" dirty="0" err="1" smtClean="0">
                <a:latin typeface="Arial Narrow" pitchFamily="34" charset="0"/>
              </a:rPr>
              <a:t>i</a:t>
            </a:r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результати</a:t>
            </a:r>
            <a:r>
              <a:rPr lang="ru-RU" b="1" i="1" dirty="0" smtClean="0">
                <a:latin typeface="Arial Narrow" pitchFamily="34" charset="0"/>
              </a:rPr>
              <a:t>:</a:t>
            </a:r>
          </a:p>
          <a:p>
            <a:r>
              <a:rPr lang="uk-UA" b="1" i="1" dirty="0" smtClean="0">
                <a:latin typeface="Arial Narrow" pitchFamily="34" charset="0"/>
              </a:rPr>
              <a:t>користуються  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err="1" smtClean="0">
                <a:latin typeface="Arial Narrow" pitchFamily="34" charset="0"/>
              </a:rPr>
              <a:t>-дезодорантом</a:t>
            </a:r>
            <a:r>
              <a:rPr lang="uk-UA" b="1" i="1" dirty="0" smtClean="0">
                <a:latin typeface="Arial Narrow" pitchFamily="34" charset="0"/>
              </a:rPr>
              <a:t> 55% 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err="1" smtClean="0">
                <a:latin typeface="Arial Narrow" pitchFamily="34" charset="0"/>
              </a:rPr>
              <a:t>-антиперспірантом</a:t>
            </a:r>
            <a:r>
              <a:rPr lang="uk-UA" b="1" i="1" dirty="0" smtClean="0">
                <a:latin typeface="Arial Narrow" pitchFamily="34" charset="0"/>
              </a:rPr>
              <a:t> 45%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smtClean="0">
                <a:latin typeface="Arial Narrow" pitchFamily="34" charset="0"/>
              </a:rPr>
              <a:t>Дезодорант вибирають за: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err="1" smtClean="0">
                <a:latin typeface="Arial Narrow" pitchFamily="34" charset="0"/>
              </a:rPr>
              <a:t>-зовнішнім</a:t>
            </a:r>
            <a:r>
              <a:rPr lang="uk-UA" b="1" i="1" dirty="0" smtClean="0">
                <a:latin typeface="Arial Narrow" pitchFamily="34" charset="0"/>
              </a:rPr>
              <a:t> виглядом </a:t>
            </a:r>
            <a:r>
              <a:rPr lang="ru-RU" b="1" i="1" dirty="0" smtClean="0">
                <a:latin typeface="Arial Narrow" pitchFamily="34" charset="0"/>
              </a:rPr>
              <a:t>4 %</a:t>
            </a:r>
          </a:p>
          <a:p>
            <a:r>
              <a:rPr lang="uk-UA" b="1" i="1" dirty="0" err="1" smtClean="0">
                <a:latin typeface="Arial Narrow" pitchFamily="34" charset="0"/>
              </a:rPr>
              <a:t>-ефективністю</a:t>
            </a:r>
            <a:r>
              <a:rPr lang="uk-UA" b="1" i="1" dirty="0" smtClean="0">
                <a:latin typeface="Arial Narrow" pitchFamily="34" charset="0"/>
              </a:rPr>
              <a:t> дії 41%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err="1" smtClean="0">
                <a:latin typeface="Arial Narrow" pitchFamily="34" charset="0"/>
              </a:rPr>
              <a:t>-ціною</a:t>
            </a:r>
            <a:r>
              <a:rPr lang="uk-UA" b="1" i="1" dirty="0" smtClean="0">
                <a:latin typeface="Arial Narrow" pitchFamily="34" charset="0"/>
              </a:rPr>
              <a:t> 16%</a:t>
            </a:r>
            <a:endParaRPr lang="ru-RU" b="1" i="1" dirty="0" smtClean="0">
              <a:latin typeface="Arial Narrow" pitchFamily="34" charset="0"/>
            </a:endParaRPr>
          </a:p>
          <a:p>
            <a:r>
              <a:rPr lang="uk-UA" b="1" i="1" dirty="0" err="1" smtClean="0">
                <a:latin typeface="Arial Narrow" pitchFamily="34" charset="0"/>
              </a:rPr>
              <a:t>-запахом</a:t>
            </a:r>
            <a:r>
              <a:rPr lang="uk-UA" b="1" i="1" dirty="0" smtClean="0">
                <a:latin typeface="Arial Narrow" pitchFamily="34" charset="0"/>
              </a:rPr>
              <a:t> 39%</a:t>
            </a:r>
          </a:p>
          <a:p>
            <a:r>
              <a:rPr lang="uk-UA" b="1" i="1" dirty="0" smtClean="0">
                <a:latin typeface="Arial Narrow" pitchFamily="34" charset="0"/>
              </a:rPr>
              <a:t>На країну виробника звертають увагу – 5%; не звертають 95%</a:t>
            </a:r>
            <a:endParaRPr lang="ru-RU" b="1" i="1" dirty="0" smtClean="0"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 шкідливість знають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А) 25%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Б) 75 %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79712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8632511"/>
              </p:ext>
            </p:extLst>
          </p:nvPr>
        </p:nvGraphicFramePr>
        <p:xfrm>
          <a:off x="2143108" y="3643314"/>
          <a:ext cx="61436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28494019"/>
              </p:ext>
            </p:extLst>
          </p:nvPr>
        </p:nvGraphicFramePr>
        <p:xfrm>
          <a:off x="2357422" y="0"/>
          <a:ext cx="65722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952" y="0"/>
            <a:ext cx="2386373" cy="6858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79712" cy="6858000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2214546" y="3214686"/>
          <a:ext cx="5786478" cy="31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357290" y="214290"/>
          <a:ext cx="71438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1113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Times New Roman</vt:lpstr>
      <vt:lpstr>Wingdings</vt:lpstr>
      <vt:lpstr>шаблон-1</vt:lpstr>
      <vt:lpstr>Презентация PowerPoint</vt:lpstr>
      <vt:lpstr>Мета проекту: </vt:lpstr>
      <vt:lpstr>Завдання проекту: </vt:lpstr>
      <vt:lpstr>Актуальність проекту</vt:lpstr>
      <vt:lpstr>Що таке гігієна ?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Чим шкідливі дезодоранти</vt:lpstr>
      <vt:lpstr>АЛЬТЕРНАТИВА   Є!!! знайомтесь торгова марка “Примафлора” виробник Україна  за здоровий спосіб життя та екологічно чисті товари</vt:lpstr>
      <vt:lpstr>Чому саме вона?</vt:lpstr>
      <vt:lpstr>ЗНАЙОМТЕСЬ дезодорант ТМ “Примафлора”</vt:lpstr>
      <vt:lpstr>Як працюють складові компоненти саме цього дезодоранту? </vt:lpstr>
      <vt:lpstr>порівняльну характеристику  дезодоранту провела  лікар-валеолог Лілія Кекіна</vt:lpstr>
      <vt:lpstr>Презентация PowerPoint</vt:lpstr>
      <vt:lpstr>Попрацювавши з інформаційними джерелами підготували і провели для учнів інформ-дайджест з даної теми, де  за допомогою фактів  намагалися  переконати, що при виборі дезодоранту необхідно звертати увагу на склад, термін придатності та країну виробника. Спілкування проходило під гаслом “ Від хімічних засобів особистої гігієни до  натуральних українських ”.</vt:lpstr>
      <vt:lpstr>ВИСНОВОК</vt:lpstr>
      <vt:lpstr>Презентация PowerPoint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</cp:lastModifiedBy>
  <cp:revision>92</cp:revision>
  <dcterms:created xsi:type="dcterms:W3CDTF">2017-12-09T18:38:54Z</dcterms:created>
  <dcterms:modified xsi:type="dcterms:W3CDTF">2017-12-11T09:33:08Z</dcterms:modified>
</cp:coreProperties>
</file>