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4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39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DC6BF-B197-49EE-A832-829805001A35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CA9B1-BF5A-4B84-B198-B97891CFF4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 dir="r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DC6BF-B197-49EE-A832-829805001A35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CA9B1-BF5A-4B84-B198-B97891CFF4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 dir="r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DC6BF-B197-49EE-A832-829805001A35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CA9B1-BF5A-4B84-B198-B97891CFF48A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 dir="r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DC6BF-B197-49EE-A832-829805001A35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CA9B1-BF5A-4B84-B198-B97891CFF48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 dir="r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DC6BF-B197-49EE-A832-829805001A35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CA9B1-BF5A-4B84-B198-B97891CFF4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 dir="r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DC6BF-B197-49EE-A832-829805001A35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CA9B1-BF5A-4B84-B198-B97891CFF48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 dir="r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DC6BF-B197-49EE-A832-829805001A35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CA9B1-BF5A-4B84-B198-B97891CFF4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 dir="r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DC6BF-B197-49EE-A832-829805001A35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CA9B1-BF5A-4B84-B198-B97891CFF4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 dir="r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DC6BF-B197-49EE-A832-829805001A35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CA9B1-BF5A-4B84-B198-B97891CFF4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 dir="r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DC6BF-B197-49EE-A832-829805001A35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CA9B1-BF5A-4B84-B198-B97891CFF48A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 dir="r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DC6BF-B197-49EE-A832-829805001A35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CA9B1-BF5A-4B84-B198-B97891CFF48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 dir="r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22DC6BF-B197-49EE-A832-829805001A35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826CA9B1-BF5A-4B84-B198-B97891CFF48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4="http://schemas.microsoft.com/office/powerpoint/2010/main" Requires="p14">
      <p:transition spd="slow" p14:dur="3400">
        <p14:reveal dir="r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4400" b="1" dirty="0" smtClean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uk-UA" sz="4400" b="1" dirty="0" smtClean="0">
                <a:effectLst/>
                <a:latin typeface="Times New Roman"/>
                <a:ea typeface="Calibri"/>
                <a:cs typeface="Times New Roman"/>
              </a:rPr>
              <a:t>І.</a:t>
            </a:r>
            <a:r>
              <a:rPr lang="ru-RU" sz="4400" b="1" dirty="0" smtClean="0">
                <a:effectLst/>
                <a:latin typeface="Times New Roman"/>
                <a:ea typeface="Calibri"/>
                <a:cs typeface="Times New Roman"/>
              </a:rPr>
              <a:t>Ор</a:t>
            </a:r>
            <a:r>
              <a:rPr lang="uk-UA" sz="4400" b="1" dirty="0" err="1">
                <a:effectLst/>
                <a:latin typeface="Times New Roman"/>
                <a:ea typeface="Calibri"/>
                <a:cs typeface="Times New Roman"/>
              </a:rPr>
              <a:t>ганізація</a:t>
            </a:r>
            <a:r>
              <a:rPr lang="uk-UA" sz="4400" b="1" dirty="0">
                <a:effectLst/>
                <a:latin typeface="Times New Roman"/>
                <a:ea typeface="Calibri"/>
                <a:cs typeface="Times New Roman"/>
              </a:rPr>
              <a:t> учнів до </a:t>
            </a:r>
            <a:r>
              <a:rPr lang="uk-UA" sz="4400" b="1" dirty="0" smtClean="0">
                <a:effectLst/>
                <a:latin typeface="Times New Roman"/>
                <a:ea typeface="Calibri"/>
                <a:cs typeface="Times New Roman"/>
              </a:rPr>
              <a:t>уроку</a:t>
            </a:r>
            <a:r>
              <a:rPr lang="ru-RU" sz="3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3600" dirty="0">
                <a:effectLst/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75656" y="1436402"/>
            <a:ext cx="5832648" cy="5365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Уже дзвінок нам дав сигнал,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Що працювати час настав.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Тож, і ми часу не гаймо,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Наш урок розпочинаймо.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Та на </a:t>
            </a:r>
            <a:r>
              <a:rPr lang="uk-UA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уроці</a:t>
            </a: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 треба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Не просто слухати, а чути,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Не просто дивитись, а бачити,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Не просто відповідати, а міркувати.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Дружно й  </a:t>
            </a:r>
            <a:r>
              <a:rPr lang="uk-UA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плідно</a:t>
            </a: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 працювати.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641100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3200" b="1" dirty="0">
                <a:ln/>
                <a:solidFill>
                  <a:schemeClr val="accent3"/>
                </a:solidFill>
                <a:latin typeface="Times New Roman"/>
                <a:ea typeface="Calibri"/>
                <a:cs typeface="Times New Roman"/>
              </a:rPr>
              <a:t>Чорний Капелюх –Завдання: Яку користь приносять бджоли? Яку шкоду?</a:t>
            </a:r>
            <a:endParaRPr lang="ru-RU" sz="2400" b="1" dirty="0">
              <a:ln/>
              <a:solidFill>
                <a:schemeClr val="accent3"/>
              </a:solidFill>
              <a:latin typeface="Calibri"/>
              <a:ea typeface="Calibri"/>
              <a:cs typeface="Times New Roman"/>
            </a:endParaRPr>
          </a:p>
          <a:p>
            <a:pPr marL="64008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uk-UA" sz="3200" b="1" dirty="0">
                <a:ln/>
                <a:solidFill>
                  <a:schemeClr val="accent3"/>
                </a:solidFill>
                <a:latin typeface="Times New Roman"/>
                <a:ea typeface="Calibri"/>
                <a:cs typeface="Times New Roman"/>
              </a:rPr>
              <a:t>Знайдіть в тексті речення, які підтверджують це.</a:t>
            </a:r>
            <a:endParaRPr lang="ru-RU" sz="2400" b="1" dirty="0">
              <a:ln/>
              <a:solidFill>
                <a:schemeClr val="accent3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3200" b="1" dirty="0">
                <a:ln/>
                <a:solidFill>
                  <a:schemeClr val="accent3"/>
                </a:solidFill>
                <a:latin typeface="Times New Roman"/>
                <a:ea typeface="Calibri"/>
                <a:cs typeface="Times New Roman"/>
              </a:rPr>
              <a:t> </a:t>
            </a:r>
            <a:r>
              <a:rPr lang="uk-UA" sz="3200" b="1" dirty="0" smtClean="0">
                <a:ln/>
                <a:solidFill>
                  <a:schemeClr val="accent3"/>
                </a:solidFill>
                <a:latin typeface="Times New Roman"/>
                <a:ea typeface="Calibri"/>
                <a:cs typeface="Times New Roman"/>
              </a:rPr>
              <a:t>Зелений </a:t>
            </a:r>
            <a:r>
              <a:rPr lang="uk-UA" sz="3200" b="1" dirty="0">
                <a:ln/>
                <a:solidFill>
                  <a:schemeClr val="accent3"/>
                </a:solidFill>
                <a:latin typeface="Times New Roman"/>
                <a:ea typeface="Calibri"/>
                <a:cs typeface="Times New Roman"/>
              </a:rPr>
              <a:t>Капелюх- Завдання: Поміркуйте, як і чим  ви можете  допомагати корисним комахам</a:t>
            </a:r>
            <a:r>
              <a:rPr lang="uk-UA" sz="3200" b="1" dirty="0" smtClean="0">
                <a:ln/>
                <a:solidFill>
                  <a:schemeClr val="accent3"/>
                </a:solidFill>
                <a:latin typeface="Times New Roman"/>
                <a:ea typeface="Calibri"/>
                <a:cs typeface="Times New Roman"/>
              </a:rPr>
              <a:t>?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2400" b="1" dirty="0" smtClean="0">
                <a:ln/>
                <a:solidFill>
                  <a:schemeClr val="accent3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uk-UA" b="1" dirty="0">
                <a:ln/>
                <a:solidFill>
                  <a:schemeClr val="accent3"/>
                </a:solidFill>
                <a:latin typeface="Times New Roman"/>
                <a:ea typeface="Calibri"/>
                <a:cs typeface="Times New Roman"/>
              </a:rPr>
              <a:t>Синій Капелюх –Завдання: Дайте відповідь на запитання: Що нового  ти дізнався з оповідання  В. </a:t>
            </a:r>
            <a:r>
              <a:rPr lang="uk-UA" b="1" dirty="0" err="1">
                <a:ln/>
                <a:solidFill>
                  <a:schemeClr val="accent3"/>
                </a:solidFill>
                <a:latin typeface="Times New Roman"/>
                <a:ea typeface="Calibri"/>
                <a:cs typeface="Times New Roman"/>
              </a:rPr>
              <a:t>Чухліба</a:t>
            </a:r>
            <a:r>
              <a:rPr lang="uk-UA" b="1" dirty="0">
                <a:ln/>
                <a:solidFill>
                  <a:schemeClr val="accent3"/>
                </a:solidFill>
                <a:latin typeface="Times New Roman"/>
                <a:ea typeface="Calibri"/>
                <a:cs typeface="Times New Roman"/>
              </a:rPr>
              <a:t>  «Бджола  з дідової пасіки». Зробіть висновки.</a:t>
            </a:r>
            <a:endParaRPr lang="ru-RU" b="1" dirty="0">
              <a:ln/>
              <a:solidFill>
                <a:schemeClr val="accent3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400" b="1" dirty="0">
              <a:ln/>
              <a:solidFill>
                <a:schemeClr val="accent3"/>
              </a:solidFill>
              <a:latin typeface="Calibri"/>
              <a:ea typeface="Calibri"/>
              <a:cs typeface="Times New Roman"/>
            </a:endParaRPr>
          </a:p>
          <a:p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Метод Шести </a:t>
            </a:r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Капелюхів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Мислення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3208790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4400" b="1" dirty="0" smtClean="0"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uk-UA" sz="4400" b="1" dirty="0" smtClean="0">
                <a:effectLst/>
                <a:latin typeface="Times New Roman"/>
                <a:ea typeface="Calibri"/>
                <a:cs typeface="Times New Roman"/>
              </a:rPr>
            </a:br>
            <a:r>
              <a:rPr lang="uk-UA" sz="4400" b="1" dirty="0" smtClean="0"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uk-UA" sz="4400" b="1" dirty="0" smtClean="0">
                <a:effectLst/>
                <a:latin typeface="Times New Roman"/>
                <a:ea typeface="Calibri"/>
                <a:cs typeface="Times New Roman"/>
              </a:rPr>
            </a:br>
            <a:r>
              <a:rPr lang="uk-UA" b="1" dirty="0">
                <a:latin typeface="Times New Roman"/>
                <a:ea typeface="Calibri"/>
                <a:cs typeface="Times New Roman"/>
              </a:rPr>
              <a:t/>
            </a:r>
            <a:br>
              <a:rPr lang="uk-UA" b="1" dirty="0">
                <a:latin typeface="Times New Roman"/>
                <a:ea typeface="Calibri"/>
                <a:cs typeface="Times New Roman"/>
              </a:rPr>
            </a:br>
            <a:r>
              <a:rPr lang="uk-UA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uk-UA" b="1" dirty="0" smtClean="0">
                <a:latin typeface="Times New Roman"/>
                <a:ea typeface="Calibri"/>
                <a:cs typeface="Times New Roman"/>
              </a:rPr>
            </a:br>
            <a:r>
              <a:rPr lang="uk-UA" b="1" dirty="0">
                <a:latin typeface="Times New Roman"/>
                <a:ea typeface="Calibri"/>
                <a:cs typeface="Times New Roman"/>
              </a:rPr>
              <a:t/>
            </a:r>
            <a:br>
              <a:rPr lang="uk-UA" b="1" dirty="0">
                <a:latin typeface="Times New Roman"/>
                <a:ea typeface="Calibri"/>
                <a:cs typeface="Times New Roman"/>
              </a:rPr>
            </a:br>
            <a:r>
              <a:rPr lang="uk-UA" sz="4400" b="1" dirty="0" err="1" smtClean="0">
                <a:effectLst/>
                <a:latin typeface="Times New Roman"/>
                <a:ea typeface="Calibri"/>
                <a:cs typeface="Times New Roman"/>
              </a:rPr>
              <a:t>ІІ.Актуалізація</a:t>
            </a:r>
            <a:r>
              <a:rPr lang="uk-UA" sz="4400" b="1" dirty="0" smtClean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uk-UA" sz="4400" b="1" dirty="0">
                <a:effectLst/>
                <a:latin typeface="Times New Roman"/>
                <a:ea typeface="Calibri"/>
                <a:cs typeface="Times New Roman"/>
              </a:rPr>
              <a:t>набутих </a:t>
            </a:r>
            <a:r>
              <a:rPr lang="uk-UA" sz="4400" b="1" dirty="0" smtClean="0">
                <a:effectLst/>
                <a:latin typeface="Times New Roman"/>
                <a:ea typeface="Calibri"/>
                <a:cs typeface="Times New Roman"/>
              </a:rPr>
              <a:t>знань</a:t>
            </a:r>
            <a:br>
              <a:rPr lang="uk-UA" sz="4400" b="1" dirty="0" smtClean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3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3600" dirty="0">
                <a:effectLst/>
                <a:latin typeface="Calibri"/>
                <a:ea typeface="Calibri"/>
                <a:cs typeface="Times New Roman"/>
              </a:rPr>
            </a:br>
            <a:r>
              <a:rPr lang="uk-UA" sz="4400" dirty="0">
                <a:solidFill>
                  <a:srgbClr val="FFC000"/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uk-UA" sz="4400" dirty="0" smtClean="0">
                <a:solidFill>
                  <a:srgbClr val="FFC000"/>
                </a:solidFill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uk-UA" sz="4400" dirty="0" smtClean="0">
                <a:solidFill>
                  <a:srgbClr val="FFC000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uk-UA" dirty="0">
                <a:solidFill>
                  <a:srgbClr val="FFC00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uk-UA" dirty="0">
                <a:solidFill>
                  <a:srgbClr val="FFC000"/>
                </a:solidFill>
                <a:latin typeface="Times New Roman"/>
                <a:ea typeface="Calibri"/>
                <a:cs typeface="Times New Roman"/>
              </a:rPr>
            </a:br>
            <a:r>
              <a:rPr lang="uk-UA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Перевірка </a:t>
            </a:r>
            <a:r>
              <a:rPr lang="uk-UA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домашнього завдання.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73116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4400" dirty="0" smtClean="0">
                <a:effectLst/>
                <a:latin typeface="Times New Roman"/>
                <a:ea typeface="Calibri"/>
                <a:cs typeface="Times New Roman"/>
              </a:rPr>
              <a:t>              </a:t>
            </a:r>
            <a:r>
              <a:rPr lang="uk-UA" sz="4400" dirty="0" err="1">
                <a:effectLst/>
                <a:latin typeface="Times New Roman"/>
                <a:ea typeface="Calibri"/>
                <a:cs typeface="Times New Roman"/>
              </a:rPr>
              <a:t>М</a:t>
            </a:r>
            <a:r>
              <a:rPr lang="uk-UA" sz="4400" dirty="0" err="1" smtClean="0">
                <a:effectLst/>
                <a:latin typeface="Times New Roman"/>
                <a:ea typeface="Calibri"/>
                <a:cs typeface="Times New Roman"/>
              </a:rPr>
              <a:t>овна</a:t>
            </a:r>
            <a:r>
              <a:rPr lang="uk-UA" sz="4400" dirty="0" smtClean="0">
                <a:effectLst/>
                <a:latin typeface="Times New Roman"/>
                <a:ea typeface="Calibri"/>
                <a:cs typeface="Times New Roman"/>
              </a:rPr>
              <a:t> розминка</a:t>
            </a:r>
            <a:r>
              <a:rPr lang="ru-RU" sz="3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3600" dirty="0">
                <a:effectLst/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108639"/>
            <a:ext cx="4572000" cy="43396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Calibri"/>
              <a:buChar char="-"/>
            </a:pP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Джміль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 на склянку з джемом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сів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,</a:t>
            </a:r>
            <a:b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</a:b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Гедзь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 до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нього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підлетів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,</a:t>
            </a:r>
            <a:b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</a:b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І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дзвінка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пішла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розмова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.</a:t>
            </a:r>
            <a:b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</a:b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Першим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гедзь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промовив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 слово:</a:t>
            </a:r>
            <a:b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</a:b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«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Що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,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солодкий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 джем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із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грушки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?»</a:t>
            </a:r>
            <a:b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</a:b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«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З’їм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його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 я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самотужки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!»</a:t>
            </a:r>
            <a:b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</a:b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Джміль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дзижчав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,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що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було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сили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,</a:t>
            </a:r>
            <a:b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</a:b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Поки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 склянку не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закрили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.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06965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КОМАХИ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D:\Загрузки\images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02532"/>
            <a:ext cx="27813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Загрузки\bdjola02.JPG-300x23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533900"/>
            <a:ext cx="28575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Загрузки\index2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981575"/>
            <a:ext cx="2438400" cy="187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Загрузки\bozhya_korovka_opisanie_nasekomogo-_fot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864" y="1700808"/>
            <a:ext cx="2992107" cy="2244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Загрузки\Majskij_zhuk_ili_hrush_Borba_s_prozhorlivim_vreditelem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276872"/>
            <a:ext cx="2791197" cy="1854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D:\Загрузки\da8fb03654467417cc9a462535a296e3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4792" y="4714875"/>
            <a:ext cx="28575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D:\Загрузки\index.jpe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804" y="3559967"/>
            <a:ext cx="17907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9367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5"/>
            <a:ext cx="7554376" cy="1482825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Користь та шкода,</a:t>
            </a:r>
            <a:r>
              <a:rPr lang="uk-UA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</a:rPr>
              <a:t> </a:t>
            </a:r>
            <a:r>
              <a:rPr lang="uk-UA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</a:rPr>
              <a:t>яку задають </a:t>
            </a:r>
            <a:r>
              <a:rPr lang="uk-UA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</a:rPr>
              <a:t>людям комахи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899592" y="1772816"/>
            <a:ext cx="2736304" cy="172819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Picture 6" descr="D:\Загрузки\Majskij_zhuk_ili_hrush_Borba_s_prozhorlivim_vreditelem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3205113" cy="1878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004048" y="1844825"/>
            <a:ext cx="3672408" cy="4808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Хрущі іноді практично повністю знищують листву, а їх личинки з’їдають урожаї картоплі, моркви, корені пшениці</a:t>
            </a:r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 </a:t>
            </a:r>
            <a:r>
              <a:rPr lang="uk-UA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Сонечко, навпаки, приносить користь: з’їдає попелицю, яка завдає шкоди плодовим деревам. </a:t>
            </a:r>
            <a:endParaRPr lang="uk-UA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Джмелі </a:t>
            </a:r>
            <a:r>
              <a:rPr lang="uk-UA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– родичі бджіл – медоносів, які дають нам смачний мед.</a:t>
            </a:r>
            <a:endParaRPr lang="ru-RU" sz="1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alibri"/>
              <a:ea typeface="Calibri"/>
              <a:cs typeface="Times New Roman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63" y="3525146"/>
            <a:ext cx="2489969" cy="1865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501008"/>
            <a:ext cx="2304256" cy="2243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88186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Тема уроку: Оповідання </a:t>
            </a:r>
            <a:r>
              <a:rPr lang="uk-UA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В.Чухліба</a:t>
            </a:r>
            <a:r>
              <a:rPr lang="uk-UA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 «Бджола з дідової пасіки»</a:t>
            </a:r>
            <a:endParaRPr lang="ru-RU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3" name="Рисунок 2" descr="D:\Загрузки\Vasyl_Chuhlib_0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76872"/>
            <a:ext cx="2376264" cy="331236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2915816" y="2420888"/>
            <a:ext cx="57606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Василь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Чухліб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народився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в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селі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Лебедівка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на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Чернігівщині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Семирічку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Василь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закінчував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у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сусідньому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селі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Соколівці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куди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переїхали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батьки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після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війни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а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десятий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клас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хлопець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закінчив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у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місті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Острі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По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закінченні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школи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Василя запросили на роботу до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редакції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газети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Помер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важкої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хвороби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20 листопада 1997 року та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похований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батьківщині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в с.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Соколівка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на  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Чернігівщині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56031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400" b="1" dirty="0" smtClean="0">
                <a:ln/>
                <a:solidFill>
                  <a:schemeClr val="accent3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4400" b="1" dirty="0" smtClean="0">
                <a:ln/>
                <a:solidFill>
                  <a:schemeClr val="accent3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4400" b="1" dirty="0" err="1" smtClean="0">
                <a:ln/>
                <a:solidFill>
                  <a:schemeClr val="accent3"/>
                </a:solidFill>
                <a:latin typeface="Times New Roman"/>
                <a:ea typeface="Calibri"/>
                <a:cs typeface="Times New Roman"/>
              </a:rPr>
              <a:t>Інноваційний</a:t>
            </a:r>
            <a:r>
              <a:rPr lang="ru-RU" sz="4400" b="1" dirty="0" smtClean="0">
                <a:ln/>
                <a:solidFill>
                  <a:schemeClr val="accent3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4400" b="1" dirty="0" smtClean="0">
                <a:ln/>
                <a:solidFill>
                  <a:schemeClr val="accent3"/>
                </a:solidFill>
                <a:latin typeface="Times New Roman"/>
                <a:ea typeface="Calibri"/>
                <a:cs typeface="Times New Roman"/>
              </a:rPr>
              <a:t>метод Шести </a:t>
            </a:r>
            <a:r>
              <a:rPr lang="ru-RU" sz="4400" b="1" dirty="0" err="1" smtClean="0">
                <a:ln/>
                <a:solidFill>
                  <a:schemeClr val="accent3"/>
                </a:solidFill>
                <a:latin typeface="Times New Roman"/>
                <a:ea typeface="Calibri"/>
                <a:cs typeface="Times New Roman"/>
              </a:rPr>
              <a:t>Капелюхів</a:t>
            </a:r>
            <a:r>
              <a:rPr lang="ru-RU" sz="4400" b="1" dirty="0" smtClean="0">
                <a:ln/>
                <a:solidFill>
                  <a:schemeClr val="accent3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4400" b="1" dirty="0" err="1" smtClean="0">
                <a:ln/>
                <a:solidFill>
                  <a:schemeClr val="accent3"/>
                </a:solidFill>
                <a:latin typeface="Times New Roman"/>
                <a:ea typeface="Calibri"/>
                <a:cs typeface="Times New Roman"/>
              </a:rPr>
              <a:t>Мислення</a:t>
            </a:r>
            <a:r>
              <a:rPr lang="ru-RU" sz="3600" b="1" dirty="0" smtClean="0">
                <a:ln/>
                <a:solidFill>
                  <a:schemeClr val="accent3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3600" b="1" dirty="0" smtClean="0">
                <a:ln/>
                <a:solidFill>
                  <a:schemeClr val="accent3"/>
                </a:solidFill>
                <a:latin typeface="Calibri"/>
                <a:ea typeface="Calibri"/>
                <a:cs typeface="Times New Roman"/>
              </a:rPr>
            </a:br>
            <a:endParaRPr lang="ru-RU" b="1" dirty="0">
              <a:ln/>
              <a:solidFill>
                <a:schemeClr val="accent3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74718"/>
            <a:ext cx="936104" cy="818177"/>
          </a:xfrm>
          <a:prstGeom prst="rect">
            <a:avLst/>
          </a:prstGeom>
          <a:noFill/>
        </p:spPr>
      </p:pic>
      <p:pic>
        <p:nvPicPr>
          <p:cNvPr id="4" name="Рисунок 3" descr="http://nachobuch.ucoz.ua/_pu/0/9574716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148851"/>
            <a:ext cx="720080" cy="700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nachobuch.ucoz.ua/_pu/0/74449504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519193"/>
            <a:ext cx="864096" cy="69777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nachobuch.ucoz.ua/_pu/0/67652904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849101"/>
            <a:ext cx="714375" cy="676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nachobuch.ucoz.ua/_pu/0/01951420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3943" y="3090862"/>
            <a:ext cx="714375" cy="67030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nachobuch.ucoz.ua/_pu/0/69758503.jp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0927" y="3765180"/>
            <a:ext cx="714375" cy="59055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107504" y="3885935"/>
            <a:ext cx="675049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Білий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–        </a:t>
            </a:r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збагачення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себе </a:t>
            </a:r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новими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конкретними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знаннями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</a:p>
          <a:p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Червоний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– </a:t>
            </a:r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формування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свого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ставлення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до </a:t>
            </a:r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подій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та </a:t>
            </a:r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їхніх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учасників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</a:p>
          <a:p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Жовтий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–    </a:t>
            </a:r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простеження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позитивних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сторін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явища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</a:p>
          <a:p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Чорний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–     </a:t>
            </a:r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вказівка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на </a:t>
            </a:r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негативні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сторони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</a:t>
            </a:r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помилки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</a:p>
          <a:p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Зелений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–    </a:t>
            </a:r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втілення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нових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пропозицій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</a:t>
            </a:r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ідей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</a:p>
          <a:p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Синій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–        контроль за </a:t>
            </a:r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розумовим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процесом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</a:p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16246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8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Білий</a:t>
            </a:r>
            <a:r>
              <a:rPr lang="ru-RU" sz="3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 </a:t>
            </a:r>
            <a:r>
              <a:rPr lang="ru-RU" sz="38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Капелюх</a:t>
            </a:r>
            <a:r>
              <a:rPr lang="ru-RU" sz="3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 – </a:t>
            </a:r>
            <a:r>
              <a:rPr lang="ru-RU" sz="38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Завдання</a:t>
            </a:r>
            <a:r>
              <a:rPr lang="ru-RU" sz="3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: </a:t>
            </a:r>
            <a:r>
              <a:rPr lang="ru-RU" sz="38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Попрацюйте</a:t>
            </a:r>
            <a:r>
              <a:rPr lang="ru-RU" sz="3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 </a:t>
            </a:r>
            <a:r>
              <a:rPr lang="ru-RU" sz="38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із</a:t>
            </a:r>
            <a:r>
              <a:rPr lang="ru-RU" sz="3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 словниками і дайте </a:t>
            </a:r>
            <a:r>
              <a:rPr lang="ru-RU" sz="38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пояснення</a:t>
            </a:r>
            <a:r>
              <a:rPr lang="ru-RU" sz="3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 словам </a:t>
            </a:r>
            <a:r>
              <a:rPr lang="ru-RU" sz="38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із</a:t>
            </a:r>
            <a:r>
              <a:rPr lang="ru-RU" sz="3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 тексту.</a:t>
            </a:r>
            <a:endParaRPr lang="ru-RU" sz="3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Діжка</a:t>
            </a:r>
            <a:r>
              <a:rPr lang="ru-RU" sz="3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……………</a:t>
            </a:r>
            <a:endParaRPr lang="ru-RU" sz="3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8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Літепла</a:t>
            </a:r>
            <a:r>
              <a:rPr lang="ru-RU" sz="3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 </a:t>
            </a:r>
            <a:r>
              <a:rPr lang="ru-RU" sz="3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-………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Зирк</a:t>
            </a:r>
            <a:r>
              <a:rPr lang="ru-RU" sz="3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 </a:t>
            </a:r>
            <a:r>
              <a:rPr lang="ru-RU" sz="3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на </a:t>
            </a:r>
            <a:r>
              <a:rPr lang="ru-RU" sz="3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-…….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 </a:t>
            </a:r>
            <a:r>
              <a:rPr lang="ru-RU" sz="3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Борсалася</a:t>
            </a:r>
            <a:r>
              <a:rPr lang="ru-RU" sz="3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 </a:t>
            </a:r>
            <a:r>
              <a:rPr lang="ru-RU" sz="3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у </a:t>
            </a:r>
            <a:r>
              <a:rPr lang="ru-RU" sz="38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воді</a:t>
            </a:r>
            <a:r>
              <a:rPr lang="ru-RU" sz="3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 </a:t>
            </a:r>
            <a:r>
              <a:rPr lang="ru-RU" sz="3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…….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 </a:t>
            </a:r>
            <a:r>
              <a:rPr lang="ru-RU" sz="3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Шурхнув</a:t>
            </a:r>
            <a:r>
              <a:rPr lang="ru-RU" sz="3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 </a:t>
            </a:r>
            <a:r>
              <a:rPr lang="ru-RU" sz="3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з </a:t>
            </a:r>
            <a:r>
              <a:rPr lang="ru-RU" sz="38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вишні</a:t>
            </a:r>
            <a:r>
              <a:rPr lang="ru-RU" sz="3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 - </a:t>
            </a:r>
            <a:r>
              <a:rPr lang="ru-RU" sz="3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………………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Метушитися</a:t>
            </a:r>
            <a:r>
              <a:rPr lang="ru-RU" sz="3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 -…………..</a:t>
            </a:r>
            <a:endParaRPr lang="ru-RU" sz="3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8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Продзижчала</a:t>
            </a:r>
            <a:r>
              <a:rPr lang="ru-RU" sz="3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 </a:t>
            </a:r>
            <a:r>
              <a:rPr lang="ru-RU" sz="3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-………………………………..</a:t>
            </a:r>
            <a:endParaRPr lang="ru-RU" sz="3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етод 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Шести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Капелюхів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Мислення</a:t>
            </a:r>
            <a:r>
              <a:rPr lang="ru-RU" dirty="0" smtClean="0">
                <a:effectLst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81267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32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</a:rPr>
              <a:t>Червоний</a:t>
            </a: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</a:rPr>
              <a:t> </a:t>
            </a:r>
            <a:r>
              <a:rPr lang="ru-RU" sz="32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</a:rPr>
              <a:t>Капелюх</a:t>
            </a: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</a:rPr>
              <a:t> – </a:t>
            </a:r>
            <a:r>
              <a:rPr lang="ru-RU" sz="32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</a:rPr>
              <a:t>Завдання</a:t>
            </a: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</a:rPr>
              <a:t>: На </a:t>
            </a:r>
            <a:r>
              <a:rPr lang="ru-RU" sz="32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</a:rPr>
              <a:t>скільки</a:t>
            </a: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</a:rPr>
              <a:t> </a:t>
            </a:r>
            <a:r>
              <a:rPr lang="ru-RU" sz="32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</a:rPr>
              <a:t>частин</a:t>
            </a: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</a:rPr>
              <a:t> </a:t>
            </a:r>
            <a:r>
              <a:rPr lang="ru-RU" sz="32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</a:rPr>
              <a:t>можна</a:t>
            </a: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</a:rPr>
              <a:t> </a:t>
            </a:r>
            <a:r>
              <a:rPr lang="ru-RU" sz="32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</a:rPr>
              <a:t>поділити</a:t>
            </a: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</a:rPr>
              <a:t> текст? Дайте заголовок </a:t>
            </a:r>
            <a:r>
              <a:rPr lang="ru-RU" sz="32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</a:rPr>
              <a:t>кожній</a:t>
            </a: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</a:rPr>
              <a:t> </a:t>
            </a:r>
            <a:r>
              <a:rPr lang="ru-RU" sz="32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</a:rPr>
              <a:t>частині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Жовтий Капелюх –Завдання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Чи сподобалась вам поведінка </a:t>
            </a:r>
            <a:r>
              <a:rPr lang="uk-UA" sz="3200" b="1" i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Варочки</a:t>
            </a:r>
            <a:r>
              <a:rPr lang="uk-UA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  <a:cs typeface="Times New Roman"/>
              </a:rPr>
              <a:t>,  Дениса?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/>
              <a:ea typeface="Calibri"/>
              <a:cs typeface="Times New Roman"/>
            </a:endParaRPr>
          </a:p>
          <a:p>
            <a:r>
              <a:rPr lang="uk-UA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Calibri"/>
              </a:rPr>
              <a:t> Яку характеристику можна дати  дітям?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Метод Шести </a:t>
            </a:r>
            <a:r>
              <a:rPr lang="ru-RU" b="1" dirty="0" err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Капелюхів</a:t>
            </a:r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ru-RU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Мислення</a:t>
            </a:r>
            <a:r>
              <a:rPr lang="ru-RU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1726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110</TotalTime>
  <Words>312</Words>
  <Application>Microsoft Office PowerPoint</Application>
  <PresentationFormat>Экран (4:3)</PresentationFormat>
  <Paragraphs>47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 І.Організація учнів до уроку </vt:lpstr>
      <vt:lpstr>     ІІ.Актуалізація набутих знань     Перевірка домашнього завдання.</vt:lpstr>
      <vt:lpstr>              Мовна розминка </vt:lpstr>
      <vt:lpstr>КОМАХИ</vt:lpstr>
      <vt:lpstr>Користь та шкода, яку задають людям комахи</vt:lpstr>
      <vt:lpstr>Тема уроку: Оповідання В.Чухліба  «Бджола з дідової пасіки»</vt:lpstr>
      <vt:lpstr> Інноваційний метод Шести Капелюхів Мислення </vt:lpstr>
      <vt:lpstr>Метод Шести Капелюхів Мислення </vt:lpstr>
      <vt:lpstr>Метод Шести Капелюхів Мислення </vt:lpstr>
      <vt:lpstr>Метод Шести Капелюхів Мислення.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І.Організація учнів до уроку</dc:title>
  <dc:creator>Пользователь Windows</dc:creator>
  <cp:lastModifiedBy>Пользователь Windows</cp:lastModifiedBy>
  <cp:revision>9</cp:revision>
  <dcterms:created xsi:type="dcterms:W3CDTF">2017-12-03T19:06:31Z</dcterms:created>
  <dcterms:modified xsi:type="dcterms:W3CDTF">2017-12-10T19:16:16Z</dcterms:modified>
</cp:coreProperties>
</file>