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4" r:id="rId3"/>
    <p:sldId id="256" r:id="rId4"/>
    <p:sldId id="257" r:id="rId5"/>
    <p:sldId id="259" r:id="rId6"/>
    <p:sldId id="280" r:id="rId7"/>
    <p:sldId id="258" r:id="rId8"/>
    <p:sldId id="269" r:id="rId9"/>
    <p:sldId id="282" r:id="rId10"/>
    <p:sldId id="278" r:id="rId11"/>
    <p:sldId id="265" r:id="rId12"/>
    <p:sldId id="267" r:id="rId13"/>
    <p:sldId id="275" r:id="rId14"/>
    <p:sldId id="283" r:id="rId15"/>
    <p:sldId id="262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6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6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7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12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6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00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6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3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099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1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52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D4B7A-FCC1-4163-98E8-B19E1386A884}" type="datetimeFigureOut">
              <a:rPr lang="ru-RU" smtClean="0"/>
              <a:t>01.01.2018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EFBDF-A0C6-42C5-AD63-A17C06F86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38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80920" cy="6048672"/>
          </a:xfrm>
        </p:spPr>
      </p:pic>
    </p:spTree>
    <p:extLst>
      <p:ext uri="{BB962C8B-B14F-4D97-AF65-F5344CB8AC3E}">
        <p14:creationId xmlns:p14="http://schemas.microsoft.com/office/powerpoint/2010/main" val="3659701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568952" cy="6048672"/>
          </a:xfrm>
        </p:spPr>
      </p:pic>
    </p:spTree>
    <p:extLst>
      <p:ext uri="{BB962C8B-B14F-4D97-AF65-F5344CB8AC3E}">
        <p14:creationId xmlns:p14="http://schemas.microsoft.com/office/powerpoint/2010/main" val="1601389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0070C0"/>
                </a:solidFill>
              </a:rPr>
              <a:t>Завдання на повторення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484784"/>
            <a:ext cx="8507289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000" dirty="0" smtClean="0"/>
              <a:t>Осінь, радість, сіль, матір, молодь, верф, повість, тінь, гордість, любов.</a:t>
            </a:r>
            <a:endParaRPr lang="uk-UA" sz="6000" dirty="0" smtClean="0"/>
          </a:p>
          <a:p>
            <a:pPr marL="0" indent="0">
              <a:buNone/>
            </a:pPr>
            <a:endParaRPr lang="uk-UA" sz="6000" dirty="0" smtClean="0"/>
          </a:p>
          <a:p>
            <a:pPr marL="0" indent="0">
              <a:buNone/>
            </a:pPr>
            <a:endParaRPr lang="uk-UA" sz="6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232" y="4437112"/>
            <a:ext cx="157023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8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0070C0"/>
                </a:solidFill>
              </a:rPr>
              <a:t>Тема уроку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555496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6000" b="1" i="1" dirty="0" smtClean="0"/>
              <a:t>Відмінювання іменників у множині        </a:t>
            </a:r>
            <a:endParaRPr lang="ru-RU" sz="6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774" y="1556792"/>
            <a:ext cx="2749017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85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i="1" dirty="0" smtClean="0">
                <a:solidFill>
                  <a:srgbClr val="0070C0"/>
                </a:solidFill>
              </a:rPr>
              <a:t>Робота з підручником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84784"/>
            <a:ext cx="3262312" cy="4784725"/>
          </a:xfrm>
        </p:spPr>
      </p:pic>
    </p:spTree>
    <p:extLst>
      <p:ext uri="{BB962C8B-B14F-4D97-AF65-F5344CB8AC3E}">
        <p14:creationId xmlns:p14="http://schemas.microsoft.com/office/powerpoint/2010/main" val="1465217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err="1" smtClean="0">
                <a:solidFill>
                  <a:srgbClr val="0070C0"/>
                </a:solidFill>
              </a:rPr>
              <a:t>Есе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0808"/>
            <a:ext cx="5496425" cy="4525963"/>
          </a:xfrm>
        </p:spPr>
      </p:pic>
    </p:spTree>
    <p:extLst>
      <p:ext uri="{BB962C8B-B14F-4D97-AF65-F5344CB8AC3E}">
        <p14:creationId xmlns:p14="http://schemas.microsoft.com/office/powerpoint/2010/main" val="665799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0070C0"/>
                </a:solidFill>
              </a:rPr>
              <a:t>Підсумок уроку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555496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5400" b="1" dirty="0" smtClean="0"/>
              <a:t>Я навчився (</a:t>
            </a:r>
            <a:r>
              <a:rPr lang="uk-UA" sz="5400" b="1" dirty="0" err="1" smtClean="0"/>
              <a:t>лась</a:t>
            </a:r>
            <a:r>
              <a:rPr lang="uk-UA" sz="5400" b="1" dirty="0" smtClean="0"/>
              <a:t>)…</a:t>
            </a:r>
          </a:p>
          <a:p>
            <a:pPr marL="0" indent="0">
              <a:buNone/>
            </a:pPr>
            <a:r>
              <a:rPr lang="uk-UA" sz="5400" b="1" dirty="0" smtClean="0"/>
              <a:t>Я запам'ятав                      ( тала)…</a:t>
            </a:r>
          </a:p>
          <a:p>
            <a:pPr marL="0" indent="0">
              <a:buNone/>
            </a:pPr>
            <a:r>
              <a:rPr lang="uk-UA" sz="5400" b="1" dirty="0" smtClean="0"/>
              <a:t>Я вмію…</a:t>
            </a:r>
            <a:endParaRPr lang="uk-UA" sz="4800" b="1" dirty="0" smtClean="0"/>
          </a:p>
          <a:p>
            <a:pPr marL="0" indent="0">
              <a:buNone/>
            </a:pPr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564904"/>
            <a:ext cx="268697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46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i="1" dirty="0" smtClean="0">
                <a:solidFill>
                  <a:srgbClr val="0070C0"/>
                </a:solidFill>
              </a:rPr>
              <a:t>Домашнє завдання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sz="6000" b="1" dirty="0" smtClean="0"/>
              <a:t>Вправа №  </a:t>
            </a:r>
            <a:r>
              <a:rPr lang="uk-UA" sz="6000" b="1" dirty="0" smtClean="0"/>
              <a:t>167   </a:t>
            </a:r>
            <a:endParaRPr lang="uk-UA" sz="6000" b="1" dirty="0" smtClean="0"/>
          </a:p>
          <a:p>
            <a:pPr marL="0" indent="0">
              <a:buNone/>
            </a:pPr>
            <a:r>
              <a:rPr lang="uk-UA" b="1" dirty="0" smtClean="0"/>
              <a:t>   </a:t>
            </a:r>
          </a:p>
          <a:p>
            <a:pPr marL="0" indent="0">
              <a:buNone/>
            </a:pPr>
            <a:endParaRPr lang="uk-UA" b="1" dirty="0" smtClean="0"/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                    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717032"/>
            <a:ext cx="210502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3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uk-UA" sz="4800" dirty="0" smtClean="0">
                <a:solidFill>
                  <a:srgbClr val="0070C0"/>
                </a:solidFill>
              </a:rPr>
              <a:t>Організаційний момент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5184576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Працюй наполегливо,</a:t>
            </a:r>
          </a:p>
          <a:p>
            <a:pPr marL="0" indent="0">
              <a:buNone/>
            </a:pPr>
            <a:r>
              <a:rPr lang="uk-UA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Швидко, старанно,</a:t>
            </a:r>
          </a:p>
          <a:p>
            <a:pPr marL="0" indent="0">
              <a:buNone/>
            </a:pPr>
            <a:r>
              <a:rPr lang="uk-UA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Щоб кожну хвилинку</a:t>
            </a:r>
          </a:p>
          <a:p>
            <a:pPr marL="0" indent="0">
              <a:buNone/>
            </a:pPr>
            <a:r>
              <a:rPr lang="uk-UA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втратити марно.</a:t>
            </a:r>
            <a:r>
              <a:rPr lang="ru-RU" sz="3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309634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95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65618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Кал</a:t>
            </a:r>
            <a:r>
              <a:rPr lang="uk-UA" sz="4800" b="1" i="1" dirty="0" smtClean="0">
                <a:solidFill>
                  <a:srgbClr val="0070C0"/>
                </a:solidFill>
              </a:rPr>
              <a:t>і</a:t>
            </a:r>
            <a:r>
              <a:rPr lang="ru-RU" sz="4800" b="1" i="1" dirty="0" err="1" smtClean="0">
                <a:solidFill>
                  <a:srgbClr val="0070C0"/>
                </a:solidFill>
              </a:rPr>
              <a:t>графічна</a:t>
            </a:r>
            <a:r>
              <a:rPr lang="ru-RU" sz="4800" b="1" i="1" dirty="0" smtClean="0">
                <a:solidFill>
                  <a:srgbClr val="0070C0"/>
                </a:solidFill>
              </a:rPr>
              <a:t> </a:t>
            </a:r>
            <a:r>
              <a:rPr lang="ru-RU" sz="4800" b="1" i="1" dirty="0" err="1" smtClean="0">
                <a:solidFill>
                  <a:srgbClr val="0070C0"/>
                </a:solidFill>
              </a:rPr>
              <a:t>хвилинка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560840" cy="4752528"/>
          </a:xfrm>
        </p:spPr>
        <p:txBody>
          <a:bodyPr>
            <a:normAutofit/>
          </a:bodyPr>
          <a:lstStyle/>
          <a:p>
            <a:endParaRPr lang="uk-UA" sz="5400" dirty="0">
              <a:solidFill>
                <a:schemeClr val="tx1"/>
              </a:solidFill>
            </a:endParaRPr>
          </a:p>
          <a:p>
            <a:r>
              <a:rPr lang="uk-UA" sz="7200" dirty="0" err="1">
                <a:solidFill>
                  <a:schemeClr val="tx1"/>
                </a:solidFill>
              </a:rPr>
              <a:t>с</a:t>
            </a:r>
            <a:r>
              <a:rPr lang="uk-UA" sz="7200" dirty="0" err="1" smtClean="0">
                <a:solidFill>
                  <a:schemeClr val="tx1"/>
                </a:solidFill>
              </a:rPr>
              <a:t>т</a:t>
            </a:r>
            <a:r>
              <a:rPr lang="uk-UA" sz="7200" dirty="0" smtClean="0">
                <a:solidFill>
                  <a:schemeClr val="tx1"/>
                </a:solidFill>
              </a:rPr>
              <a:t>  ай  </a:t>
            </a:r>
            <a:r>
              <a:rPr lang="uk-UA" sz="7200" dirty="0" err="1" smtClean="0">
                <a:solidFill>
                  <a:schemeClr val="tx1"/>
                </a:solidFill>
              </a:rPr>
              <a:t>тр</a:t>
            </a:r>
            <a:r>
              <a:rPr lang="uk-UA" sz="7200" dirty="0" smtClean="0">
                <a:solidFill>
                  <a:schemeClr val="tx1"/>
                </a:solidFill>
              </a:rPr>
              <a:t>  </a:t>
            </a:r>
            <a:r>
              <a:rPr lang="uk-UA" sz="7200" dirty="0" err="1" smtClean="0">
                <a:solidFill>
                  <a:schemeClr val="tx1"/>
                </a:solidFill>
              </a:rPr>
              <a:t>ра</a:t>
            </a:r>
            <a:endParaRPr lang="uk-UA" sz="7200" dirty="0" smtClean="0">
              <a:solidFill>
                <a:schemeClr val="tx1"/>
              </a:solidFill>
            </a:endParaRPr>
          </a:p>
          <a:p>
            <a:endParaRPr lang="uk-UA" sz="7200" dirty="0" smtClean="0">
              <a:solidFill>
                <a:schemeClr val="tx1"/>
              </a:solidFill>
            </a:endParaRPr>
          </a:p>
          <a:p>
            <a:endParaRPr lang="uk-UA" sz="7200" dirty="0" smtClean="0">
              <a:solidFill>
                <a:schemeClr val="tx1"/>
              </a:solidFill>
            </a:endParaRPr>
          </a:p>
          <a:p>
            <a:endParaRPr lang="uk-UA" sz="7200" dirty="0" smtClean="0">
              <a:solidFill>
                <a:schemeClr val="tx1"/>
              </a:solidFill>
            </a:endParaRPr>
          </a:p>
          <a:p>
            <a:endParaRPr lang="uk-UA" sz="5400" dirty="0" smtClean="0">
              <a:solidFill>
                <a:schemeClr val="tx1"/>
              </a:solidFill>
            </a:endParaRPr>
          </a:p>
          <a:p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861048"/>
            <a:ext cx="2232248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17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solidFill>
                  <a:srgbClr val="0070C0"/>
                </a:solidFill>
              </a:rPr>
              <a:t>Словникова робота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147248" cy="478539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uk-UA" sz="5400" dirty="0" smtClean="0"/>
              <a:t>                     </a:t>
            </a:r>
            <a:r>
              <a:rPr lang="uk-UA" sz="9600" dirty="0" smtClean="0"/>
              <a:t>айстра</a:t>
            </a:r>
          </a:p>
          <a:p>
            <a:pPr marL="0" indent="0">
              <a:buNone/>
            </a:pPr>
            <a:endParaRPr lang="uk-UA" sz="9600" dirty="0" smtClean="0"/>
          </a:p>
          <a:p>
            <a:pPr marL="0" indent="0">
              <a:buNone/>
            </a:pPr>
            <a:endParaRPr lang="uk-UA" sz="9600" dirty="0" smtClean="0"/>
          </a:p>
          <a:p>
            <a:pPr marL="0" indent="0">
              <a:buNone/>
            </a:pPr>
            <a:r>
              <a:rPr lang="uk-UA" sz="9600" dirty="0"/>
              <a:t> </a:t>
            </a:r>
            <a:endParaRPr lang="uk-UA" sz="9600" dirty="0" smtClean="0"/>
          </a:p>
          <a:p>
            <a:pPr marL="0" indent="0">
              <a:buNone/>
            </a:pPr>
            <a:endParaRPr lang="uk-UA" sz="9600" dirty="0" smtClean="0"/>
          </a:p>
          <a:p>
            <a:pPr marL="0" indent="0">
              <a:buNone/>
            </a:pPr>
            <a:endParaRPr lang="uk-UA" sz="8000" dirty="0" smtClean="0"/>
          </a:p>
          <a:p>
            <a:pPr marL="0" indent="0">
              <a:buNone/>
            </a:pPr>
            <a:endParaRPr lang="ru-RU" sz="8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521336"/>
            <a:ext cx="4048497" cy="37651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20888"/>
            <a:ext cx="3353097" cy="405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90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uk-UA" sz="5400" dirty="0" smtClean="0">
                <a:solidFill>
                  <a:srgbClr val="0070C0"/>
                </a:solidFill>
              </a:rPr>
              <a:t>Тлумачний словник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1987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А</a:t>
            </a:r>
            <a:r>
              <a:rPr lang="uk-UA" sz="4800" b="1" i="1" dirty="0" err="1" smtClean="0"/>
              <a:t>йстра-однорічна</a:t>
            </a:r>
            <a:r>
              <a:rPr lang="uk-UA" sz="4800" b="1" i="1" dirty="0" smtClean="0"/>
              <a:t>, трав'яниста рослина, яка квітне в кінці літа, восени. Квіти має </a:t>
            </a:r>
          </a:p>
          <a:p>
            <a:pPr marL="0" indent="0">
              <a:buNone/>
            </a:pPr>
            <a:r>
              <a:rPr lang="uk-UA" sz="4800" b="1" i="1" dirty="0"/>
              <a:t>в</a:t>
            </a:r>
            <a:r>
              <a:rPr lang="uk-UA" sz="4800" b="1" i="1" dirty="0" smtClean="0"/>
              <a:t>еликі, різного </a:t>
            </a:r>
          </a:p>
          <a:p>
            <a:pPr marL="0" indent="0">
              <a:buNone/>
            </a:pPr>
            <a:r>
              <a:rPr lang="uk-UA" sz="4800" b="1" i="1" dirty="0" smtClean="0"/>
              <a:t>забарвлення.</a:t>
            </a:r>
            <a:r>
              <a:rPr lang="ru-RU" sz="4800" i="1" dirty="0" smtClean="0"/>
              <a:t> </a:t>
            </a:r>
            <a:endParaRPr lang="ru-RU" sz="48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645024"/>
            <a:ext cx="19050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55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04664"/>
            <a:ext cx="5184576" cy="5976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   </a:t>
            </a:r>
            <a:r>
              <a:rPr lang="ru-RU" sz="4400" b="1" i="1" dirty="0" err="1" smtClean="0">
                <a:solidFill>
                  <a:srgbClr val="0070C0"/>
                </a:solidFill>
              </a:rPr>
              <a:t>Хвилинка</a:t>
            </a:r>
            <a:r>
              <a:rPr lang="ru-RU" sz="4400" b="1" i="1" dirty="0" smtClean="0">
                <a:solidFill>
                  <a:srgbClr val="0070C0"/>
                </a:solidFill>
              </a:rPr>
              <a:t> </a:t>
            </a:r>
            <a:r>
              <a:rPr lang="ru-RU" sz="4400" b="1" i="1" dirty="0" err="1" smtClean="0">
                <a:solidFill>
                  <a:srgbClr val="0070C0"/>
                </a:solidFill>
              </a:rPr>
              <a:t>поез</a:t>
            </a:r>
            <a:r>
              <a:rPr lang="uk-UA" sz="4400" b="1" i="1" dirty="0" err="1" smtClean="0">
                <a:solidFill>
                  <a:srgbClr val="0070C0"/>
                </a:solidFill>
              </a:rPr>
              <a:t>ії</a:t>
            </a:r>
            <a:endParaRPr lang="uk-UA" sz="4400" b="1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uk-UA" sz="4400" i="1" dirty="0" smtClean="0"/>
              <a:t>Айстрі задумані, квіти </a:t>
            </a:r>
            <a:r>
              <a:rPr lang="uk-UA" sz="4400" i="1" dirty="0" err="1" smtClean="0"/>
              <a:t>останнії</a:t>
            </a:r>
            <a:r>
              <a:rPr lang="uk-UA" sz="4400" i="1" dirty="0" smtClean="0"/>
              <a:t>,</a:t>
            </a:r>
          </a:p>
          <a:p>
            <a:pPr marL="0" indent="0">
              <a:buNone/>
            </a:pPr>
            <a:r>
              <a:rPr lang="uk-UA" sz="4400" i="1" dirty="0" smtClean="0"/>
              <a:t>Осені пізньої сльози </a:t>
            </a:r>
            <a:r>
              <a:rPr lang="uk-UA" sz="4400" i="1" dirty="0" err="1" smtClean="0"/>
              <a:t>багрянії</a:t>
            </a:r>
            <a:r>
              <a:rPr lang="uk-UA" sz="4400" i="1" dirty="0" smtClean="0"/>
              <a:t>…</a:t>
            </a:r>
          </a:p>
          <a:p>
            <a:pPr marL="0" indent="0">
              <a:buNone/>
            </a:pPr>
            <a:r>
              <a:rPr lang="uk-UA" sz="4400" i="1" dirty="0" smtClean="0"/>
              <a:t>Сумно шепочеться вітер над </a:t>
            </a:r>
            <a:r>
              <a:rPr lang="uk-UA" sz="4400" i="1" dirty="0" smtClean="0"/>
              <a:t>вами,</a:t>
            </a:r>
            <a:endParaRPr lang="uk-UA" sz="4400" i="1" dirty="0" smtClean="0"/>
          </a:p>
          <a:p>
            <a:pPr marL="0" indent="0">
              <a:buNone/>
            </a:pPr>
            <a:r>
              <a:rPr lang="uk-UA" sz="4400" i="1" dirty="0" smtClean="0"/>
              <a:t>І обмиває вас небо </a:t>
            </a:r>
            <a:r>
              <a:rPr lang="uk-UA" sz="4400" i="1" dirty="0" smtClean="0"/>
              <a:t>дощами. </a:t>
            </a:r>
            <a:endParaRPr lang="ru-RU" sz="4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9" y="1305496"/>
            <a:ext cx="3051904" cy="464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27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>
                <a:solidFill>
                  <a:srgbClr val="0070C0"/>
                </a:solidFill>
              </a:rPr>
              <a:t>Асоціативний кущ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sz="7200" dirty="0"/>
              <a:t> </a:t>
            </a:r>
            <a:r>
              <a:rPr lang="uk-UA" sz="7200" dirty="0" smtClean="0"/>
              <a:t>        </a:t>
            </a:r>
            <a:r>
              <a:rPr lang="uk-UA" sz="7200" dirty="0" smtClean="0"/>
              <a:t>  айстра</a:t>
            </a:r>
            <a:endParaRPr lang="ru-RU" sz="7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860032" y="4077072"/>
            <a:ext cx="151216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267744" y="4077072"/>
            <a:ext cx="130156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99592" y="3645024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2411760" y="1844824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004048" y="1916832"/>
            <a:ext cx="115212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372200" y="3645024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923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i="1" dirty="0" err="1" smtClean="0">
                <a:solidFill>
                  <a:srgbClr val="0070C0"/>
                </a:solidFill>
              </a:rPr>
              <a:t>Кубування</a:t>
            </a:r>
            <a:endParaRPr lang="ru-RU" sz="66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dirty="0" smtClean="0"/>
              <a:t>         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8727"/>
            <a:ext cx="7776864" cy="352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87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uk-UA" sz="6000" b="1" i="1" dirty="0" smtClean="0">
                <a:solidFill>
                  <a:srgbClr val="0070C0"/>
                </a:solidFill>
              </a:rPr>
              <a:t>Самостійна робота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4929411"/>
          </a:xfrm>
        </p:spPr>
        <p:txBody>
          <a:bodyPr/>
          <a:lstStyle/>
          <a:p>
            <a:pPr marL="0" indent="0">
              <a:buNone/>
            </a:pPr>
            <a:r>
              <a:rPr lang="uk-UA" sz="6600" i="1" dirty="0" smtClean="0"/>
              <a:t>Вухо,подруга,осінь, молоко,сіль,поріг,</a:t>
            </a:r>
          </a:p>
          <a:p>
            <a:pPr marL="0" indent="0">
              <a:buNone/>
            </a:pPr>
            <a:r>
              <a:rPr lang="uk-UA" sz="6600" i="1" dirty="0" smtClean="0"/>
              <a:t>зірка,ніч,курка,горох.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33930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150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Організаційний момент</vt:lpstr>
      <vt:lpstr>Каліграфічна хвилинка</vt:lpstr>
      <vt:lpstr>Словникова робота</vt:lpstr>
      <vt:lpstr>Тлумачний словник</vt:lpstr>
      <vt:lpstr>Презентация PowerPoint</vt:lpstr>
      <vt:lpstr>Асоціативний кущ</vt:lpstr>
      <vt:lpstr>Кубування</vt:lpstr>
      <vt:lpstr>Самостійна робота</vt:lpstr>
      <vt:lpstr>Презентация PowerPoint</vt:lpstr>
      <vt:lpstr>Завдання на повторення</vt:lpstr>
      <vt:lpstr>Тема уроку</vt:lpstr>
      <vt:lpstr>Робота з підручником</vt:lpstr>
      <vt:lpstr>Есе</vt:lpstr>
      <vt:lpstr>Підсумок уроку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Каліграфічна хвилинка</dc:title>
  <dc:creator>Арина</dc:creator>
  <cp:lastModifiedBy>Арина</cp:lastModifiedBy>
  <cp:revision>32</cp:revision>
  <dcterms:created xsi:type="dcterms:W3CDTF">2017-11-08T22:28:03Z</dcterms:created>
  <dcterms:modified xsi:type="dcterms:W3CDTF">2018-01-01T16:34:39Z</dcterms:modified>
</cp:coreProperties>
</file>