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6" r:id="rId22"/>
    <p:sldId id="279" r:id="rId23"/>
    <p:sldId id="278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63" autoAdjust="0"/>
    <p:restoredTop sz="94660"/>
  </p:normalViewPr>
  <p:slideViewPr>
    <p:cSldViewPr>
      <p:cViewPr varScale="1">
        <p:scale>
          <a:sx n="51" d="100"/>
          <a:sy n="51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gif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edufuture.biz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izslovo.org/" TargetMode="External"/><Relationship Id="rId5" Type="http://schemas.openxmlformats.org/officeDocument/2006/relationships/hyperlink" Target="http://www.ukrhard.com.ua/" TargetMode="External"/><Relationship Id="rId4" Type="http://schemas.openxmlformats.org/officeDocument/2006/relationships/hyperlink" Target="https://www.google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6" descr="ліс карпат"/>
          <p:cNvPicPr>
            <a:picLocks noChangeAspect="1" noChangeArrowheads="1"/>
          </p:cNvPicPr>
          <p:nvPr/>
        </p:nvPicPr>
        <p:blipFill>
          <a:blip r:embed="rId3"/>
          <a:srcRect l="3289" t="15121" r="2960" b="4737"/>
          <a:stretch>
            <a:fillRect/>
          </a:stretch>
        </p:blipFill>
        <p:spPr>
          <a:xfrm>
            <a:off x="762450" y="1650057"/>
            <a:ext cx="5008396" cy="46569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643446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Бортнікова</a:t>
            </a: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Лариса Вікторівна,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початкових класів,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Уманська   загальноосвітня   школа І-ІІІ ступенів № 14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Уманської міської ради Черкаської області</a:t>
            </a:r>
            <a:endParaRPr lang="ru-RU" sz="2400" b="1" dirty="0" smtClean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err="1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Укра</a:t>
            </a:r>
            <a:r>
              <a:rPr lang="uk-UA" sz="8000" b="1" dirty="0" err="1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їнські</a:t>
            </a:r>
            <a:r>
              <a:rPr lang="uk-UA" sz="80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Карпати</a:t>
            </a:r>
            <a:endParaRPr lang="ru-RU" sz="8000" b="1" dirty="0">
              <a:ln>
                <a:solidFill>
                  <a:schemeClr val="accent5">
                    <a:lumMod val="10000"/>
                  </a:schemeClr>
                </a:solidFill>
              </a:ln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Довідкове бюро.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24-06-12-18.jpg"/>
          <p:cNvPicPr preferRelativeResize="0"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44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99942640_orig.jpg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brebeneskul-e1415889984849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dolina.jp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sinevir00.jpg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42844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фото-Вітергір.jpg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143636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----------8.jpg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artek-karpaty-ver1-mi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Griby3.jpg"/>
          <p:cNvPicPr preferRelativeResize="0"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age010.jp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vatra_5_729x547.jpg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36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4-06-12-18.jpg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3143240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7858148" y="6072206"/>
            <a:ext cx="828652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Тварини Карпат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01.jpg"/>
          <p:cNvPicPr preferRelativeResize="0"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44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fauna_karpat_1.jpg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3929066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age084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olen_blagorodniy.jp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3929066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куница.jpg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3143240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Білка.jpg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3143240" y="3929066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Птахи Карпат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70px-Coal_tit_UK0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43636" y="1428736"/>
            <a:ext cx="2880000" cy="2421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ol_m.jpg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264318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Ohota-na-tetereva1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1357298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ox.jp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36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ryabchyk.jpg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42844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Тварини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,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які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найчаст</a:t>
            </a:r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і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ше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трапляються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в Карпатах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5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500" y="5944394"/>
            <a:ext cx="114300" cy="95250"/>
          </a:xfrm>
        </p:spPr>
      </p:pic>
      <p:pic>
        <p:nvPicPr>
          <p:cNvPr id="6" name="Рисунок 5" descr="522.jpg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1428736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4066921-lg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407194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img1.jp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36" y="407194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opys.jpg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42844" y="1428736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rys1.jpg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143636" y="1428736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Без названия (1).jpg"/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142844" y="407194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Тварини, які водяться тільки в Карпатах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013-01.jpg"/>
          <p:cNvPicPr preferRelativeResize="0"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43636" y="4143380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58px-Schneemaus2.JPG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4143380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640px-Fire_Salamander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150017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a-376.pn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36" y="150017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b1.jpg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3143240" y="150017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g4.jpg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42844" y="4143380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Гра «Торбинка запитань»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Яка найвища вершина Карпат?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Яка її висота?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великі річки беруть початок в Карпатах?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Назвіть найбільше гірське озеро.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рослини ростуть тільки в Карпатах?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Чим займається населення в гірській місцевості?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 змінюється ся тваринний світ від підніжжя до вершин? Чому?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4311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 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Хвилинка – цікавинка. Рекорди Карпат.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Карпати – найбільша гірська система України. Середня висота 1000м і більше.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Карпати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найвологіше місце в Україні. На полонині Руська Мокра сніг лежить 116 днів на рік і випадає 1593мм опадів.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Карпати – місце в Україні де найбільше річок. Тут протікає річка з найкоротшою назвою – Уж.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Карпатах випадає найбільше в Україні снігу. Зима буває до 116 днів, замети сягають 100см.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Карпатах найбільше лісів.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Карпатах є єдина в світі долина нарцисів.(м. Хуст)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Карпатах ростуть найвищі в Україні дерева. Висота деяких смерек і модрин досягає 54м.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Карпатах росте і найнижче дерево в Україні – верба туполиста, її розмір 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12-19 см.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Технологія «Мікрофон»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uk-UA" dirty="0" smtClean="0">
                <a:solidFill>
                  <a:srgbClr val="002060"/>
                </a:solidFill>
              </a:rPr>
              <a:t>А над якою темою ми сьогодні працювали?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</a:rPr>
              <a:t>Хто може довести твердження, «Карпати — це гори»?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</a:rPr>
              <a:t>Яка найвища вершина Карпат?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</a:rPr>
              <a:t>У чому полягають особливості природних умов Карпат?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</a:rPr>
              <a:t>Як ці природні умови впливають на рослинний світ Карпатських гір?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</a:rPr>
              <a:t>Чому такий різноманітний тваринний світ Карпат?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</a:rPr>
              <a:t>Які листяні та хвойні рослини ростуть у Карпатських горах?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64307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</a:rPr>
              <a:t>Організація класу. Створення емоційного настрою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1714488"/>
            <a:ext cx="4714908" cy="4929222"/>
          </a:xfrm>
        </p:spPr>
        <p:txBody>
          <a:bodyPr>
            <a:normAutofit lnSpcReduction="10000"/>
          </a:bodyPr>
          <a:lstStyle/>
          <a:p>
            <a:r>
              <a:rPr lang="uk-UA" sz="4000" dirty="0" smtClean="0">
                <a:solidFill>
                  <a:srgbClr val="002060"/>
                </a:solidFill>
                <a:latin typeface="Monotype Corsiva" pitchFamily="66" charset="0"/>
              </a:rPr>
              <a:t>Доброго ранку, Україно моя.</a:t>
            </a:r>
            <a:endParaRPr lang="ru-RU" sz="40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uk-UA" sz="4000" dirty="0" smtClean="0">
                <a:solidFill>
                  <a:srgbClr val="002060"/>
                </a:solidFill>
                <a:latin typeface="Monotype Corsiva" pitchFamily="66" charset="0"/>
              </a:rPr>
              <a:t>Доброго ранку, рідна земля.</a:t>
            </a:r>
            <a:endParaRPr lang="ru-RU" sz="40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uk-UA" sz="4000" dirty="0" smtClean="0">
                <a:solidFill>
                  <a:srgbClr val="002060"/>
                </a:solidFill>
                <a:latin typeface="Monotype Corsiva" pitchFamily="66" charset="0"/>
              </a:rPr>
              <a:t>Доброго ранку, люди Землі.</a:t>
            </a:r>
            <a:endParaRPr lang="ru-RU" sz="40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uk-UA" sz="4000" dirty="0" smtClean="0">
                <a:solidFill>
                  <a:srgbClr val="002060"/>
                </a:solidFill>
                <a:latin typeface="Monotype Corsiva" pitchFamily="66" charset="0"/>
              </a:rPr>
              <a:t>Доброго ранку, великі й малі.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</a:p>
          <a:p>
            <a:endParaRPr lang="ru-RU" dirty="0"/>
          </a:p>
        </p:txBody>
      </p:sp>
      <p:pic>
        <p:nvPicPr>
          <p:cNvPr id="6" name="Рисунок 5" descr="CHHR1A7UAAAxFl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571612"/>
            <a:ext cx="4000528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uk-UA" sz="4800" b="1" dirty="0" smtClean="0">
                <a:solidFill>
                  <a:srgbClr val="FF0000"/>
                </a:solidFill>
                <a:latin typeface="Monotype Corsiva" pitchFamily="66" charset="0"/>
              </a:rPr>
              <a:t>Метод «Прес»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Чому природі необхідна охорона?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Чому людина продовжує використовувати природу, розуміючи, що вона в небезпеці?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Чому багато рослин і тварин стали рідкісними?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Для чого створено "Червону книгу"?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Як у нашій країні охороняють природу?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Які природоохоронні об'єкти створені у Карпатах?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 «Доведіть або спростуйте твердження»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Червона книга – це пам’ятник природі.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Червона книга – це нагадування про минуле.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Червона книга – це турбота про майбутнє.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  <a:latin typeface="Monotype Corsiva" pitchFamily="66" charset="0"/>
              </a:rPr>
              <a:t>Домашнє завдання.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1742"/>
          </a:xfrm>
        </p:spPr>
        <p:txBody>
          <a:bodyPr/>
          <a:lstStyle/>
          <a:p>
            <a:pPr lvl="0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Опрацювати статті підручника  С.146-151.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 завдання: підготувати розповідь про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Українські Карпати.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4143380"/>
            <a:ext cx="2214563" cy="2143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135239337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4143380"/>
            <a:ext cx="2381240" cy="21431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Інтерактивна вправа «Продовж речення»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86056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 на уроці я дізнався …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 на уроці я навчився …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 на уроці я намагався …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Найкраще мені вдалося …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7" descr="635084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3571876"/>
            <a:ext cx="2745946" cy="28158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МОЛОДЦІ!!!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8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ДЯКУЮ ЗА СПІВПРАЦЮ.</a:t>
            </a:r>
            <a:endParaRPr lang="ru-RU" sz="88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14393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</a:rPr>
              <a:t>Використано Інтернет ресурси:</a:t>
            </a:r>
          </a:p>
          <a:p>
            <a:pPr algn="ctr">
              <a:lnSpc>
                <a:spcPct val="150000"/>
              </a:lnSpc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hlinkClick r:id="rId3"/>
              </a:rPr>
              <a:t>http://edufuture.biz</a:t>
            </a:r>
            <a:endParaRPr lang="uk-UA" sz="44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hlinkClick r:id="rId4"/>
              </a:rPr>
              <a:t>https://www.google.ru</a:t>
            </a:r>
            <a:endParaRPr lang="uk-UA" sz="44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hlinkClick r:id="rId5"/>
              </a:rPr>
              <a:t>http://www.ukrhard.com.ua</a:t>
            </a:r>
            <a:endParaRPr lang="uk-UA" sz="44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hlinkClick r:id="rId6"/>
              </a:rPr>
              <a:t>http://bizslovo.org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Хвилинка календаря.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48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2143108" y="857232"/>
            <a:ext cx="4714908" cy="5268931"/>
          </a:xfrm>
        </p:spPr>
        <p:txBody>
          <a:bodyPr>
            <a:normAutofit/>
          </a:bodyPr>
          <a:lstStyle/>
          <a:p>
            <a:pPr lvl="0"/>
            <a:r>
              <a:rPr lang="uk-UA" dirty="0" smtClean="0">
                <a:latin typeface="Monotype Corsiva" pitchFamily="66" charset="0"/>
              </a:rPr>
              <a:t>А що нам підказує народний календар?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 Що нам несе цей прекрасний травневий день.?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Чому цей місяць зветься травень?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Яку назву він мав раніше?</a:t>
            </a:r>
            <a:endParaRPr lang="ru-RU" dirty="0" smtClean="0">
              <a:latin typeface="Monotype Corsiva" pitchFamily="66" charset="0"/>
            </a:endParaRPr>
          </a:p>
          <a:p>
            <a:pPr lvl="0">
              <a:buNone/>
            </a:pPr>
            <a:r>
              <a:rPr lang="uk-UA" smtClean="0">
                <a:latin typeface="Monotype Corsiva" pitchFamily="66" charset="0"/>
              </a:rPr>
              <a:t>.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8" name="Picture 10" descr="j04404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908050"/>
            <a:ext cx="15128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j04404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14818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j043258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92867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j04404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4000504"/>
            <a:ext cx="208756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uk-UA" sz="5300" b="1" dirty="0" smtClean="0">
                <a:solidFill>
                  <a:srgbClr val="FF0000"/>
                </a:solidFill>
                <a:latin typeface="Monotype Corsiva" pitchFamily="66" charset="0"/>
              </a:rPr>
              <a:t>Інтерактивна вправа «Асоціативний кущ»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uk-UA" dirty="0" smtClean="0"/>
          </a:p>
          <a:p>
            <a:pPr>
              <a:buNone/>
            </a:pPr>
            <a:r>
              <a:rPr lang="uk-UA" dirty="0" smtClean="0">
                <a:latin typeface="Monotype Corsiva" pitchFamily="66" charset="0"/>
              </a:rPr>
              <a:t>                   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Суша          Спека          Пилові бурі</a:t>
            </a:r>
          </a:p>
          <a:p>
            <a:pPr>
              <a:buNone/>
            </a:pP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        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Чорноземи</a:t>
            </a:r>
          </a:p>
          <a:p>
            <a:pPr>
              <a:buNone/>
            </a:pP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			                   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Вітри-суховії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       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Тваринні нори                                          Зима холодна</a:t>
            </a:r>
          </a:p>
          <a:p>
            <a:pPr>
              <a:buNone/>
            </a:pPr>
            <a:endParaRPr lang="uk-UA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      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Перекотиполе         Південь     Зрошувальна система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dirty="0" smtClean="0">
                <a:latin typeface="Monotype Corsiva" pitchFamily="66" charset="0"/>
              </a:rPr>
              <a:t> </a:t>
            </a: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sp>
        <p:nvSpPr>
          <p:cNvPr id="96" name="Овал 95"/>
          <p:cNvSpPr/>
          <p:nvPr/>
        </p:nvSpPr>
        <p:spPr>
          <a:xfrm>
            <a:off x="3571868" y="3357562"/>
            <a:ext cx="17859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степ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9563" name="AutoShape 107"/>
          <p:cNvSpPr>
            <a:spLocks noChangeShapeType="1"/>
          </p:cNvSpPr>
          <p:nvPr/>
        </p:nvSpPr>
        <p:spPr bwMode="auto">
          <a:xfrm flipV="1">
            <a:off x="4929190" y="3143248"/>
            <a:ext cx="257175" cy="2540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9" name="AutoShape 103"/>
          <p:cNvSpPr>
            <a:spLocks noChangeShapeType="1"/>
          </p:cNvSpPr>
          <p:nvPr/>
        </p:nvSpPr>
        <p:spPr bwMode="auto">
          <a:xfrm flipV="1">
            <a:off x="5286380" y="3500438"/>
            <a:ext cx="1057275" cy="1238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6" name="AutoShape 100"/>
          <p:cNvSpPr>
            <a:spLocks noChangeShapeType="1"/>
          </p:cNvSpPr>
          <p:nvPr/>
        </p:nvSpPr>
        <p:spPr bwMode="auto">
          <a:xfrm>
            <a:off x="5357818" y="3857628"/>
            <a:ext cx="847725" cy="209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7" name="AutoShape 101"/>
          <p:cNvSpPr>
            <a:spLocks noChangeShapeType="1"/>
          </p:cNvSpPr>
          <p:nvPr/>
        </p:nvSpPr>
        <p:spPr bwMode="auto">
          <a:xfrm>
            <a:off x="4643438" y="4357694"/>
            <a:ext cx="47625" cy="5143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4" name="AutoShape 98"/>
          <p:cNvSpPr>
            <a:spLocks noChangeShapeType="1"/>
          </p:cNvSpPr>
          <p:nvPr/>
        </p:nvSpPr>
        <p:spPr bwMode="auto">
          <a:xfrm flipH="1">
            <a:off x="3428992" y="4143380"/>
            <a:ext cx="333375" cy="4286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3" name="AutoShape 97"/>
          <p:cNvSpPr>
            <a:spLocks noChangeShapeType="1"/>
          </p:cNvSpPr>
          <p:nvPr/>
        </p:nvSpPr>
        <p:spPr bwMode="auto">
          <a:xfrm flipH="1">
            <a:off x="2786050" y="3929066"/>
            <a:ext cx="809625" cy="209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8" name="AutoShape 102"/>
          <p:cNvSpPr>
            <a:spLocks noChangeShapeType="1"/>
          </p:cNvSpPr>
          <p:nvPr/>
        </p:nvSpPr>
        <p:spPr bwMode="auto">
          <a:xfrm flipH="1" flipV="1">
            <a:off x="2571736" y="3500438"/>
            <a:ext cx="952500" cy="1524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55" name="AutoShape 99"/>
          <p:cNvSpPr>
            <a:spLocks noChangeShapeType="1"/>
          </p:cNvSpPr>
          <p:nvPr/>
        </p:nvSpPr>
        <p:spPr bwMode="auto">
          <a:xfrm>
            <a:off x="5286380" y="4071942"/>
            <a:ext cx="457200" cy="4857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61" name="AutoShape 105"/>
          <p:cNvSpPr>
            <a:spLocks noChangeShapeType="1"/>
          </p:cNvSpPr>
          <p:nvPr/>
        </p:nvSpPr>
        <p:spPr bwMode="auto">
          <a:xfrm flipH="1" flipV="1">
            <a:off x="3357554" y="3143248"/>
            <a:ext cx="333375" cy="3333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62" name="AutoShape 106"/>
          <p:cNvSpPr>
            <a:spLocks noChangeShapeType="1"/>
          </p:cNvSpPr>
          <p:nvPr/>
        </p:nvSpPr>
        <p:spPr bwMode="auto">
          <a:xfrm flipH="1" flipV="1">
            <a:off x="4286248" y="3000372"/>
            <a:ext cx="76200" cy="3333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565" name="Rectangle 10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568" name="Rectangle 112"/>
          <p:cNvSpPr>
            <a:spLocks noChangeArrowheads="1"/>
          </p:cNvSpPr>
          <p:nvPr/>
        </p:nvSpPr>
        <p:spPr bwMode="auto">
          <a:xfrm>
            <a:off x="0" y="45720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lvl="0"/>
            <a:r>
              <a:rPr lang="uk-UA" sz="4900" b="1" dirty="0" smtClean="0">
                <a:solidFill>
                  <a:srgbClr val="FF0000"/>
                </a:solidFill>
                <a:latin typeface="Monotype Corsiva" pitchFamily="66" charset="0"/>
              </a:rPr>
              <a:t>Фронтальне опитування. Бліц – турнір.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uk-UA" dirty="0" smtClean="0">
                <a:latin typeface="Monotype Corsiva" pitchFamily="66" charset="0"/>
              </a:rPr>
              <a:t>Як називається природна зона, яку ми вивчили?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Яке літо в цій зоні?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Яка зима?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Чому влітку в степах так жарко?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Коли найбільше випадає опадів?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Які рослини – первоцвіти квітують у степу?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Що стається з рослинами влітку?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Як пристосувались рослини до життя в степу?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Як пристосувалися тварини до життя в степу?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>
              <a:latin typeface="Monotype Corsiva" pitchFamily="66" charset="0"/>
            </a:endParaRPr>
          </a:p>
        </p:txBody>
      </p:sp>
      <p:pic>
        <p:nvPicPr>
          <p:cNvPr id="5" name="Рисунок 4" descr="raznoboy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142" y="2500305"/>
            <a:ext cx="1480196" cy="200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Інтерактивна вправа «Очікування»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28866"/>
          </a:xfrm>
        </p:spPr>
        <p:txBody>
          <a:bodyPr/>
          <a:lstStyle/>
          <a:p>
            <a:pPr lvl="0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Яким би ви хотіли бачити наш урок?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Що ви чекаєте від нього?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Рисунок 8" descr="Без названия.jpg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4000504"/>
            <a:ext cx="2520000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T5u51 (1).jpeg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939584">
            <a:off x="273855" y="4241796"/>
            <a:ext cx="2520000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 descr="ucheniki_za_partoi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484035">
            <a:off x="6363027" y="4230814"/>
            <a:ext cx="2520000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Monotype Corsiva" pitchFamily="66" charset="0"/>
              </a:rPr>
              <a:t>Розповідь вчителя.</a:t>
            </a:r>
            <a:r>
              <a:rPr lang="ru-RU" sz="5400" dirty="0" smtClean="0">
                <a:latin typeface="Monotype Corsiva" pitchFamily="66" charset="0"/>
              </a:rPr>
              <a:t/>
            </a:r>
            <a:br>
              <a:rPr lang="ru-RU" sz="5400" dirty="0" smtClean="0">
                <a:latin typeface="Monotype Corsiva" pitchFamily="66" charset="0"/>
              </a:rPr>
            </a:br>
            <a:endParaRPr lang="ru-RU" sz="5400" dirty="0"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8" descr="Рельєф К"/>
          <p:cNvPicPr preferRelativeResize="0">
            <a:picLocks noGrp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42844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C:\Documents and Settings\User\Рабочий стол\карпати\sklony-hoverly.jpg"/>
          <p:cNvPicPr preferRelativeResize="0">
            <a:picLocks noGrp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User\Рабочий стол\карпати\doboshaka.jpg"/>
          <p:cNvPicPr preferRelativeResize="0">
            <a:picLocks noGrp="1" noChangeArrowheads="1"/>
          </p:cNvPicPr>
          <p:nvPr>
            <p:ph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000108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Струмок Карпат"/>
          <p:cNvPicPr preferRelativeResize="0"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000108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Объект 8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3240" y="1000108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3" descr="карпати 9"/>
          <p:cNvPicPr preferRelativeResize="0"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143240" y="400050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Від підніжжя до вершини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img17.jpg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0_98b9e_ef9c7e7f_orig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01_hoverla_zaroslyak.com_.jpg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1142984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521015_main.jpg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36" y="407194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1443476970_gora-bliznicy-karpaty-zapadnaya-ukraina.jpg"/>
          <p:cNvPicPr preferRelativeResize="0"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407194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man-landscape-nature.jpg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3143240" y="4071942"/>
            <a:ext cx="288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28596" y="6715148"/>
            <a:ext cx="8229600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4" descr="4p_gr_u2015rz5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624</Words>
  <PresentationFormat>Экран (4:3)</PresentationFormat>
  <Paragraphs>101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Українські Карпати</vt:lpstr>
      <vt:lpstr>Організація класу. Створення емоційного настрою </vt:lpstr>
      <vt:lpstr>Хвилинка календаря. </vt:lpstr>
      <vt:lpstr>Інтерактивна вправа «Асоціативний кущ» </vt:lpstr>
      <vt:lpstr>Фронтальне опитування. Бліц – турнір. </vt:lpstr>
      <vt:lpstr>Інтерактивна вправа «Очікування» </vt:lpstr>
      <vt:lpstr>Розповідь вчителя. </vt:lpstr>
      <vt:lpstr>Від підніжжя до вершини</vt:lpstr>
      <vt:lpstr>Слайд 9</vt:lpstr>
      <vt:lpstr>Довідкове бюро. </vt:lpstr>
      <vt:lpstr>Слайд 11</vt:lpstr>
      <vt:lpstr>Тварини Карпат</vt:lpstr>
      <vt:lpstr>Птахи Карпат</vt:lpstr>
      <vt:lpstr>Тварини, які найчастіше трапляються в Карпатах</vt:lpstr>
      <vt:lpstr>Тварини, які водяться тільки в Карпатах</vt:lpstr>
      <vt:lpstr>Гра «Торбинка запитань» </vt:lpstr>
      <vt:lpstr> Хвилинка – цікавинка. Рекорди Карпат. </vt:lpstr>
      <vt:lpstr>Слайд 18</vt:lpstr>
      <vt:lpstr>Технологія «Мікрофон» </vt:lpstr>
      <vt:lpstr>Метод «Прес» </vt:lpstr>
      <vt:lpstr> Гра «Доведіть або спростуйте твердження» </vt:lpstr>
      <vt:lpstr>Домашнє завдання. </vt:lpstr>
      <vt:lpstr>Інтерактивна вправа «Продовж речення» </vt:lpstr>
      <vt:lpstr>МОЛОДЦІ!!!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111</cp:lastModifiedBy>
  <cp:revision>45</cp:revision>
  <dcterms:created xsi:type="dcterms:W3CDTF">2016-07-04T16:05:59Z</dcterms:created>
  <dcterms:modified xsi:type="dcterms:W3CDTF">2017-02-15T17:00:34Z</dcterms:modified>
</cp:coreProperties>
</file>