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2"/>
  </p:notesMasterIdLst>
  <p:sldIdLst>
    <p:sldId id="256" r:id="rId2"/>
    <p:sldId id="263" r:id="rId3"/>
    <p:sldId id="267" r:id="rId4"/>
    <p:sldId id="265" r:id="rId5"/>
    <p:sldId id="261" r:id="rId6"/>
    <p:sldId id="262" r:id="rId7"/>
    <p:sldId id="268" r:id="rId8"/>
    <p:sldId id="270" r:id="rId9"/>
    <p:sldId id="269" r:id="rId10"/>
    <p:sldId id="280" r:id="rId11"/>
    <p:sldId id="274" r:id="rId12"/>
    <p:sldId id="271" r:id="rId13"/>
    <p:sldId id="272" r:id="rId14"/>
    <p:sldId id="273" r:id="rId15"/>
    <p:sldId id="275" r:id="rId16"/>
    <p:sldId id="276" r:id="rId17"/>
    <p:sldId id="281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CC00"/>
    <a:srgbClr val="EE0000"/>
    <a:srgbClr val="25A2FF"/>
    <a:srgbClr val="A58613"/>
    <a:srgbClr val="A5EAA0"/>
    <a:srgbClr val="D2FAFE"/>
    <a:srgbClr val="333399"/>
    <a:srgbClr val="C2F8FE"/>
    <a:srgbClr val="04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33" autoAdjust="0"/>
  </p:normalViewPr>
  <p:slideViewPr>
    <p:cSldViewPr>
      <p:cViewPr varScale="1">
        <p:scale>
          <a:sx n="96" d="100"/>
          <a:sy n="96" d="100"/>
        </p:scale>
        <p:origin x="85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91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24490-187C-4DB1-8A1B-8A5B541D5712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DE9E5B-A3E5-4389-BFE5-1CCFF0166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334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E9E5B-A3E5-4389-BFE5-1CCFF01669F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655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E9E5B-A3E5-4389-BFE5-1CCFF01669F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843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6954-F62D-4189-B1EE-EA8B31F0462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6261C9-90C2-426F-8633-BA171EE4260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6954-F62D-4189-B1EE-EA8B31F0462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61C9-90C2-426F-8633-BA171EE42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6954-F62D-4189-B1EE-EA8B31F0462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61C9-90C2-426F-8633-BA171EE42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0B6954-F62D-4189-B1EE-EA8B31F0462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F6261C9-90C2-426F-8633-BA171EE4260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6954-F62D-4189-B1EE-EA8B31F0462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61C9-90C2-426F-8633-BA171EE426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6954-F62D-4189-B1EE-EA8B31F0462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61C9-90C2-426F-8633-BA171EE426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61C9-90C2-426F-8633-BA171EE426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6954-F62D-4189-B1EE-EA8B31F0462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6954-F62D-4189-B1EE-EA8B31F0462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61C9-90C2-426F-8633-BA171EE426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6954-F62D-4189-B1EE-EA8B31F0462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61C9-90C2-426F-8633-BA171EE426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0B6954-F62D-4189-B1EE-EA8B31F0462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F6261C9-90C2-426F-8633-BA171EE426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6954-F62D-4189-B1EE-EA8B31F0462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6261C9-90C2-426F-8633-BA171EE426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20B6954-F62D-4189-B1EE-EA8B31F0462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F6261C9-90C2-426F-8633-BA171EE4260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gif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jp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3533" y="2189843"/>
            <a:ext cx="9120873" cy="4176465"/>
          </a:xfrm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101600" dir="16800000" algn="bl" rotWithShape="0">
              <a:schemeClr val="bg1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90000"/>
          </a:bodyPr>
          <a:lstStyle/>
          <a:p>
            <a:pPr algn="ctr"/>
            <a:r>
              <a:rPr lang="ru-RU" sz="8000" b="1" dirty="0" err="1" smtClean="0">
                <a:solidFill>
                  <a:srgbClr val="00B0F0"/>
                </a:solidFill>
                <a:latin typeface="Segoe Print" pitchFamily="2" charset="0"/>
                <a:ea typeface="DFKai-SB" pitchFamily="65" charset="-120"/>
              </a:rPr>
              <a:t>Спро</a:t>
            </a:r>
            <a:r>
              <a:rPr lang="uk-UA" sz="8000" b="1" dirty="0" err="1" smtClean="0">
                <a:solidFill>
                  <a:srgbClr val="00B0F0"/>
                </a:solidFill>
                <a:latin typeface="Segoe Print" pitchFamily="2" charset="0"/>
                <a:ea typeface="DFKai-SB" pitchFamily="65" charset="-120"/>
              </a:rPr>
              <a:t>щення</a:t>
            </a:r>
            <a:r>
              <a:rPr lang="uk-UA" sz="8000" b="1" dirty="0" smtClean="0">
                <a:solidFill>
                  <a:srgbClr val="00B0F0"/>
                </a:solidFill>
                <a:latin typeface="Segoe Print" pitchFamily="2" charset="0"/>
                <a:ea typeface="DFKai-SB" pitchFamily="65" charset="-120"/>
              </a:rPr>
              <a:t> </a:t>
            </a:r>
            <a:br>
              <a:rPr lang="uk-UA" sz="8000" b="1" dirty="0" smtClean="0">
                <a:solidFill>
                  <a:srgbClr val="00B0F0"/>
                </a:solidFill>
                <a:latin typeface="Segoe Print" pitchFamily="2" charset="0"/>
                <a:ea typeface="DFKai-SB" pitchFamily="65" charset="-120"/>
              </a:rPr>
            </a:br>
            <a:r>
              <a:rPr lang="uk-UA" sz="8000" b="1" dirty="0" smtClean="0">
                <a:solidFill>
                  <a:srgbClr val="00B0F0"/>
                </a:solidFill>
                <a:latin typeface="Segoe Print" pitchFamily="2" charset="0"/>
                <a:ea typeface="DFKai-SB" pitchFamily="65" charset="-120"/>
              </a:rPr>
              <a:t>в групах приголосних</a:t>
            </a:r>
            <a:r>
              <a:rPr lang="uk-UA" sz="6000" b="1" dirty="0" smtClean="0">
                <a:solidFill>
                  <a:srgbClr val="00B0F0"/>
                </a:solidFill>
                <a:latin typeface="Segoe Print" pitchFamily="2" charset="0"/>
                <a:ea typeface="DFKai-SB" pitchFamily="65" charset="-120"/>
              </a:rPr>
              <a:t/>
            </a:r>
            <a:br>
              <a:rPr lang="uk-UA" sz="6000" b="1" dirty="0" smtClean="0">
                <a:solidFill>
                  <a:srgbClr val="00B0F0"/>
                </a:solidFill>
                <a:latin typeface="Segoe Print" pitchFamily="2" charset="0"/>
                <a:ea typeface="DFKai-SB" pitchFamily="65" charset="-120"/>
              </a:rPr>
            </a:br>
            <a:endParaRPr lang="ru-RU" sz="6600" b="1" dirty="0">
              <a:solidFill>
                <a:srgbClr val="00B0F0"/>
              </a:solidFill>
              <a:latin typeface="Segoe Print" pitchFamily="2" charset="0"/>
              <a:ea typeface="DFKai-SB" pitchFamily="65" charset="-120"/>
            </a:endParaRPr>
          </a:p>
        </p:txBody>
      </p:sp>
      <p:pic>
        <p:nvPicPr>
          <p:cNvPr id="5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3936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03936"/>
            <a:ext cx="4820921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0" descr="Твір Тараса Завітайла &quot;Шабля&quot; - нове українське фентезі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88640"/>
            <a:ext cx="1872207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956" y="5119675"/>
            <a:ext cx="864096" cy="10770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267672"/>
            <a:ext cx="15240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03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84" y="4437112"/>
            <a:ext cx="1000424" cy="1642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34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67531"/>
            <a:ext cx="493204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5008" y="836712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uk-UA" sz="4000" b="1" dirty="0" smtClean="0">
                <a:ln w="1905">
                  <a:solidFill>
                    <a:schemeClr val="bg1">
                      <a:lumMod val="65000"/>
                      <a:lumOff val="35000"/>
                    </a:schemeClr>
                  </a:solidFill>
                </a:ln>
                <a:solidFill>
                  <a:srgbClr val="00B0F0"/>
                </a:solidFill>
                <a:effectLst>
                  <a:outerShdw blurRad="101600" dist="114300" dir="180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Спрощення в групах приголосних</a:t>
            </a:r>
            <a:r>
              <a:rPr lang="uk-UA" sz="3600" b="1" dirty="0" smtClean="0">
                <a:ln w="50800"/>
                <a:solidFill>
                  <a:srgbClr val="00B0F0"/>
                </a:solidFill>
                <a:latin typeface="Comic Sans MS" pitchFamily="66" charset="0"/>
              </a:rPr>
              <a:t> </a:t>
            </a:r>
            <a:endParaRPr lang="ru-RU" sz="3600" b="1" dirty="0">
              <a:ln w="50800"/>
              <a:solidFill>
                <a:srgbClr val="00B0F0"/>
              </a:solidFill>
              <a:latin typeface="Comic Sans MS" pitchFamily="66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289335"/>
              </p:ext>
            </p:extLst>
          </p:nvPr>
        </p:nvGraphicFramePr>
        <p:xfrm>
          <a:off x="2651956" y="3068960"/>
          <a:ext cx="5807968" cy="2286000"/>
        </p:xfrm>
        <a:graphic>
          <a:graphicData uri="http://schemas.openxmlformats.org/drawingml/2006/table">
            <a:tbl>
              <a:tblPr firstRow="1" bandRow="1">
                <a:effectLst>
                  <a:outerShdw blurRad="127000" dist="127000" dir="19200000" algn="bl" rotWithShape="0">
                    <a:prstClr val="black">
                      <a:alpha val="40000"/>
                    </a:prstClr>
                  </a:outerShdw>
                </a:effectLst>
                <a:tableStyleId>{69CF1AB2-1976-4502-BF36-3FF5EA218861}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5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</a:t>
                      </a:r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форпоСТ</a:t>
                      </a:r>
                      <a:r>
                        <a:rPr lang="uk-UA" sz="2400" b="1" dirty="0" err="1" smtClean="0">
                          <a:solidFill>
                            <a:srgbClr val="A5EAA0"/>
                          </a:solidFill>
                          <a:effectLst/>
                          <a:latin typeface="Comic Sans MS" pitchFamily="66" charset="0"/>
                        </a:rPr>
                        <a:t>ииии</a:t>
                      </a:r>
                      <a:endParaRPr lang="ru-RU" sz="2400" b="1" dirty="0">
                        <a:solidFill>
                          <a:srgbClr val="A5EA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EAA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форпо</a:t>
                      </a:r>
                      <a:r>
                        <a:rPr lang="uk-UA" sz="2400" b="1" dirty="0" err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СТН</a:t>
                      </a:r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ий</a:t>
                      </a:r>
                      <a:r>
                        <a:rPr lang="uk-UA" sz="2400" b="1" dirty="0" err="1" smtClean="0">
                          <a:solidFill>
                            <a:srgbClr val="A5EAA0"/>
                          </a:solidFill>
                          <a:effectLst/>
                          <a:latin typeface="Comic Sans MS" pitchFamily="66" charset="0"/>
                        </a:rPr>
                        <a:t>ии</a:t>
                      </a:r>
                      <a:endParaRPr lang="ru-RU" sz="2400" b="1" dirty="0">
                        <a:solidFill>
                          <a:srgbClr val="A5EA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EA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</a:t>
                      </a:r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аванпоСТ</a:t>
                      </a:r>
                      <a:r>
                        <a:rPr lang="uk-UA" sz="2400" b="1" dirty="0" err="1" smtClean="0">
                          <a:solidFill>
                            <a:srgbClr val="A5EAA0"/>
                          </a:solidFill>
                          <a:effectLst/>
                          <a:latin typeface="Comic Sans MS" pitchFamily="66" charset="0"/>
                        </a:rPr>
                        <a:t>ииии</a:t>
                      </a:r>
                      <a:endParaRPr lang="ru-RU" sz="2400" b="1" dirty="0">
                        <a:solidFill>
                          <a:srgbClr val="A5EA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EAA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</a:t>
                      </a:r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анапо</a:t>
                      </a:r>
                      <a:r>
                        <a:rPr lang="uk-UA" sz="2400" b="1" dirty="0" err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СТН</a:t>
                      </a:r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ий</a:t>
                      </a:r>
                      <a:r>
                        <a:rPr lang="uk-UA" sz="2400" b="1" dirty="0" err="1" smtClean="0">
                          <a:solidFill>
                            <a:srgbClr val="A5EAA0"/>
                          </a:solidFill>
                          <a:effectLst/>
                          <a:latin typeface="Comic Sans MS" pitchFamily="66" charset="0"/>
                        </a:rPr>
                        <a:t>ии</a:t>
                      </a:r>
                      <a:endParaRPr lang="ru-RU" sz="2400" b="1" dirty="0">
                        <a:solidFill>
                          <a:srgbClr val="A5EA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EA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</a:t>
                      </a:r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компоСТ</a:t>
                      </a:r>
                      <a:r>
                        <a:rPr lang="uk-UA" sz="2400" b="1" dirty="0" err="1" smtClean="0">
                          <a:solidFill>
                            <a:srgbClr val="A5EAA0"/>
                          </a:solidFill>
                          <a:effectLst/>
                          <a:latin typeface="Comic Sans MS" pitchFamily="66" charset="0"/>
                        </a:rPr>
                        <a:t>ииии</a:t>
                      </a:r>
                      <a:endParaRPr lang="ru-RU" sz="2400" b="1" dirty="0">
                        <a:solidFill>
                          <a:srgbClr val="A5EA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EAA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</a:t>
                      </a:r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компо</a:t>
                      </a:r>
                      <a:r>
                        <a:rPr lang="uk-UA" sz="2400" b="1" dirty="0" err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СТН</a:t>
                      </a:r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ий</a:t>
                      </a:r>
                      <a:r>
                        <a:rPr lang="uk-UA" sz="2400" b="1" dirty="0" err="1" smtClean="0">
                          <a:solidFill>
                            <a:srgbClr val="A5EAA0"/>
                          </a:solidFill>
                          <a:effectLst/>
                          <a:latin typeface="Comic Sans MS" pitchFamily="66" charset="0"/>
                        </a:rPr>
                        <a:t>ии</a:t>
                      </a:r>
                      <a:endParaRPr lang="ru-RU" sz="2400" b="1" dirty="0">
                        <a:solidFill>
                          <a:srgbClr val="A5EA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EA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</a:t>
                      </a:r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контраСТ</a:t>
                      </a:r>
                      <a:r>
                        <a:rPr lang="uk-UA" sz="2400" b="1" dirty="0" err="1" smtClean="0">
                          <a:solidFill>
                            <a:srgbClr val="A5EAA0"/>
                          </a:solidFill>
                          <a:effectLst/>
                          <a:latin typeface="Comic Sans MS" pitchFamily="66" charset="0"/>
                        </a:rPr>
                        <a:t>ииии</a:t>
                      </a:r>
                      <a:endParaRPr lang="ru-RU" sz="2400" b="1" dirty="0">
                        <a:solidFill>
                          <a:srgbClr val="A5EA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EAA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</a:t>
                      </a:r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контра</a:t>
                      </a:r>
                      <a:r>
                        <a:rPr lang="uk-UA" sz="2400" b="1" dirty="0" err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СТН</a:t>
                      </a:r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ий</a:t>
                      </a:r>
                      <a:r>
                        <a:rPr lang="uk-UA" sz="2400" b="1" dirty="0" err="1" smtClean="0">
                          <a:solidFill>
                            <a:srgbClr val="A5EAA0"/>
                          </a:solidFill>
                          <a:effectLst/>
                          <a:latin typeface="Comic Sans MS" pitchFamily="66" charset="0"/>
                        </a:rPr>
                        <a:t>ии</a:t>
                      </a:r>
                      <a:endParaRPr lang="ru-RU" sz="2400" b="1" dirty="0">
                        <a:solidFill>
                          <a:srgbClr val="A5EA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EA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</a:t>
                      </a:r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балаСТ</a:t>
                      </a:r>
                      <a:r>
                        <a:rPr lang="uk-UA" sz="2400" b="1" dirty="0" err="1" smtClean="0">
                          <a:solidFill>
                            <a:srgbClr val="A5EAA0"/>
                          </a:solidFill>
                          <a:effectLst/>
                          <a:latin typeface="Comic Sans MS" pitchFamily="66" charset="0"/>
                        </a:rPr>
                        <a:t>ииии</a:t>
                      </a:r>
                      <a:endParaRPr lang="ru-RU" sz="2400" b="1" dirty="0">
                        <a:solidFill>
                          <a:srgbClr val="A5EA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EAA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</a:t>
                      </a:r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бала</a:t>
                      </a:r>
                      <a:r>
                        <a:rPr lang="uk-UA" sz="2400" b="1" dirty="0" err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СТН</a:t>
                      </a:r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ий</a:t>
                      </a:r>
                      <a:r>
                        <a:rPr lang="uk-UA" sz="2400" b="1" dirty="0" err="1" smtClean="0">
                          <a:solidFill>
                            <a:srgbClr val="A5EAA0"/>
                          </a:solidFill>
                          <a:effectLst/>
                          <a:latin typeface="Comic Sans MS" pitchFamily="66" charset="0"/>
                        </a:rPr>
                        <a:t>ии</a:t>
                      </a:r>
                      <a:endParaRPr lang="ru-RU" sz="2400" b="1" dirty="0">
                        <a:solidFill>
                          <a:srgbClr val="A5EA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EA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 rot="19402943">
            <a:off x="3193201" y="1011087"/>
            <a:ext cx="3240360" cy="35913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 rot="1518188">
            <a:off x="2798929" y="990601"/>
            <a:ext cx="3690156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FFFF00"/>
                </a:solidFill>
                <a:latin typeface="Arial Black" pitchFamily="34" charset="0"/>
              </a:rPr>
              <a:t>НЕ  ВІДБУВАЄТЬСЯ</a:t>
            </a:r>
            <a:endParaRPr lang="ru-RU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084" y="2406079"/>
            <a:ext cx="7560840" cy="461665"/>
          </a:xfrm>
          <a:prstGeom prst="rect">
            <a:avLst/>
          </a:prstGeom>
          <a:solidFill>
            <a:srgbClr val="FFFF00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 </a:t>
            </a:r>
            <a:r>
              <a:rPr lang="uk-UA" sz="2400" b="1" cap="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словах іншомовного походження</a:t>
            </a:r>
            <a:endParaRPr lang="ru-RU" sz="2400" b="1" cap="all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61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8424936" cy="502584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26062"/>
            <a:ext cx="3024335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cap="all" dirty="0" smtClean="0">
                <a:ln w="19050" cmpd="sng">
                  <a:solidFill>
                    <a:srgbClr val="C2F8FE"/>
                  </a:solidFill>
                  <a:prstDash val="solid"/>
                </a:ln>
                <a:solidFill>
                  <a:srgbClr val="04E4F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4000" b="1" cap="all" dirty="0" smtClean="0">
                <a:ln w="19050" cmpd="sng">
                  <a:solidFill>
                    <a:schemeClr val="tx1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ІІІ  </a:t>
            </a:r>
            <a:r>
              <a:rPr lang="ru-RU" sz="4000" b="1" dirty="0" err="1" smtClean="0">
                <a:ln w="19050" cmpd="sng">
                  <a:solidFill>
                    <a:schemeClr val="tx1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рівень</a:t>
            </a:r>
            <a:r>
              <a:rPr lang="ru-RU" sz="4000" b="1" cap="all" dirty="0" smtClean="0">
                <a:ln w="19050" cmpd="sng">
                  <a:solidFill>
                    <a:schemeClr val="tx1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2000" b="1" cap="all" dirty="0" smtClean="0">
              <a:ln w="19050" cmpd="sng">
                <a:solidFill>
                  <a:schemeClr val="tx1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6469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846469"/>
            <a:ext cx="4860032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5085184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Парк  </a:t>
            </a:r>
            <a:r>
              <a:rPr lang="ru-RU" sz="2800" b="1" dirty="0" err="1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розваг</a:t>
            </a:r>
            <a:r>
              <a:rPr lang="ru-RU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  «</a:t>
            </a:r>
            <a:r>
              <a:rPr lang="ru-RU" sz="2800" b="1" dirty="0" err="1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Світ</a:t>
            </a:r>
            <a:r>
              <a:rPr lang="ru-RU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  </a:t>
            </a:r>
            <a:r>
              <a:rPr lang="ru-RU" sz="2800" b="1" dirty="0" err="1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Феррарі</a:t>
            </a:r>
            <a:r>
              <a:rPr lang="ru-RU" sz="2800" b="1" dirty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» </a:t>
            </a:r>
            <a:endParaRPr lang="ru-RU" sz="2800" b="1" dirty="0" smtClean="0">
              <a:ln w="50800"/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  <a:p>
            <a:pPr algn="ctr"/>
            <a:r>
              <a:rPr lang="ru-RU" sz="2800" b="1" dirty="0" err="1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Об'єднані</a:t>
            </a:r>
            <a:r>
              <a:rPr lang="ru-RU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800" b="1" dirty="0" err="1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Арабські</a:t>
            </a:r>
            <a:r>
              <a:rPr lang="ru-RU" sz="2800" b="1" dirty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800" b="1" dirty="0" err="1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Емірати</a:t>
            </a:r>
            <a:endParaRPr lang="uk-UA" sz="2800" b="1" dirty="0" smtClean="0">
              <a:ln w="50800"/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7120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" y="116632"/>
            <a:ext cx="7030144" cy="41044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4975">
            <a:off x="2138049" y="2098841"/>
            <a:ext cx="6260157" cy="3438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34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67531"/>
            <a:ext cx="493204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rot="666514">
            <a:off x="2984067" y="2618164"/>
            <a:ext cx="5076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chemeClr val="bg1"/>
                </a:solidFill>
                <a:latin typeface="Comic Sans MS" pitchFamily="66" charset="0"/>
              </a:rPr>
              <a:t>Завдання № 3</a:t>
            </a:r>
            <a:endParaRPr lang="uk-UA" sz="24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uk-UA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uk-UA" sz="2400" b="1" dirty="0" smtClean="0">
                <a:solidFill>
                  <a:schemeClr val="bg1"/>
                </a:solidFill>
                <a:latin typeface="Comic Sans MS" pitchFamily="66" charset="0"/>
              </a:rPr>
              <a:t>   Від   поданих   іменників утворіть   спільнокореневі прикметники   й   запишіть.</a:t>
            </a:r>
            <a:endParaRPr lang="uk-UA" sz="2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058907"/>
            <a:ext cx="1729369" cy="11423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59632" y="1254251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strike="sngStrike" dirty="0" smtClean="0">
                <a:solidFill>
                  <a:schemeClr val="bg1"/>
                </a:solidFill>
                <a:latin typeface="Comic Sans MS" pitchFamily="66" charset="0"/>
              </a:rPr>
              <a:t>Завдання №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94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34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67531"/>
            <a:ext cx="493204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агетная рамка 5"/>
          <p:cNvSpPr/>
          <p:nvPr/>
        </p:nvSpPr>
        <p:spPr>
          <a:xfrm>
            <a:off x="399875" y="188640"/>
            <a:ext cx="8424936" cy="5462867"/>
          </a:xfrm>
          <a:prstGeom prst="bevel">
            <a:avLst>
              <a:gd name="adj" fmla="val 3116"/>
            </a:avLst>
          </a:prstGeom>
          <a:solidFill>
            <a:srgbClr val="A5EAA0"/>
          </a:solidFill>
          <a:ln>
            <a:solidFill>
              <a:srgbClr val="A58613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22004" y="548680"/>
            <a:ext cx="4499992" cy="576064"/>
          </a:xfrm>
          <a:prstGeom prst="roundRect">
            <a:avLst/>
          </a:prstGeom>
          <a:solidFill>
            <a:schemeClr val="tx2">
              <a:lumMod val="90000"/>
            </a:schemeClr>
          </a:solidFill>
          <a:ln>
            <a:solidFill>
              <a:srgbClr val="A586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483768" y="548680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CC0000"/>
                </a:solidFill>
                <a:latin typeface="Comic Sans MS" pitchFamily="66" charset="0"/>
              </a:rPr>
              <a:t>Перевір   себе</a:t>
            </a:r>
            <a:endParaRPr lang="ru-RU" sz="2800" b="1" dirty="0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9" name="Загнутый угол 8"/>
          <p:cNvSpPr/>
          <p:nvPr/>
        </p:nvSpPr>
        <p:spPr>
          <a:xfrm>
            <a:off x="971600" y="1412776"/>
            <a:ext cx="7344816" cy="3888432"/>
          </a:xfrm>
          <a:prstGeom prst="foldedCorner">
            <a:avLst>
              <a:gd name="adj" fmla="val 19161"/>
            </a:avLst>
          </a:prstGeom>
          <a:solidFill>
            <a:schemeClr val="tx2">
              <a:lumMod val="90000"/>
            </a:schemeClr>
          </a:solidFill>
          <a:ln>
            <a:solidFill>
              <a:srgbClr val="A5861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187624" y="1700808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163789"/>
              </p:ext>
            </p:extLst>
          </p:nvPr>
        </p:nvGraphicFramePr>
        <p:xfrm>
          <a:off x="1265548" y="2061592"/>
          <a:ext cx="6756920" cy="2590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767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0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28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      корисний</a:t>
                      </a:r>
                      <a:endParaRPr lang="ru-RU" sz="28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 обласний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      захисний</a:t>
                      </a:r>
                      <a:endParaRPr lang="ru-RU" sz="28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uk-UA" sz="28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кістлявий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      </a:t>
                      </a:r>
                      <a:r>
                        <a:rPr lang="uk-UA" sz="2800" b="1" dirty="0" err="1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зап</a:t>
                      </a:r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’</a:t>
                      </a:r>
                      <a:r>
                        <a:rPr lang="uk-UA" sz="2800" b="1" dirty="0" err="1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ястний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 швидкісний</a:t>
                      </a:r>
                      <a:endParaRPr lang="ru-RU" sz="28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      якісний</a:t>
                      </a:r>
                      <a:endParaRPr lang="ru-RU" sz="28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 ненависний</a:t>
                      </a:r>
                      <a:endParaRPr lang="ru-RU" sz="28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      заздрісний</a:t>
                      </a:r>
                      <a:r>
                        <a:rPr lang="uk-UA" sz="2800" b="1" baseline="0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 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uk-UA" sz="28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аванпостний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525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34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67531"/>
            <a:ext cx="493204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44" y="260648"/>
            <a:ext cx="8496944" cy="48245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480005"/>
            <a:ext cx="3024335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cap="all" dirty="0" smtClean="0">
                <a:ln w="19050" cmpd="sng">
                  <a:solidFill>
                    <a:srgbClr val="C2F8FE"/>
                  </a:solidFill>
                  <a:prstDash val="solid"/>
                </a:ln>
                <a:solidFill>
                  <a:srgbClr val="04E4F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4000" b="1" cap="all" dirty="0" smtClean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І</a:t>
            </a:r>
            <a:r>
              <a:rPr lang="en-US" sz="4000" b="1" cap="all" dirty="0" smtClean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V</a:t>
            </a:r>
            <a:r>
              <a:rPr lang="ru-RU" sz="4000" b="1" cap="all" dirty="0" smtClean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4000" b="1" dirty="0" err="1" smtClean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рівень</a:t>
            </a:r>
            <a:r>
              <a:rPr lang="ru-RU" sz="4000" b="1" cap="all" dirty="0" smtClean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2000" b="1" cap="all" dirty="0" smtClean="0">
              <a:ln w="19050" cmpd="sng">
                <a:solidFill>
                  <a:srgbClr val="CC0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5085184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uk-UA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Виставковий центр</a:t>
            </a:r>
          </a:p>
          <a:p>
            <a:pPr algn="ctr"/>
            <a:r>
              <a:rPr lang="uk-UA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Китай</a:t>
            </a:r>
          </a:p>
        </p:txBody>
      </p:sp>
    </p:spTree>
    <p:extLst>
      <p:ext uri="{BB962C8B-B14F-4D97-AF65-F5344CB8AC3E}">
        <p14:creationId xmlns:p14="http://schemas.microsoft.com/office/powerpoint/2010/main" val="207094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34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67531"/>
            <a:ext cx="493204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959532"/>
            <a:ext cx="2105025" cy="13430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136" y="620688"/>
            <a:ext cx="6522907" cy="3651287"/>
          </a:xfrm>
          <a:prstGeom prst="rect">
            <a:avLst/>
          </a:prstGeom>
          <a:effectLst>
            <a:outerShdw blurRad="215900" dist="76200" dir="18000000" sx="102000" sy="102000" algn="b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 rot="20432195">
            <a:off x="2630077" y="1922653"/>
            <a:ext cx="553203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2800" b="1" dirty="0" smtClean="0">
                <a:solidFill>
                  <a:srgbClr val="FF0000"/>
                </a:solidFill>
                <a:latin typeface="Comic Sans MS" pitchFamily="66" charset="0"/>
              </a:rPr>
              <a:t>    Завдання </a:t>
            </a:r>
            <a:r>
              <a:rPr lang="uk-UA" sz="2800" b="1" dirty="0">
                <a:solidFill>
                  <a:srgbClr val="FF0000"/>
                </a:solidFill>
                <a:latin typeface="Comic Sans MS" pitchFamily="66" charset="0"/>
              </a:rPr>
              <a:t>№ </a:t>
            </a:r>
            <a:r>
              <a:rPr lang="uk-UA" sz="2800" b="1" dirty="0" smtClean="0">
                <a:solidFill>
                  <a:srgbClr val="FF0000"/>
                </a:solidFill>
                <a:latin typeface="Comic Sans MS" pitchFamily="66" charset="0"/>
              </a:rPr>
              <a:t>4</a:t>
            </a:r>
            <a:endParaRPr lang="uk-UA" sz="2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lvl="0" algn="ctr"/>
            <a:r>
              <a:rPr lang="uk-UA" sz="2400" b="1" dirty="0">
                <a:solidFill>
                  <a:srgbClr val="FF0000"/>
                </a:solidFill>
                <a:latin typeface="Comic Sans MS" pitchFamily="66" charset="0"/>
              </a:rPr>
              <a:t>Виправте помилки в</a:t>
            </a:r>
            <a:r>
              <a:rPr lang="uk-UA" sz="2400" b="1" dirty="0" smtClean="0">
                <a:solidFill>
                  <a:srgbClr val="FF0000"/>
                </a:solidFill>
                <a:latin typeface="Comic Sans MS" pitchFamily="66" charset="0"/>
              </a:rPr>
              <a:t>    поданих </a:t>
            </a:r>
            <a:r>
              <a:rPr lang="uk-UA" sz="2400" b="1" dirty="0">
                <a:solidFill>
                  <a:srgbClr val="FF0000"/>
                </a:solidFill>
                <a:latin typeface="Comic Sans MS" pitchFamily="66" charset="0"/>
              </a:rPr>
              <a:t>словах</a:t>
            </a:r>
          </a:p>
        </p:txBody>
      </p:sp>
    </p:spTree>
    <p:extLst>
      <p:ext uri="{BB962C8B-B14F-4D97-AF65-F5344CB8AC3E}">
        <p14:creationId xmlns:p14="http://schemas.microsoft.com/office/powerpoint/2010/main" val="77291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34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67531"/>
            <a:ext cx="493204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агетная рамка 3"/>
          <p:cNvSpPr/>
          <p:nvPr/>
        </p:nvSpPr>
        <p:spPr>
          <a:xfrm>
            <a:off x="399875" y="188640"/>
            <a:ext cx="8424936" cy="5462867"/>
          </a:xfrm>
          <a:prstGeom prst="bevel">
            <a:avLst>
              <a:gd name="adj" fmla="val 3116"/>
            </a:avLst>
          </a:prstGeom>
          <a:solidFill>
            <a:srgbClr val="A5EAA0"/>
          </a:solidFill>
          <a:ln>
            <a:solidFill>
              <a:srgbClr val="A58613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91680" y="692696"/>
            <a:ext cx="5904656" cy="523220"/>
          </a:xfrm>
          <a:prstGeom prst="rect">
            <a:avLst/>
          </a:prstGeom>
          <a:solidFill>
            <a:schemeClr val="tx2">
              <a:lumMod val="90000"/>
            </a:schemeClr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CC0000"/>
                </a:solidFill>
                <a:latin typeface="Comic Sans MS" pitchFamily="66" charset="0"/>
              </a:rPr>
              <a:t>Перевір …</a:t>
            </a:r>
            <a:endParaRPr lang="ru-RU" sz="2800" b="1" dirty="0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6" name="Загнутый угол 5"/>
          <p:cNvSpPr/>
          <p:nvPr/>
        </p:nvSpPr>
        <p:spPr>
          <a:xfrm>
            <a:off x="971600" y="1412776"/>
            <a:ext cx="7344816" cy="3312368"/>
          </a:xfrm>
          <a:prstGeom prst="foldedCorner">
            <a:avLst>
              <a:gd name="adj" fmla="val 19161"/>
            </a:avLst>
          </a:prstGeom>
          <a:solidFill>
            <a:schemeClr val="tx2">
              <a:lumMod val="90000"/>
            </a:schemeClr>
          </a:solidFill>
          <a:ln>
            <a:solidFill>
              <a:srgbClr val="A5861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176827"/>
              </p:ext>
            </p:extLst>
          </p:nvPr>
        </p:nvGraphicFramePr>
        <p:xfrm>
          <a:off x="1641045" y="1700808"/>
          <a:ext cx="6671148" cy="274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70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16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43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79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1.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цілісний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7.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радісний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2.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учасник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8.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контрастний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3.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хвастливий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9.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пестливий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4.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доблесний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10.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найщасливіший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5.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безкорисний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11.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хворостняк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6.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шістнадцять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12.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баластний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9327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09163"/>
            <a:ext cx="4986300" cy="6188677"/>
          </a:xfrm>
          <a:prstGeom prst="rect">
            <a:avLst/>
          </a:prstGeom>
        </p:spPr>
      </p:pic>
      <p:pic>
        <p:nvPicPr>
          <p:cNvPr id="2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34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67531"/>
            <a:ext cx="493204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245509"/>
            <a:ext cx="25236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cap="all" dirty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V</a:t>
            </a:r>
            <a:r>
              <a:rPr lang="ru-RU" sz="4000" b="1" cap="all" dirty="0" smtClean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4000" b="1" dirty="0" err="1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рівень</a:t>
            </a:r>
            <a:r>
              <a:rPr lang="ru-RU" sz="4000" b="1" cap="all" dirty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24128" y="1628800"/>
            <a:ext cx="2736304" cy="2246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uk-UA" sz="2800" b="1" spc="100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Музей сучасного мистецтва </a:t>
            </a:r>
          </a:p>
          <a:p>
            <a:pPr algn="r"/>
            <a:endParaRPr lang="uk-UA" sz="2800" b="1" spc="100" dirty="0" smtClean="0">
              <a:ln w="50800"/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  <a:p>
            <a:pPr algn="r"/>
            <a:r>
              <a:rPr lang="uk-UA" sz="2800" b="1" spc="100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Австрія </a:t>
            </a:r>
          </a:p>
        </p:txBody>
      </p:sp>
    </p:spTree>
    <p:extLst>
      <p:ext uri="{BB962C8B-B14F-4D97-AF65-F5344CB8AC3E}">
        <p14:creationId xmlns:p14="http://schemas.microsoft.com/office/powerpoint/2010/main" val="421856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8684">
            <a:off x="1121922" y="1488699"/>
            <a:ext cx="7044170" cy="42213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843" y="3970158"/>
            <a:ext cx="2006556" cy="2398370"/>
          </a:xfrm>
          <a:prstGeom prst="rect">
            <a:avLst/>
          </a:prstGeom>
          <a:ln>
            <a:noFill/>
          </a:ln>
          <a:effectLst>
            <a:outerShdw blurRad="215900" dist="76200" dir="18000000" sx="104000" sy="104000" algn="bl" rotWithShape="0">
              <a:prstClr val="black">
                <a:alpha val="47000"/>
              </a:prstClr>
            </a:outerShdw>
            <a:softEdge rad="112500"/>
          </a:effectLst>
        </p:spPr>
      </p:pic>
      <p:pic>
        <p:nvPicPr>
          <p:cNvPr id="2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34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67531"/>
            <a:ext cx="493204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90028">
            <a:off x="2874838" y="895181"/>
            <a:ext cx="5914604" cy="3384376"/>
          </a:xfrm>
          <a:prstGeom prst="rect">
            <a:avLst/>
          </a:prstGeom>
          <a:effectLst>
            <a:outerShdw blurRad="215900" dist="139700" dir="17400000" sx="101000" sy="101000" algn="bl" rotWithShape="0">
              <a:prstClr val="black">
                <a:alpha val="35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 rot="21060790">
            <a:off x="3635896" y="1271952"/>
            <a:ext cx="439248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uk-UA" sz="2800" b="1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lvl="0" algn="ctr"/>
            <a:r>
              <a:rPr lang="uk-U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Завдання 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№ </a:t>
            </a:r>
            <a:r>
              <a:rPr lang="uk-U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5</a:t>
            </a:r>
            <a:endParaRPr lang="uk-UA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 algn="ctr"/>
            <a:endParaRPr lang="uk-UA" sz="24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 algn="ctr"/>
            <a:r>
              <a:rPr lang="uk-UA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Перекладіть речення українською мовою</a:t>
            </a:r>
          </a:p>
          <a:p>
            <a:pPr lvl="0"/>
            <a:endParaRPr lang="uk-UA" sz="2400" b="1" dirty="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5627">
            <a:off x="6324023" y="5207466"/>
            <a:ext cx="813101" cy="850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83839">
            <a:off x="1952510" y="2403296"/>
            <a:ext cx="1000125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838224">
            <a:off x="4586664" y="4072736"/>
            <a:ext cx="1000125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874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34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67531"/>
            <a:ext cx="493204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88640"/>
            <a:ext cx="8352928" cy="4896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3" y="260648"/>
            <a:ext cx="2376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err="1" smtClean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Домашнє</a:t>
            </a:r>
            <a:r>
              <a:rPr lang="ru-RU" sz="3600" b="1" dirty="0" smtClean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</a:p>
          <a:p>
            <a:pPr lvl="0"/>
            <a:r>
              <a:rPr lang="ru-RU" sz="3600" b="1" dirty="0" err="1" smtClean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завдання</a:t>
            </a:r>
            <a:r>
              <a:rPr lang="ru-RU" sz="4400" b="1" cap="all" dirty="0" smtClean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 </a:t>
            </a:r>
            <a:endParaRPr lang="ru-RU" sz="2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5085184"/>
            <a:ext cx="8784976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uk-UA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Приватний «Будинок-равлик» у Софії</a:t>
            </a:r>
          </a:p>
          <a:p>
            <a:pPr algn="ctr"/>
            <a:r>
              <a:rPr lang="uk-UA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Болгарія </a:t>
            </a:r>
          </a:p>
          <a:p>
            <a:pPr algn="ctr"/>
            <a:endParaRPr lang="uk-UA" sz="2800" b="1" dirty="0" smtClean="0">
              <a:ln w="50800"/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480005"/>
            <a:ext cx="2448272" cy="95410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cap="all" dirty="0" smtClean="0">
                <a:ln w="19050" cmpd="sng">
                  <a:solidFill>
                    <a:srgbClr val="C2F8FE"/>
                  </a:solidFill>
                  <a:prstDash val="solid"/>
                </a:ln>
                <a:solidFill>
                  <a:srgbClr val="04E4F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</a:t>
            </a:r>
            <a:r>
              <a:rPr lang="uk-UA" sz="2800" b="1" dirty="0" smtClean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§39</a:t>
            </a:r>
          </a:p>
          <a:p>
            <a:r>
              <a:rPr lang="uk-UA" sz="2800" b="1" dirty="0" smtClean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r>
              <a:rPr lang="uk-UA" sz="2800" b="1" dirty="0" err="1" smtClean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Впр</a:t>
            </a:r>
            <a:r>
              <a:rPr lang="uk-UA" sz="2800" b="1" dirty="0" smtClean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. 336(І)</a:t>
            </a:r>
            <a:r>
              <a:rPr lang="ru-RU" sz="2800" b="1" cap="all" dirty="0" smtClean="0">
                <a:ln w="19050" cmpd="sng">
                  <a:solidFill>
                    <a:srgbClr val="CC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endParaRPr lang="ru-RU" sz="1400" b="1" cap="all" dirty="0" smtClean="0">
              <a:ln w="19050" cmpd="sng">
                <a:solidFill>
                  <a:srgbClr val="CC0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56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6469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846469"/>
            <a:ext cx="4860032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2514"/>
            <a:ext cx="8712968" cy="503467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1521" y="126062"/>
            <a:ext cx="2484276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cap="all" dirty="0" smtClean="0">
                <a:ln w="19050" cmpd="sng">
                  <a:solidFill>
                    <a:srgbClr val="C2F8FE"/>
                  </a:solidFill>
                  <a:prstDash val="solid"/>
                </a:ln>
                <a:solidFill>
                  <a:srgbClr val="04E4F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4000" b="1" cap="all" dirty="0" smtClean="0">
                <a:ln w="19050" cmpd="sng">
                  <a:solidFill>
                    <a:srgbClr val="C2F8FE"/>
                  </a:solidFill>
                  <a:prstDash val="solid"/>
                </a:ln>
                <a:solidFill>
                  <a:srgbClr val="04E4F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І  </a:t>
            </a:r>
            <a:r>
              <a:rPr lang="ru-RU" sz="4000" b="1" dirty="0" err="1" smtClean="0">
                <a:ln w="19050" cmpd="sng">
                  <a:solidFill>
                    <a:srgbClr val="C2F8FE"/>
                  </a:solidFill>
                  <a:prstDash val="solid"/>
                </a:ln>
                <a:solidFill>
                  <a:srgbClr val="04E4F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рівень</a:t>
            </a:r>
            <a:r>
              <a:rPr lang="ru-RU" sz="4000" b="1" cap="all" dirty="0" smtClean="0">
                <a:ln w="19050" cmpd="sng">
                  <a:solidFill>
                    <a:srgbClr val="C2F8FE"/>
                  </a:solidFill>
                  <a:prstDash val="solid"/>
                </a:ln>
                <a:solidFill>
                  <a:srgbClr val="04E4F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2000" b="1" cap="all" dirty="0" smtClean="0">
              <a:ln w="19050" cmpd="sng">
                <a:solidFill>
                  <a:srgbClr val="C2F8FE"/>
                </a:solidFill>
                <a:prstDash val="solid"/>
              </a:ln>
              <a:solidFill>
                <a:srgbClr val="04E4F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5176921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Штаб-квартира </a:t>
            </a:r>
            <a:r>
              <a:rPr lang="uk-UA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компанії </a:t>
            </a:r>
            <a:r>
              <a:rPr lang="en-US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Longaberger</a:t>
            </a:r>
            <a:r>
              <a:rPr lang="uk-UA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 </a:t>
            </a:r>
          </a:p>
          <a:p>
            <a:pPr algn="ctr"/>
            <a:r>
              <a:rPr lang="uk-UA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США штат Огайо</a:t>
            </a:r>
            <a:endParaRPr lang="ru-RU" sz="2400" b="1" dirty="0">
              <a:ln w="50800"/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471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34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67531"/>
            <a:ext cx="493204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олна 4"/>
          <p:cNvSpPr/>
          <p:nvPr/>
        </p:nvSpPr>
        <p:spPr>
          <a:xfrm>
            <a:off x="1259632" y="1340768"/>
            <a:ext cx="6768752" cy="3816424"/>
          </a:xfrm>
          <a:prstGeom prst="wave">
            <a:avLst/>
          </a:prstGeom>
          <a:solidFill>
            <a:schemeClr val="tx2">
              <a:lumMod val="90000"/>
            </a:schemeClr>
          </a:solidFill>
          <a:ln>
            <a:solidFill>
              <a:srgbClr val="A58613"/>
            </a:solidFill>
          </a:ln>
          <a:effectLst>
            <a:outerShdw blurRad="254000" dist="127000" dir="24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 rot="466301">
            <a:off x="755576" y="2708920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uk-UA" sz="5400" b="1" dirty="0" smtClean="0">
                <a:solidFill>
                  <a:srgbClr val="EE0000"/>
                </a:solidFill>
                <a:effectLst>
                  <a:outerShdw blurRad="139700" dist="76200" dir="60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Бажаємо успіхів!</a:t>
            </a:r>
            <a:endParaRPr lang="ru-RU" sz="5400" b="1" dirty="0">
              <a:solidFill>
                <a:srgbClr val="EE0000"/>
              </a:solidFill>
              <a:effectLst>
                <a:outerShdw blurRad="139700" dist="76200" dir="6000000" sx="101000" sy="101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84368" y="1224198"/>
            <a:ext cx="1047750" cy="10477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56" y="1238065"/>
            <a:ext cx="1047750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80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902" y="445871"/>
            <a:ext cx="6210436" cy="50040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3527" y="1628800"/>
            <a:ext cx="53285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chemeClr val="bg1"/>
                </a:solidFill>
                <a:latin typeface="Comic Sans MS" pitchFamily="66" charset="0"/>
              </a:rPr>
              <a:t>Завдання 1:</a:t>
            </a:r>
          </a:p>
          <a:p>
            <a:pPr algn="ctr"/>
            <a:r>
              <a:rPr lang="uk-UA" sz="4000" dirty="0">
                <a:solidFill>
                  <a:schemeClr val="bg1"/>
                </a:solidFill>
                <a:latin typeface="Comic Sans MS" pitchFamily="66" charset="0"/>
              </a:rPr>
              <a:t>О</a:t>
            </a:r>
            <a:r>
              <a:rPr lang="uk-UA" sz="4000" dirty="0" smtClean="0">
                <a:solidFill>
                  <a:schemeClr val="bg1"/>
                </a:solidFill>
                <a:latin typeface="Comic Sans MS" pitchFamily="66" charset="0"/>
              </a:rPr>
              <a:t>знайомитися з правилами спрощення приголосних звуків</a:t>
            </a:r>
            <a:r>
              <a:rPr lang="uk-UA" sz="28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endParaRPr lang="ru-RU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460026"/>
            <a:ext cx="1656184" cy="2970777"/>
          </a:xfrm>
          <a:prstGeom prst="rect">
            <a:avLst/>
          </a:prstGeom>
        </p:spPr>
      </p:pic>
      <p:pic>
        <p:nvPicPr>
          <p:cNvPr id="5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34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67531"/>
            <a:ext cx="493204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03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34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67531"/>
            <a:ext cx="493204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161068"/>
            <a:ext cx="1512168" cy="1944216"/>
          </a:xfrm>
          <a:prstGeom prst="rect">
            <a:avLst/>
          </a:prstGeom>
        </p:spPr>
      </p:pic>
      <p:sp>
        <p:nvSpPr>
          <p:cNvPr id="17" name="Выноска со стрелкой вниз 16"/>
          <p:cNvSpPr/>
          <p:nvPr/>
        </p:nvSpPr>
        <p:spPr>
          <a:xfrm>
            <a:off x="539552" y="480407"/>
            <a:ext cx="7632848" cy="4320480"/>
          </a:xfrm>
          <a:prstGeom prst="downArrowCallout">
            <a:avLst/>
          </a:prstGeom>
          <a:solidFill>
            <a:srgbClr val="A5EAA0"/>
          </a:solidFill>
          <a:effectLst>
            <a:outerShdw blurRad="317500" dist="76200" dir="2400000" sx="102000" sy="102000" algn="tl" rotWithShape="0">
              <a:prstClr val="black">
                <a:alpha val="45000"/>
              </a:prstClr>
            </a:outerShdw>
          </a:effectLst>
          <a:scene3d>
            <a:camera prst="orthographicFront"/>
            <a:lightRig rig="threePt" dir="t"/>
          </a:scene3d>
          <a:sp3d extrusionH="12700" prstMaterial="metal">
            <a:bevelT w="107950" h="107950"/>
            <a:bevelB w="31750" h="10795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p3d>
              <a:bevelB w="69850" h="63500"/>
            </a:sp3d>
          </a:bodyPr>
          <a:lstStyle/>
          <a:p>
            <a:pPr lvl="0" algn="ctr"/>
            <a:r>
              <a:rPr lang="uk-UA" sz="4400" b="1" i="1" dirty="0">
                <a:ln w="11430"/>
                <a:solidFill>
                  <a:srgbClr val="C00000"/>
                </a:solidFill>
                <a:effectLst>
                  <a:outerShdw blurRad="190500" dist="63500" dir="19800000" sx="101000" sy="101000" algn="b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Спрощуватися</a:t>
            </a:r>
            <a:r>
              <a:rPr lang="uk-UA" sz="4000" b="1" dirty="0">
                <a:ln w="11430"/>
                <a:solidFill>
                  <a:srgbClr val="0070C0"/>
                </a:solidFill>
                <a:effectLst>
                  <a:outerShdw blurRad="190500" dist="63500" dir="19800000" sx="101000" sy="101000" algn="b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 – ставати простішим, звільняючись від усього зайвого, ускладненого</a:t>
            </a:r>
          </a:p>
        </p:txBody>
      </p:sp>
    </p:spTree>
    <p:extLst>
      <p:ext uri="{BB962C8B-B14F-4D97-AF65-F5344CB8AC3E}">
        <p14:creationId xmlns:p14="http://schemas.microsoft.com/office/powerpoint/2010/main" val="244509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34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67531"/>
            <a:ext cx="493204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548680"/>
            <a:ext cx="4968552" cy="646331"/>
          </a:xfrm>
          <a:prstGeom prst="rect">
            <a:avLst/>
          </a:prstGeom>
          <a:solidFill>
            <a:srgbClr val="FFFF25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3366CC"/>
                </a:solidFill>
                <a:latin typeface="+mj-lt"/>
              </a:rPr>
              <a:t>Виїзд – виїзний </a:t>
            </a:r>
            <a:endParaRPr lang="ru-RU" sz="3600" b="1" dirty="0">
              <a:solidFill>
                <a:srgbClr val="3366CC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628800"/>
            <a:ext cx="4968552" cy="64633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3366CC"/>
                </a:solidFill>
                <a:latin typeface="+mj-lt"/>
              </a:rPr>
              <a:t>Тиждень - тижневий</a:t>
            </a:r>
            <a:endParaRPr lang="ru-RU" sz="3600" b="1" dirty="0">
              <a:solidFill>
                <a:srgbClr val="3366CC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498" y="2708920"/>
            <a:ext cx="4968581" cy="64633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3366CC"/>
                </a:solidFill>
                <a:latin typeface="+mj-lt"/>
              </a:rPr>
              <a:t>Честь</a:t>
            </a:r>
            <a:r>
              <a:rPr lang="uk-UA" sz="3600" b="1" dirty="0" smtClean="0">
                <a:solidFill>
                  <a:srgbClr val="0070C0"/>
                </a:solidFill>
                <a:latin typeface="+mj-lt"/>
              </a:rPr>
              <a:t> – чесний </a:t>
            </a:r>
            <a:endParaRPr lang="ru-RU" sz="36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469" y="3861048"/>
            <a:ext cx="4968610" cy="64633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0070C0"/>
                </a:solidFill>
                <a:latin typeface="+mj-lt"/>
              </a:rPr>
              <a:t>Щастя - щасливий</a:t>
            </a:r>
            <a:endParaRPr lang="ru-RU" sz="36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89525" y="548680"/>
            <a:ext cx="809836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  <a:latin typeface="Arial Black" pitchFamily="34" charset="0"/>
              </a:rPr>
              <a:t>З</a:t>
            </a: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73860" y="548679"/>
            <a:ext cx="809836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  <a:latin typeface="Arial Black" pitchFamily="34" charset="0"/>
              </a:rPr>
              <a:t>Д</a:t>
            </a: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73099" y="548678"/>
            <a:ext cx="809836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  <a:latin typeface="Arial Black" pitchFamily="34" charset="0"/>
              </a:rPr>
              <a:t>Н</a:t>
            </a: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89525" y="1628800"/>
            <a:ext cx="809836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  <a:latin typeface="Arial Black" pitchFamily="34" charset="0"/>
              </a:rPr>
              <a:t>Ж</a:t>
            </a: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76481" y="1628800"/>
            <a:ext cx="809836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  <a:latin typeface="Arial Black" pitchFamily="34" charset="0"/>
              </a:rPr>
              <a:t>Д</a:t>
            </a: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683696" y="1628799"/>
            <a:ext cx="809836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  <a:latin typeface="Arial Black" pitchFamily="34" charset="0"/>
              </a:rPr>
              <a:t>Н</a:t>
            </a: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66645" y="2708919"/>
            <a:ext cx="809836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  <a:latin typeface="Arial Black" pitchFamily="34" charset="0"/>
              </a:rPr>
              <a:t>С</a:t>
            </a: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46560" y="2708920"/>
            <a:ext cx="809836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  <a:latin typeface="Arial Black" pitchFamily="34" charset="0"/>
              </a:rPr>
              <a:t>Т</a:t>
            </a: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641594" y="2708918"/>
            <a:ext cx="809836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  <a:latin typeface="Arial Black" pitchFamily="34" charset="0"/>
              </a:rPr>
              <a:t>Н</a:t>
            </a: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56047" y="3861047"/>
            <a:ext cx="809836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  <a:latin typeface="Arial Black" pitchFamily="34" charset="0"/>
              </a:rPr>
              <a:t>С</a:t>
            </a: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846560" y="3862925"/>
            <a:ext cx="826539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  <a:latin typeface="Arial Black" pitchFamily="34" charset="0"/>
              </a:rPr>
              <a:t>Т</a:t>
            </a: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641594" y="3862925"/>
            <a:ext cx="809836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  <a:latin typeface="Arial Black" pitchFamily="34" charset="0"/>
              </a:rPr>
              <a:t>Л</a:t>
            </a: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878" y="4640095"/>
            <a:ext cx="1538982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3447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decel="100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decel="100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6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6469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846469"/>
            <a:ext cx="4860032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Горизонтальный свиток 6"/>
          <p:cNvSpPr/>
          <p:nvPr/>
        </p:nvSpPr>
        <p:spPr>
          <a:xfrm>
            <a:off x="251520" y="0"/>
            <a:ext cx="8640960" cy="6480720"/>
          </a:xfrm>
          <a:prstGeom prst="horizontalScroll">
            <a:avLst>
              <a:gd name="adj" fmla="val 6639"/>
            </a:avLst>
          </a:prstGeom>
          <a:solidFill>
            <a:srgbClr val="A5EA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0000">
              <a:lnSpc>
                <a:spcPct val="150000"/>
              </a:lnSpc>
            </a:pPr>
            <a:r>
              <a:rPr lang="uk-UA" sz="2800" b="1" dirty="0" smtClean="0">
                <a:solidFill>
                  <a:srgbClr val="00B0F0"/>
                </a:solidFill>
                <a:latin typeface="Segoe Print" pitchFamily="2" charset="0"/>
                <a:ea typeface="DFKai-SB" pitchFamily="65" charset="-120"/>
              </a:rPr>
              <a:t>               </a:t>
            </a:r>
            <a:r>
              <a:rPr lang="uk-UA" sz="3200" b="1" dirty="0" smtClean="0">
                <a:solidFill>
                  <a:srgbClr val="FFFF00"/>
                </a:solidFill>
                <a:latin typeface="Comic Sans MS" pitchFamily="66" charset="0"/>
                <a:ea typeface="DFKai-SB" pitchFamily="65" charset="-120"/>
              </a:rPr>
              <a:t>Винятки</a:t>
            </a:r>
            <a:endParaRPr lang="uk-UA" sz="2400" b="1" i="1" spc="1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360000">
              <a:lnSpc>
                <a:spcPct val="150000"/>
              </a:lnSpc>
            </a:pPr>
            <a:r>
              <a:rPr lang="uk-UA" sz="2600" b="1" spc="100" dirty="0" smtClean="0">
                <a:solidFill>
                  <a:srgbClr val="CC0000"/>
                </a:solidFill>
                <a:latin typeface="Arial Black" pitchFamily="34" charset="0"/>
              </a:rPr>
              <a:t>Шістнадцять хвастливих</a:t>
            </a:r>
            <a:r>
              <a:rPr lang="uk-UA" sz="2600" b="1" spc="1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uk-UA" sz="2600" b="1" spc="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жінок</a:t>
            </a:r>
          </a:p>
          <a:p>
            <a:pPr marL="360000">
              <a:lnSpc>
                <a:spcPct val="150000"/>
              </a:lnSpc>
            </a:pPr>
            <a:r>
              <a:rPr lang="uk-UA" sz="2600" b="1" spc="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Життєвий давали урок:</a:t>
            </a:r>
          </a:p>
          <a:p>
            <a:pPr marL="360000">
              <a:lnSpc>
                <a:spcPct val="150000"/>
              </a:lnSpc>
            </a:pPr>
            <a:r>
              <a:rPr lang="uk-UA" sz="2600" b="1" spc="100" dirty="0">
                <a:solidFill>
                  <a:srgbClr val="CC0000"/>
                </a:solidFill>
                <a:latin typeface="Arial Black" pitchFamily="34" charset="0"/>
              </a:rPr>
              <a:t>З</a:t>
            </a:r>
            <a:r>
              <a:rPr lang="uk-UA" sz="2600" b="1" spc="100" dirty="0" smtClean="0">
                <a:solidFill>
                  <a:srgbClr val="CC0000"/>
                </a:solidFill>
                <a:latin typeface="Arial Black" pitchFamily="34" charset="0"/>
              </a:rPr>
              <a:t>ап‘ястний</a:t>
            </a:r>
            <a:r>
              <a:rPr lang="uk-UA" sz="2600" b="1" spc="1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uk-UA" sz="2600" b="1" spc="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браслет прикрашає;</a:t>
            </a:r>
          </a:p>
          <a:p>
            <a:pPr marL="360000">
              <a:lnSpc>
                <a:spcPct val="150000"/>
              </a:lnSpc>
            </a:pPr>
            <a:r>
              <a:rPr lang="uk-UA" sz="2600" b="1" spc="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Сухий</a:t>
            </a:r>
            <a:r>
              <a:rPr lang="uk-UA" sz="2600" b="1" spc="1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uk-UA" sz="2600" b="1" spc="100" dirty="0" smtClean="0">
                <a:solidFill>
                  <a:srgbClr val="CC0000"/>
                </a:solidFill>
                <a:latin typeface="Arial Black" pitchFamily="34" charset="0"/>
              </a:rPr>
              <a:t>хворостняк</a:t>
            </a:r>
            <a:r>
              <a:rPr lang="uk-UA" sz="2600" b="1" spc="1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uk-UA" sz="2600" b="1" spc="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запалає;</a:t>
            </a:r>
          </a:p>
          <a:p>
            <a:pPr marL="360000">
              <a:lnSpc>
                <a:spcPct val="150000"/>
              </a:lnSpc>
            </a:pPr>
            <a:r>
              <a:rPr lang="uk-UA" sz="2600" b="1" spc="100" dirty="0" smtClean="0">
                <a:solidFill>
                  <a:srgbClr val="CC0000"/>
                </a:solidFill>
                <a:latin typeface="Arial Black" pitchFamily="34" charset="0"/>
              </a:rPr>
              <a:t>Кістлявою</a:t>
            </a:r>
            <a:r>
              <a:rPr lang="uk-UA" sz="2600" b="1" spc="1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uk-UA" sz="2600" b="1" spc="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риба бува;</a:t>
            </a:r>
          </a:p>
          <a:p>
            <a:pPr marL="360000">
              <a:lnSpc>
                <a:spcPct val="150000"/>
              </a:lnSpc>
            </a:pPr>
            <a:r>
              <a:rPr lang="uk-UA" sz="2600" b="1" spc="100" dirty="0" smtClean="0">
                <a:solidFill>
                  <a:srgbClr val="CC0000"/>
                </a:solidFill>
                <a:latin typeface="Arial Black" pitchFamily="34" charset="0"/>
              </a:rPr>
              <a:t>Пестливі</a:t>
            </a:r>
            <a:r>
              <a:rPr lang="uk-UA" sz="2600" b="1" spc="1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uk-UA" sz="2600" b="1" spc="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вживайте слова;</a:t>
            </a:r>
          </a:p>
          <a:p>
            <a:pPr marL="360000">
              <a:lnSpc>
                <a:spcPct val="150000"/>
              </a:lnSpc>
            </a:pPr>
            <a:r>
              <a:rPr lang="uk-UA" sz="2600" b="1" spc="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Де можна </a:t>
            </a:r>
            <a:r>
              <a:rPr lang="uk-UA" sz="2600" b="1" spc="100" dirty="0" smtClean="0">
                <a:solidFill>
                  <a:srgbClr val="CC0000"/>
                </a:solidFill>
                <a:latin typeface="Arial Black" pitchFamily="34" charset="0"/>
              </a:rPr>
              <a:t>хвастнути</a:t>
            </a:r>
            <a:r>
              <a:rPr lang="uk-UA" sz="2600" b="1" spc="1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uk-UA" sz="2600" b="1" spc="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– давайте.</a:t>
            </a:r>
          </a:p>
          <a:p>
            <a:pPr marL="360000">
              <a:lnSpc>
                <a:spcPct val="150000"/>
              </a:lnSpc>
            </a:pPr>
            <a:r>
              <a:rPr lang="uk-UA" sz="2600" b="1" spc="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Де «</a:t>
            </a:r>
            <a:r>
              <a:rPr lang="uk-UA" sz="2800" b="1" cap="all" spc="100" dirty="0">
                <a:solidFill>
                  <a:srgbClr val="FF0000"/>
                </a:solidFill>
                <a:latin typeface="Arial Black" pitchFamily="34" charset="0"/>
              </a:rPr>
              <a:t>Т</a:t>
            </a:r>
            <a:r>
              <a:rPr lang="uk-UA" sz="2600" b="1" spc="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» зберігається – знайте!</a:t>
            </a:r>
          </a:p>
          <a:p>
            <a:pPr marL="144000"/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984" y="3501008"/>
            <a:ext cx="2051720" cy="1349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914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34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67531"/>
            <a:ext cx="493204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30" y="4057832"/>
            <a:ext cx="2857500" cy="2066925"/>
          </a:xfrm>
          <a:prstGeom prst="rect">
            <a:avLst/>
          </a:prstGeom>
        </p:spPr>
      </p:pic>
      <p:sp>
        <p:nvSpPr>
          <p:cNvPr id="5" name="Облако 4"/>
          <p:cNvSpPr/>
          <p:nvPr/>
        </p:nvSpPr>
        <p:spPr>
          <a:xfrm>
            <a:off x="323528" y="94326"/>
            <a:ext cx="8424936" cy="756494"/>
          </a:xfrm>
          <a:prstGeom prst="cloud">
            <a:avLst/>
          </a:prstGeom>
          <a:solidFill>
            <a:srgbClr val="C2F8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spc="1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Запам‘ятай ! Запиши!</a:t>
            </a:r>
            <a:r>
              <a:rPr lang="uk-UA" sz="3200" b="1" spc="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endParaRPr lang="ru-RU" sz="2000" b="1" spc="1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107504" y="1181204"/>
            <a:ext cx="3960440" cy="1080120"/>
          </a:xfrm>
          <a:prstGeom prst="cloud">
            <a:avLst/>
          </a:prstGeom>
          <a:solidFill>
            <a:srgbClr val="C2F8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CC0000"/>
                </a:solidFill>
                <a:latin typeface="Comic Sans MS" pitchFamily="66" charset="0"/>
              </a:rPr>
              <a:t>шістнадцять</a:t>
            </a:r>
            <a:endParaRPr lang="ru-RU" sz="2000" b="1" dirty="0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4796865" y="1050998"/>
            <a:ext cx="3960440" cy="1340532"/>
          </a:xfrm>
          <a:prstGeom prst="cloud">
            <a:avLst/>
          </a:prstGeom>
          <a:solidFill>
            <a:srgbClr val="C2F8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CC0000"/>
                </a:solidFill>
                <a:latin typeface="Comic Sans MS" pitchFamily="66" charset="0"/>
              </a:rPr>
              <a:t>хвастливий</a:t>
            </a:r>
            <a:endParaRPr lang="ru-RU" sz="2000" b="1" dirty="0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3380333" y="2066184"/>
            <a:ext cx="4456112" cy="1368152"/>
          </a:xfrm>
          <a:prstGeom prst="cloud">
            <a:avLst/>
          </a:prstGeom>
          <a:solidFill>
            <a:srgbClr val="C2F8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CC0000"/>
                </a:solidFill>
                <a:latin typeface="Comic Sans MS" pitchFamily="66" charset="0"/>
              </a:rPr>
              <a:t>зап‘ястний</a:t>
            </a:r>
            <a:endParaRPr lang="ru-RU" sz="2000" b="1" dirty="0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3563888" y="3501008"/>
            <a:ext cx="3960440" cy="1080120"/>
          </a:xfrm>
          <a:prstGeom prst="cloud">
            <a:avLst/>
          </a:prstGeom>
          <a:solidFill>
            <a:srgbClr val="C2F8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CC0000"/>
                </a:solidFill>
                <a:latin typeface="Comic Sans MS" pitchFamily="66" charset="0"/>
              </a:rPr>
              <a:t>пестливий</a:t>
            </a:r>
            <a:endParaRPr lang="ru-RU" sz="2000" b="1" dirty="0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755576" y="3082886"/>
            <a:ext cx="3312368" cy="1503784"/>
          </a:xfrm>
          <a:prstGeom prst="cloud">
            <a:avLst/>
          </a:prstGeom>
          <a:solidFill>
            <a:srgbClr val="C2F8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CC0000"/>
                </a:solidFill>
                <a:latin typeface="Comic Sans MS" pitchFamily="66" charset="0"/>
              </a:rPr>
              <a:t>кістлявий</a:t>
            </a:r>
            <a:endParaRPr lang="ru-RU" sz="2000" b="1" dirty="0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4610399" y="4289913"/>
            <a:ext cx="3960440" cy="1556556"/>
          </a:xfrm>
          <a:prstGeom prst="cloud">
            <a:avLst/>
          </a:prstGeom>
          <a:solidFill>
            <a:srgbClr val="C2F8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CC0000"/>
                </a:solidFill>
                <a:latin typeface="Comic Sans MS" pitchFamily="66" charset="0"/>
              </a:rPr>
              <a:t>хворостняк</a:t>
            </a:r>
            <a:endParaRPr lang="ru-RU" sz="2000" b="1" dirty="0">
              <a:solidFill>
                <a:srgbClr val="CC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500"/>
                            </p:stCondLst>
                            <p:childTnLst>
                              <p:par>
                                <p:cTn id="9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34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67531"/>
            <a:ext cx="493204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://ceramaclub.com.ua/images/forupload/kniga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665756" cy="5030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5536" y="476672"/>
            <a:ext cx="2952328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cap="all" dirty="0" smtClean="0">
                <a:ln w="19050" cmpd="sng">
                  <a:solidFill>
                    <a:srgbClr val="FFFF00"/>
                  </a:solidFill>
                  <a:prstDash val="solid"/>
                </a:ln>
                <a:solidFill>
                  <a:srgbClr val="04E4F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4000" b="1" cap="all" dirty="0" smtClean="0">
                <a:ln w="19050" cmpd="sng">
                  <a:solidFill>
                    <a:srgbClr val="FF0000"/>
                  </a:solidFill>
                  <a:prstDash val="solid"/>
                </a:ln>
                <a:solidFill>
                  <a:srgbClr val="CC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ІІ  </a:t>
            </a:r>
            <a:r>
              <a:rPr lang="ru-RU" sz="4000" b="1" dirty="0" err="1" smtClean="0">
                <a:ln w="19050" cmpd="sng">
                  <a:solidFill>
                    <a:srgbClr val="FF0000"/>
                  </a:solidFill>
                  <a:prstDash val="solid"/>
                </a:ln>
                <a:solidFill>
                  <a:srgbClr val="CC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рівень</a:t>
            </a:r>
            <a:r>
              <a:rPr lang="ru-RU" sz="4000" b="1" cap="all" dirty="0" smtClean="0">
                <a:ln w="19050" cmpd="sng">
                  <a:solidFill>
                    <a:srgbClr val="FF0000"/>
                  </a:solidFill>
                  <a:prstDash val="solid"/>
                </a:ln>
                <a:solidFill>
                  <a:srgbClr val="CC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2000" b="1" cap="all" dirty="0" smtClean="0">
              <a:ln w="19050" cmpd="sng">
                <a:solidFill>
                  <a:srgbClr val="FF0000"/>
                </a:solidFill>
                <a:prstDash val="solid"/>
              </a:ln>
              <a:solidFill>
                <a:srgbClr val="CC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5085184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Центральна </a:t>
            </a:r>
            <a:r>
              <a:rPr lang="uk-UA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бібліотека </a:t>
            </a:r>
            <a:r>
              <a:rPr lang="ru-RU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Канзасу </a:t>
            </a:r>
          </a:p>
          <a:p>
            <a:pPr algn="ctr"/>
            <a:r>
              <a:rPr lang="uk-UA" sz="2800" b="1" dirty="0" err="1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Канзас-Сіті</a:t>
            </a:r>
            <a:r>
              <a:rPr lang="uk-UA" sz="2800" b="1" dirty="0" smtClean="0">
                <a:ln w="50800"/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 США</a:t>
            </a:r>
          </a:p>
        </p:txBody>
      </p:sp>
    </p:spTree>
    <p:extLst>
      <p:ext uri="{BB962C8B-B14F-4D97-AF65-F5344CB8AC3E}">
        <p14:creationId xmlns:p14="http://schemas.microsoft.com/office/powerpoint/2010/main" val="286626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9560">
            <a:off x="4645180" y="2209202"/>
            <a:ext cx="4096996" cy="1013184"/>
          </a:xfrm>
          <a:prstGeom prst="rect">
            <a:avLst/>
          </a:prstGeom>
          <a:effectLst>
            <a:outerShdw blurRad="190500" dist="76200" dir="2700000" sx="102000" sy="102000" algn="tl" rotWithShape="0">
              <a:prstClr val="black">
                <a:alpha val="45000"/>
              </a:prstClr>
            </a:outerShdw>
          </a:effectLst>
        </p:spPr>
      </p:pic>
      <p:pic>
        <p:nvPicPr>
          <p:cNvPr id="2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34"/>
            <a:ext cx="4644008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Дієслово_2\Рисунки_Фото_Разное\03\886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867531"/>
            <a:ext cx="493204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9225"/>
            <a:ext cx="4833121" cy="5678891"/>
          </a:xfrm>
          <a:prstGeom prst="rect">
            <a:avLst/>
          </a:prstGeom>
          <a:effectLst>
            <a:outerShdw blurRad="254000" dist="76200" dir="2700000" sx="102000" sy="102000" algn="tl" rotWithShape="0">
              <a:prstClr val="black">
                <a:alpha val="45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 rot="761361">
            <a:off x="1097307" y="941993"/>
            <a:ext cx="38496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chemeClr val="bg1"/>
                </a:solidFill>
                <a:latin typeface="Comic Sans MS" pitchFamily="66" charset="0"/>
              </a:rPr>
              <a:t>Завдання</a:t>
            </a:r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 2</a:t>
            </a:r>
            <a:r>
              <a:rPr lang="uk-UA" sz="24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endParaRPr lang="uk-UA" sz="2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uk-UA" sz="2400" dirty="0" smtClean="0">
                <a:solidFill>
                  <a:schemeClr val="bg1"/>
                </a:solidFill>
                <a:latin typeface="Comic Sans MS" pitchFamily="66" charset="0"/>
              </a:rPr>
              <a:t>Знайдіть відповідь на питання: у яких ще словах, крім винятків, </a:t>
            </a:r>
            <a:r>
              <a:rPr lang="uk-UA" sz="3200" b="1" dirty="0" smtClean="0">
                <a:solidFill>
                  <a:srgbClr val="FFC000"/>
                </a:solidFill>
                <a:latin typeface="Comic Sans MS" pitchFamily="66" charset="0"/>
              </a:rPr>
              <a:t>не</a:t>
            </a:r>
            <a:r>
              <a:rPr lang="uk-UA" sz="2400" dirty="0" smtClean="0">
                <a:solidFill>
                  <a:schemeClr val="bg1"/>
                </a:solidFill>
                <a:latin typeface="Comic Sans MS" pitchFamily="66" charset="0"/>
              </a:rPr>
              <a:t> відбувається спрощення приголосних?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9715191">
            <a:off x="4924759" y="2406525"/>
            <a:ext cx="3823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i="1" dirty="0" smtClean="0">
                <a:solidFill>
                  <a:srgbClr val="0070C0"/>
                </a:solidFill>
                <a:latin typeface="Segoe Print" panose="02000600000000000000" pitchFamily="2" charset="0"/>
              </a:rPr>
              <a:t>Підказка у </a:t>
            </a:r>
            <a:r>
              <a:rPr lang="uk-UA" sz="2400" b="1" i="1" dirty="0" smtClean="0">
                <a:solidFill>
                  <a:srgbClr val="0070C0"/>
                </a:solidFill>
                <a:latin typeface="Segoe Print" panose="02000600000000000000" pitchFamily="2" charset="0"/>
              </a:rPr>
              <a:t>конверті</a:t>
            </a:r>
            <a:endParaRPr lang="ru-RU" sz="2400" b="1" dirty="0">
              <a:latin typeface="Segoe Print" panose="02000600000000000000" pitchFamily="2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173370"/>
            <a:ext cx="1334155" cy="1372066"/>
          </a:xfrm>
          <a:prstGeom prst="rect">
            <a:avLst/>
          </a:prstGeom>
        </p:spPr>
      </p:pic>
      <p:sp>
        <p:nvSpPr>
          <p:cNvPr id="5" name="Полилиния 4"/>
          <p:cNvSpPr/>
          <p:nvPr/>
        </p:nvSpPr>
        <p:spPr>
          <a:xfrm>
            <a:off x="1639957" y="2763078"/>
            <a:ext cx="715617" cy="139174"/>
          </a:xfrm>
          <a:custGeom>
            <a:avLst/>
            <a:gdLst>
              <a:gd name="connsiteX0" fmla="*/ 0 w 715617"/>
              <a:gd name="connsiteY0" fmla="*/ 0 h 139174"/>
              <a:gd name="connsiteX1" fmla="*/ 198782 w 715617"/>
              <a:gd name="connsiteY1" fmla="*/ 19879 h 139174"/>
              <a:gd name="connsiteX2" fmla="*/ 238539 w 715617"/>
              <a:gd name="connsiteY2" fmla="*/ 29818 h 139174"/>
              <a:gd name="connsiteX3" fmla="*/ 288234 w 715617"/>
              <a:gd name="connsiteY3" fmla="*/ 39757 h 139174"/>
              <a:gd name="connsiteX4" fmla="*/ 327991 w 715617"/>
              <a:gd name="connsiteY4" fmla="*/ 59635 h 139174"/>
              <a:gd name="connsiteX5" fmla="*/ 407504 w 715617"/>
              <a:gd name="connsiteY5" fmla="*/ 69574 h 139174"/>
              <a:gd name="connsiteX6" fmla="*/ 467139 w 715617"/>
              <a:gd name="connsiteY6" fmla="*/ 79513 h 139174"/>
              <a:gd name="connsiteX7" fmla="*/ 576469 w 715617"/>
              <a:gd name="connsiteY7" fmla="*/ 99392 h 139174"/>
              <a:gd name="connsiteX8" fmla="*/ 636104 w 715617"/>
              <a:gd name="connsiteY8" fmla="*/ 119270 h 139174"/>
              <a:gd name="connsiteX9" fmla="*/ 675860 w 715617"/>
              <a:gd name="connsiteY9" fmla="*/ 129209 h 139174"/>
              <a:gd name="connsiteX10" fmla="*/ 715617 w 715617"/>
              <a:gd name="connsiteY10" fmla="*/ 139148 h 139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5617" h="139174">
                <a:moveTo>
                  <a:pt x="0" y="0"/>
                </a:moveTo>
                <a:cubicBezTo>
                  <a:pt x="35020" y="3184"/>
                  <a:pt x="158377" y="13663"/>
                  <a:pt x="198782" y="19879"/>
                </a:cubicBezTo>
                <a:cubicBezTo>
                  <a:pt x="212283" y="21956"/>
                  <a:pt x="225204" y="26855"/>
                  <a:pt x="238539" y="29818"/>
                </a:cubicBezTo>
                <a:cubicBezTo>
                  <a:pt x="255030" y="33483"/>
                  <a:pt x="271669" y="36444"/>
                  <a:pt x="288234" y="39757"/>
                </a:cubicBezTo>
                <a:cubicBezTo>
                  <a:pt x="301486" y="46383"/>
                  <a:pt x="313617" y="56042"/>
                  <a:pt x="327991" y="59635"/>
                </a:cubicBezTo>
                <a:cubicBezTo>
                  <a:pt x="353904" y="66113"/>
                  <a:pt x="381062" y="65797"/>
                  <a:pt x="407504" y="69574"/>
                </a:cubicBezTo>
                <a:cubicBezTo>
                  <a:pt x="427454" y="72424"/>
                  <a:pt x="447261" y="76200"/>
                  <a:pt x="467139" y="79513"/>
                </a:cubicBezTo>
                <a:cubicBezTo>
                  <a:pt x="548743" y="106714"/>
                  <a:pt x="419132" y="65676"/>
                  <a:pt x="576469" y="99392"/>
                </a:cubicBezTo>
                <a:cubicBezTo>
                  <a:pt x="596957" y="103782"/>
                  <a:pt x="615776" y="114188"/>
                  <a:pt x="636104" y="119270"/>
                </a:cubicBezTo>
                <a:cubicBezTo>
                  <a:pt x="649356" y="122583"/>
                  <a:pt x="662726" y="125456"/>
                  <a:pt x="675860" y="129209"/>
                </a:cubicBezTo>
                <a:cubicBezTo>
                  <a:pt x="714314" y="140196"/>
                  <a:pt x="693464" y="139148"/>
                  <a:pt x="715617" y="139148"/>
                </a:cubicBezTo>
              </a:path>
            </a:pathLst>
          </a:custGeom>
          <a:solidFill>
            <a:srgbClr val="CC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44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2239</TotalTime>
  <Words>304</Words>
  <Application>Microsoft Office PowerPoint</Application>
  <PresentationFormat>Экран (4:3)</PresentationFormat>
  <Paragraphs>123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Aharoni</vt:lpstr>
      <vt:lpstr>Arial Black</vt:lpstr>
      <vt:lpstr>Calibri</vt:lpstr>
      <vt:lpstr>Comic Sans MS</vt:lpstr>
      <vt:lpstr>Constantia</vt:lpstr>
      <vt:lpstr>DFKai-SB</vt:lpstr>
      <vt:lpstr>Segoe Print</vt:lpstr>
      <vt:lpstr>Wingdings 2</vt:lpstr>
      <vt:lpstr>Бумажная</vt:lpstr>
      <vt:lpstr>Спрощення  в групах приголосних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Я</cp:lastModifiedBy>
  <cp:revision>223</cp:revision>
  <dcterms:created xsi:type="dcterms:W3CDTF">2012-08-27T11:48:46Z</dcterms:created>
  <dcterms:modified xsi:type="dcterms:W3CDTF">2018-01-16T08:31:56Z</dcterms:modified>
</cp:coreProperties>
</file>