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heworldcafe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0"/>
            <a:ext cx="910842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991350"/>
            <a:ext cx="4464496" cy="421178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45071" y="1340768"/>
            <a:ext cx="6043154" cy="287395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Методика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Світове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кафе»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635579"/>
            <a:ext cx="308679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InflateBottom">
              <a:avLst/>
            </a:prstTxWarp>
            <a:spAutoFit/>
          </a:bodyPr>
          <a:lstStyle/>
          <a:p>
            <a:pPr algn="ctr"/>
            <a:r>
              <a:rPr lang="ru-RU" sz="12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Г.О.Рибакова</a:t>
            </a:r>
            <a:endParaRPr lang="ru-RU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89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687"/>
    </mc:Choice>
    <mc:Fallback xmlns="">
      <p:transition advTm="1068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67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600" y="2092325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</a:rPr>
              <a:t>Докладніше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</a:rPr>
              <a:t>дізнатися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> про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</a:rPr>
              <a:t>технологію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</a:rPr>
              <a:t>можна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> на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</a:rPr>
              <a:t>її</a:t>
            </a:r>
            <a:r>
              <a:rPr lang="uk-UA" sz="28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</a:rPr>
              <a:t>офіційному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</a:rPr>
              <a:t>сайті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hlinkClick r:id="rId4"/>
              </a:rPr>
              <a:t>www.theworldcafe.org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uk-UA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-20202"/>
            <a:ext cx="910842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19672" y="2276872"/>
            <a:ext cx="5400600" cy="2131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5400" b="1" dirty="0">
                <a:solidFill>
                  <a:srgbClr val="0070C0"/>
                </a:solidFill>
                <a:latin typeface="Comic Sans MS" pitchFamily="66" charset="0"/>
                <a:ea typeface="Calibri"/>
                <a:cs typeface="Times New Roman"/>
              </a:rPr>
              <a:t>Дякую </a:t>
            </a:r>
            <a:endParaRPr lang="uk-UA" sz="5400" b="1" dirty="0" smtClean="0">
              <a:solidFill>
                <a:srgbClr val="0070C0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5400" b="1" dirty="0" smtClean="0">
                <a:solidFill>
                  <a:srgbClr val="0070C0"/>
                </a:solidFill>
                <a:latin typeface="Comic Sans MS" pitchFamily="66" charset="0"/>
                <a:ea typeface="Calibri"/>
                <a:cs typeface="Times New Roman"/>
              </a:rPr>
              <a:t>за увагу! </a:t>
            </a:r>
            <a:endParaRPr lang="ru-RU" sz="4000" b="1" dirty="0">
              <a:solidFill>
                <a:srgbClr val="0070C0"/>
              </a:solidFill>
              <a:latin typeface="Comic Sans MS" pitchFamily="66" charset="0"/>
              <a:ea typeface="Calibri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128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807"/>
    </mc:Choice>
    <mc:Fallback xmlns="">
      <p:transition advTm="48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0"/>
            <a:ext cx="910842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7544" y="476672"/>
            <a:ext cx="79568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«</a:t>
            </a:r>
            <a:r>
              <a:rPr lang="ru-RU" sz="4400" b="1" dirty="0" err="1">
                <a:solidFill>
                  <a:srgbClr val="FF0000"/>
                </a:solidFill>
                <a:latin typeface="Comic Sans MS" pitchFamily="66" charset="0"/>
              </a:rPr>
              <a:t>Світове</a:t>
            </a:r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 кафе</a:t>
            </a:r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»</a:t>
            </a:r>
          </a:p>
          <a:p>
            <a:pPr algn="ctr" fontAlgn="base"/>
            <a:r>
              <a:rPr lang="ru-RU" sz="3600" b="1" i="1" dirty="0">
                <a:solidFill>
                  <a:srgbClr val="FF0000"/>
                </a:solidFill>
                <a:latin typeface="Comic Sans MS" pitchFamily="66" charset="0"/>
              </a:rPr>
              <a:t> («</a:t>
            </a:r>
            <a:r>
              <a:rPr lang="en-US" sz="3600" b="1" i="1" dirty="0">
                <a:solidFill>
                  <a:srgbClr val="FF0000"/>
                </a:solidFill>
                <a:latin typeface="Comic Sans MS" pitchFamily="66" charset="0"/>
              </a:rPr>
              <a:t>The World Cafe») </a:t>
            </a:r>
            <a:r>
              <a:rPr lang="en-US" sz="3600" b="1" i="1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endParaRPr lang="uk-UA" sz="3200" b="1" i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base"/>
            <a:r>
              <a:rPr lang="en-US" sz="36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uk-UA" sz="360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base"/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метод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що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дозволяє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залучити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у </a:t>
            </a:r>
          </a:p>
          <a:p>
            <a:pPr algn="ctr" fontAlgn="base"/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процес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обговорення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колективний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ctr" fontAlgn="base"/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інтелект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учасників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і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закликає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до </a:t>
            </a:r>
          </a:p>
          <a:p>
            <a:pPr algn="ctr" fontAlgn="base"/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багаторівневого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діалогу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у </a:t>
            </a:r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комфортній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ctr" fontAlgn="base"/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атмосфері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відкритості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невимушеності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320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base"/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і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психологічної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безпеки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, коли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можна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320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base"/>
            <a:r>
              <a:rPr lang="ru-RU" sz="3200" b="1" i="1" dirty="0" err="1" smtClean="0">
                <a:solidFill>
                  <a:srgbClr val="FF0000"/>
                </a:solidFill>
                <a:latin typeface="Comic Sans MS" pitchFamily="66" charset="0"/>
              </a:rPr>
              <a:t>говорити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Comic Sans MS" pitchFamily="66" charset="0"/>
              </a:rPr>
              <a:t>на </a:t>
            </a:r>
            <a:r>
              <a:rPr lang="ru-RU" sz="3200" b="1" i="1" dirty="0" err="1">
                <a:solidFill>
                  <a:srgbClr val="FF0000"/>
                </a:solidFill>
                <a:latin typeface="Comic Sans MS" pitchFamily="66" charset="0"/>
              </a:rPr>
              <a:t>рівних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ru-RU" sz="32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532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6359"/>
    </mc:Choice>
    <mc:Fallback xmlns="">
      <p:transition advTm="2635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-20202"/>
            <a:ext cx="910842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476671"/>
            <a:ext cx="777686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Метод </a:t>
            </a:r>
            <a:r>
              <a:rPr lang="ru-RU" sz="2400" b="1" i="1" cap="none" dirty="0" err="1" smtClean="0">
                <a:ln w="11430"/>
                <a:solidFill>
                  <a:srgbClr val="FF0000"/>
                </a:solidFill>
                <a:latin typeface="Comic Sans MS" pitchFamily="66" charset="0"/>
              </a:rPr>
              <a:t>відомий</a:t>
            </a:r>
            <a:r>
              <a:rPr lang="ru-RU" sz="2400" b="1" i="1" dirty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з 1995 року. </a:t>
            </a:r>
            <a:r>
              <a:rPr lang="ru-RU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ru-RU" sz="2400" b="1" i="1" cap="none" dirty="0" err="1" smtClean="0">
                <a:ln w="11430"/>
                <a:solidFill>
                  <a:srgbClr val="FF0000"/>
                </a:solidFill>
                <a:latin typeface="Comic Sans MS" pitchFamily="66" charset="0"/>
              </a:rPr>
              <a:t>Уперше</a:t>
            </a:r>
            <a:r>
              <a:rPr lang="ru-RU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i="1" cap="none" dirty="0" err="1" smtClean="0">
                <a:ln w="11430"/>
                <a:solidFill>
                  <a:srgbClr val="FF0000"/>
                </a:solidFill>
                <a:latin typeface="Comic Sans MS" pitchFamily="66" charset="0"/>
              </a:rPr>
              <a:t>був</a:t>
            </a:r>
            <a:r>
              <a:rPr lang="ru-RU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i="1" cap="none" dirty="0" err="1" smtClean="0">
                <a:ln w="11430"/>
                <a:solidFill>
                  <a:srgbClr val="FF0000"/>
                </a:solidFill>
                <a:latin typeface="Comic Sans MS" pitchFamily="66" charset="0"/>
              </a:rPr>
              <a:t>використаний</a:t>
            </a:r>
            <a:r>
              <a:rPr lang="ru-RU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у США.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Група людей розташувалась великим колом у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дворі будинку на нараду але їм завадив дощ.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Учасники були змушені перейти у дім. Там вони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розмістилися за окремими столами. 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Спілкування виявилося набагато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продуктивнішим, ніж можна було собі уявити.</a:t>
            </a:r>
          </a:p>
          <a:p>
            <a:pPr algn="ctr"/>
            <a:r>
              <a:rPr lang="uk-UA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Це технічно нескладний, проте ефективний </a:t>
            </a:r>
          </a:p>
          <a:p>
            <a:pPr algn="ctr"/>
            <a:r>
              <a:rPr lang="uk-UA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метод створення діалогу.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Акцент робиться на спілкуванні між учасниками і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на </a:t>
            </a:r>
            <a:r>
              <a:rPr lang="uk-UA" sz="2400" b="1" i="1" dirty="0" err="1" smtClean="0">
                <a:ln w="11430"/>
                <a:solidFill>
                  <a:srgbClr val="FF0000"/>
                </a:solidFill>
                <a:latin typeface="Comic Sans MS" pitchFamily="66" charset="0"/>
              </a:rPr>
              <a:t>прододукуванні</a:t>
            </a:r>
            <a:r>
              <a:rPr lang="uk-UA" sz="2400" b="1" i="1" dirty="0">
                <a:ln w="11430"/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н</a:t>
            </a:r>
            <a:r>
              <a:rPr lang="uk-UA" sz="2400" b="1" i="1" cap="none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ових думок та ідей.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Це розмова про суть справи в неофіційній </a:t>
            </a:r>
          </a:p>
          <a:p>
            <a:pPr algn="ctr"/>
            <a:r>
              <a:rPr lang="uk-UA" sz="2400" b="1" i="1" dirty="0" smtClean="0">
                <a:ln w="11430"/>
                <a:solidFill>
                  <a:srgbClr val="FF0000"/>
                </a:solidFill>
                <a:latin typeface="Comic Sans MS" pitchFamily="66" charset="0"/>
              </a:rPr>
              <a:t>обстановці.</a:t>
            </a:r>
            <a:endParaRPr lang="ru-RU" sz="2400" b="1" i="1" cap="none" dirty="0">
              <a:ln w="11430"/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54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5727"/>
    </mc:Choice>
    <mc:Fallback xmlns="">
      <p:transition advTm="4572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-20202"/>
            <a:ext cx="910842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474345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u="sng" dirty="0" smtClean="0">
                <a:solidFill>
                  <a:srgbClr val="0070C0"/>
                </a:solidFill>
                <a:latin typeface="Comic Sans MS" pitchFamily="66" charset="0"/>
              </a:rPr>
              <a:t>Процес</a:t>
            </a:r>
          </a:p>
          <a:p>
            <a:pPr algn="ctr"/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         Для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того, аби обговорення було ефективним, у групі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має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бути не менше 12 – 15 осіб. Учасники розсідаються за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окремими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столами, як у кафе. За кожним столом одна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людина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бере на себе роль «господаря» столу, а решта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«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запрошені гості». На кожному столі лежить «скатертина»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(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аркуш великого формату) та різнокольорові маркери.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Висловлені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ідеї відображаються у зручний спосіб – схеми,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малюнки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, тези. </a:t>
            </a:r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         Через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визначений відрізок часу «гості» переходять за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інший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стіл, а «господар» розповідає новоприбулим про те,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що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обговорювала попередня група. Через 10 хвилин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процедура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повторюється.</a:t>
            </a:r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         Таки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чином усі «гості» кафе ознайомлюються з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пропозиціями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та ідеями своїх колег. Після цього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відбувається </a:t>
            </a:r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презентація від кожного столика з подальшим </a:t>
            </a:r>
            <a:endParaRPr lang="uk-UA" sz="2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uk-UA" sz="2000" dirty="0">
                <a:solidFill>
                  <a:srgbClr val="0070C0"/>
                </a:solidFill>
                <a:latin typeface="Comic Sans MS" pitchFamily="66" charset="0"/>
              </a:rPr>
              <a:t>о</a:t>
            </a:r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бговоренням та узагальненням висвітлених ідей .</a:t>
            </a:r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95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944"/>
    </mc:Choice>
    <mc:Fallback xmlns="">
      <p:transition advTm="6094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-20202"/>
            <a:ext cx="910842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836712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u="sng" dirty="0">
                <a:solidFill>
                  <a:srgbClr val="7030A0"/>
                </a:solidFill>
                <a:latin typeface="Comic Sans MS" pitchFamily="66" charset="0"/>
              </a:rPr>
              <a:t>Презентація ідей</a:t>
            </a:r>
            <a:r>
              <a:rPr lang="uk-UA" sz="2400" b="1" u="sng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після всіх </a:t>
            </a: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раундів, групи повертаються </a:t>
            </a: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за</a:t>
            </a:r>
          </a:p>
          <a:p>
            <a:pPr>
              <a:lnSpc>
                <a:spcPct val="150000"/>
              </a:lnSpc>
            </a:pP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   свої </a:t>
            </a: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столи і допомагають «господарям</a:t>
            </a: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підготувати презентацію</a:t>
            </a: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«</a:t>
            </a: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скатертини» презентують «господарі</a:t>
            </a: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uk-UA" sz="24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uk-UA" sz="2400" b="1" dirty="0">
                <a:solidFill>
                  <a:srgbClr val="7030A0"/>
                </a:solidFill>
                <a:latin typeface="Comic Sans MS" pitchFamily="66" charset="0"/>
              </a:rPr>
              <a:t>столів</a:t>
            </a:r>
            <a:r>
              <a:rPr lang="uk-UA" b="1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62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701"/>
    </mc:Choice>
    <mc:Fallback xmlns="">
      <p:transition advTm="2070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0" y="-20202"/>
            <a:ext cx="910842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600" y="548680"/>
            <a:ext cx="66247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u="sng" dirty="0" err="1">
                <a:solidFill>
                  <a:srgbClr val="FF0000"/>
                </a:solidFill>
                <a:latin typeface="Comic Sans MS" pitchFamily="66" charset="0"/>
              </a:rPr>
              <a:t>Кавовий</a:t>
            </a:r>
            <a:r>
              <a:rPr lang="ru-RU" sz="2800" b="1" u="sng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  <a:latin typeface="Comic Sans MS" pitchFamily="66" charset="0"/>
              </a:rPr>
              <a:t>етикет</a:t>
            </a:r>
            <a:endParaRPr lang="ru-RU" sz="2800" b="1" u="sng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Фокусуйтеся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на тому,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що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має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значення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Вносьте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внесок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своїми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ідеями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Говоріть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розумом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і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серцем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Слухайте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щоб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зрозуміти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Комбінуйте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ідеї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Грайте,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записуйте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і </a:t>
            </a:r>
            <a:r>
              <a:rPr lang="ru-RU" sz="2400" b="1" dirty="0" err="1" smtClean="0">
                <a:solidFill>
                  <a:srgbClr val="FF0000"/>
                </a:solidFill>
                <a:latin typeface="Comic Sans MS" pitchFamily="66" charset="0"/>
              </a:rPr>
              <a:t>замальовуйте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Отримуйте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задоволення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869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422"/>
    </mc:Choice>
    <mc:Fallback xmlns="">
      <p:transition advTm="3042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0" y="35974"/>
            <a:ext cx="910842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1600" y="260648"/>
            <a:ext cx="69847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 dirty="0" err="1" smtClean="0">
                <a:solidFill>
                  <a:srgbClr val="0070C0"/>
                </a:solidFill>
                <a:latin typeface="Comic Sans MS" pitchFamily="66" charset="0"/>
              </a:rPr>
              <a:t>Рекомендації</a:t>
            </a:r>
            <a:r>
              <a:rPr lang="ru-RU" sz="2400" b="1" u="sng" dirty="0" smtClean="0">
                <a:solidFill>
                  <a:srgbClr val="0070C0"/>
                </a:solidFill>
                <a:latin typeface="Comic Sans MS" pitchFamily="66" charset="0"/>
              </a:rPr>
              <a:t> для «</a:t>
            </a:r>
            <a:r>
              <a:rPr lang="ru-RU" sz="2400" b="1" u="sng" dirty="0" err="1" smtClean="0">
                <a:solidFill>
                  <a:srgbClr val="0070C0"/>
                </a:solidFill>
                <a:latin typeface="Comic Sans MS" pitchFamily="66" charset="0"/>
              </a:rPr>
              <a:t>господарів</a:t>
            </a:r>
            <a:r>
              <a:rPr lang="ru-RU" sz="2400" b="1" u="sng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  <a:latin typeface="Comic Sans MS" pitchFamily="66" charset="0"/>
              </a:rPr>
              <a:t>столиків</a:t>
            </a:r>
            <a:r>
              <a:rPr lang="ru-RU" sz="2400" b="1" u="sng" dirty="0" smtClean="0">
                <a:solidFill>
                  <a:srgbClr val="0070C0"/>
                </a:solidFill>
                <a:latin typeface="Comic Sans MS" pitchFamily="66" charset="0"/>
              </a:rPr>
              <a:t>»</a:t>
            </a:r>
          </a:p>
          <a:p>
            <a:pPr>
              <a:lnSpc>
                <a:spcPct val="150000"/>
              </a:lnSpc>
            </a:pPr>
            <a:endParaRPr lang="ru-RU" sz="2000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Нагадуйте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людям за вашим столиком коротко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записувати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ключові</a:t>
            </a:r>
            <a: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взаємозв'язки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ідеї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відкриття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та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питання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в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міру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їх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Comic Sans MS" pitchFamily="66" charset="0"/>
              </a:rPr>
              <a:t>виникнення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Залишайтеся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за столиком, коли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група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йде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, і 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вітайте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мандрівників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від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іншого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столика</a:t>
            </a: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Коротко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поділіться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основними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відкриттями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які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прийшли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в голову в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процесі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першого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раунду,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щоб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інші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могли провести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паралелі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і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пов'язати</a:t>
            </a:r>
            <a:endParaRPr lang="ru-RU" sz="2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їх</a:t>
            </a:r>
            <a:r>
              <a:rPr lang="ru-RU" sz="20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з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ідеями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своєї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групи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обговорюваними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у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попередньому</a:t>
            </a:r>
            <a:r>
              <a:rPr lang="ru-RU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omic Sans MS" pitchFamily="66" charset="0"/>
              </a:rPr>
              <a:t>раунді</a:t>
            </a: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005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7689"/>
    </mc:Choice>
    <mc:Fallback xmlns="">
      <p:transition advTm="4768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" y="-3886"/>
            <a:ext cx="915267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1224511"/>
            <a:ext cx="67687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Правила для «запрошених гостей</a:t>
            </a:r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»</a:t>
            </a:r>
          </a:p>
          <a:p>
            <a:pPr algn="ctr"/>
            <a:endParaRPr lang="ru-RU" sz="2800" dirty="0">
              <a:solidFill>
                <a:srgbClr val="7030A0"/>
              </a:solidFill>
              <a:latin typeface="Comic Sans MS" pitchFamily="66" charset="0"/>
            </a:endParaRPr>
          </a:p>
          <a:p>
            <a:pPr marL="457200" indent="-457200">
              <a:buFontTx/>
              <a:buChar char="-"/>
            </a:pP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у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І раунді – ви викладаєте свої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ідеї</a:t>
            </a:r>
          </a:p>
          <a:p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  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відповідно до обраної ролі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endParaRPr lang="ru-RU" sz="2800" dirty="0">
              <a:solidFill>
                <a:srgbClr val="7030A0"/>
              </a:solidFill>
              <a:latin typeface="Comic Sans MS" pitchFamily="66" charset="0"/>
            </a:endParaRPr>
          </a:p>
          <a:p>
            <a:pPr marL="457200" indent="-457200">
              <a:buFontTx/>
              <a:buChar char="-"/>
            </a:pP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у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всіх інших раундах – ви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подаєте</a:t>
            </a:r>
          </a:p>
          <a:p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  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ідеї «господарям»  столів до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яких</a:t>
            </a:r>
          </a:p>
          <a:p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  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завітали як гості відповідно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до</a:t>
            </a:r>
          </a:p>
          <a:p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   </a:t>
            </a:r>
            <a:r>
              <a:rPr lang="uk-UA" sz="2800" dirty="0">
                <a:solidFill>
                  <a:srgbClr val="7030A0"/>
                </a:solidFill>
                <a:latin typeface="Comic Sans MS" pitchFamily="66" charset="0"/>
              </a:rPr>
              <a:t>своїх ролей</a:t>
            </a:r>
            <a:r>
              <a:rPr lang="uk-UA" sz="2800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endParaRPr lang="ru-RU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58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1306"/>
    </mc:Choice>
    <mc:Fallback xmlns="">
      <p:transition advTm="3130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206" y="0"/>
            <a:ext cx="915267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1417648"/>
            <a:ext cx="6552728" cy="3384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800" b="1" u="sng" dirty="0" smtClean="0">
                <a:solidFill>
                  <a:srgbClr val="1736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Calibri"/>
                <a:cs typeface="Times New Roman"/>
              </a:rPr>
              <a:t>Питання для обговорення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b="1" dirty="0" smtClean="0">
              <a:solidFill>
                <a:srgbClr val="17365D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«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Що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треба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зробити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щоб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з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абезпечити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комфортні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умови</a:t>
            </a:r>
            <a:endParaRPr lang="ru-RU" sz="2800" b="1" dirty="0" smtClean="0">
              <a:solidFill>
                <a:srgbClr val="FF0000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для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дитини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під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час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переходу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її</a:t>
            </a:r>
            <a:endParaRPr lang="ru-RU" sz="2800" b="1" dirty="0" smtClean="0">
              <a:solidFill>
                <a:srgbClr val="FF0000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від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дошкільної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освіти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до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загальної</a:t>
            </a:r>
            <a:endParaRPr lang="ru-RU" sz="2800" b="1" dirty="0" smtClean="0">
              <a:solidFill>
                <a:srgbClr val="FF0000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середньої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  <a:ea typeface="Calibri"/>
                <a:cs typeface="Times New Roman"/>
              </a:rPr>
              <a:t>»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0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2602"/>
    </mc:Choice>
    <mc:Fallback xmlns="">
      <p:transition advTm="22602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|4.3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3|2.9|1.4|2.7|1.7|2.1|2|2.7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6|1.7|2.7|2.5|2.6|2|2.2|1.7|2|1.7|2|1.7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2.3|1.9|2.1|1.9|2.1|2|2.1|1.5|2.1|3|2.3|1.8|1.9|1.8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|2.5|2.2|2.6|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5|3.2|3.7|1.8|2.8|2.7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2.5|4.1|3.7|3|3.6|3.7|2.5|3.3|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8|2.7|4.5|2.2|1.7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5|1.3|2.3|2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483</Words>
  <Application>Microsoft Office PowerPoint</Application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37</cp:revision>
  <dcterms:created xsi:type="dcterms:W3CDTF">2017-10-26T07:08:45Z</dcterms:created>
  <dcterms:modified xsi:type="dcterms:W3CDTF">2018-01-19T08:09:30Z</dcterms:modified>
</cp:coreProperties>
</file>