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8" r:id="rId2"/>
    <p:sldId id="257" r:id="rId3"/>
    <p:sldId id="264" r:id="rId4"/>
    <p:sldId id="262" r:id="rId5"/>
    <p:sldId id="265" r:id="rId6"/>
    <p:sldId id="258" r:id="rId7"/>
    <p:sldId id="259" r:id="rId8"/>
    <p:sldId id="260" r:id="rId9"/>
    <p:sldId id="261" r:id="rId10"/>
    <p:sldId id="263" r:id="rId11"/>
    <p:sldId id="266" r:id="rId12"/>
    <p:sldId id="267" r:id="rId13"/>
    <p:sldId id="269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5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89633F-336D-4ADE-B907-3B702B123C52}" type="datetimeFigureOut">
              <a:rPr lang="ru-RU" smtClean="0"/>
              <a:pPr/>
              <a:t>27.02.2013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5F042-C748-4B0D-8FED-53B52C6165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89633F-336D-4ADE-B907-3B702B123C52}" type="datetimeFigureOut">
              <a:rPr lang="ru-RU" smtClean="0"/>
              <a:pPr/>
              <a:t>27.02.2013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5F042-C748-4B0D-8FED-53B52C6165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89633F-336D-4ADE-B907-3B702B123C52}" type="datetimeFigureOut">
              <a:rPr lang="ru-RU" smtClean="0"/>
              <a:pPr/>
              <a:t>27.02.2013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5F042-C748-4B0D-8FED-53B52C6165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89633F-336D-4ADE-B907-3B702B123C52}" type="datetimeFigureOut">
              <a:rPr lang="ru-RU" smtClean="0"/>
              <a:pPr/>
              <a:t>27.02.2013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5F042-C748-4B0D-8FED-53B52C6165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89633F-336D-4ADE-B907-3B702B123C52}" type="datetimeFigureOut">
              <a:rPr lang="ru-RU" smtClean="0"/>
              <a:pPr/>
              <a:t>27.02.2013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5F042-C748-4B0D-8FED-53B52C6165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89633F-336D-4ADE-B907-3B702B123C52}" type="datetimeFigureOut">
              <a:rPr lang="ru-RU" smtClean="0"/>
              <a:pPr/>
              <a:t>27.02.2013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5F042-C748-4B0D-8FED-53B52C6165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89633F-336D-4ADE-B907-3B702B123C52}" type="datetimeFigureOut">
              <a:rPr lang="ru-RU" smtClean="0"/>
              <a:pPr/>
              <a:t>27.02.2013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5F042-C748-4B0D-8FED-53B52C6165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89633F-336D-4ADE-B907-3B702B123C52}" type="datetimeFigureOut">
              <a:rPr lang="ru-RU" smtClean="0"/>
              <a:pPr/>
              <a:t>27.02.2013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5F042-C748-4B0D-8FED-53B52C6165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89633F-336D-4ADE-B907-3B702B123C52}" type="datetimeFigureOut">
              <a:rPr lang="ru-RU" smtClean="0"/>
              <a:pPr/>
              <a:t>27.02.2013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5F042-C748-4B0D-8FED-53B52C6165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89633F-336D-4ADE-B907-3B702B123C52}" type="datetimeFigureOut">
              <a:rPr lang="ru-RU" smtClean="0"/>
              <a:pPr/>
              <a:t>27.02.2013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5F042-C748-4B0D-8FED-53B52C6165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89633F-336D-4ADE-B907-3B702B123C52}" type="datetimeFigureOut">
              <a:rPr lang="ru-RU" smtClean="0"/>
              <a:pPr/>
              <a:t>27.02.2013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5F042-C748-4B0D-8FED-53B52C6165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89633F-336D-4ADE-B907-3B702B123C52}" type="datetimeFigureOut">
              <a:rPr lang="ru-RU" smtClean="0"/>
              <a:pPr/>
              <a:t>27.02.2013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05F042-C748-4B0D-8FED-53B52C61657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jpeg"/><Relationship Id="rId5" Type="http://schemas.openxmlformats.org/officeDocument/2006/relationships/image" Target="../media/image19.png"/><Relationship Id="rId4" Type="http://schemas.openxmlformats.org/officeDocument/2006/relationships/image" Target="../media/image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.png"/><Relationship Id="rId5" Type="http://schemas.openxmlformats.org/officeDocument/2006/relationships/image" Target="../media/image23.jpeg"/><Relationship Id="rId4" Type="http://schemas.openxmlformats.org/officeDocument/2006/relationships/image" Target="../media/image3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2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gif"/><Relationship Id="rId5" Type="http://schemas.openxmlformats.org/officeDocument/2006/relationships/image" Target="../media/image25.jpe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5" Type="http://schemas.openxmlformats.org/officeDocument/2006/relationships/image" Target="../media/image7.png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png"/><Relationship Id="rId5" Type="http://schemas.openxmlformats.org/officeDocument/2006/relationships/image" Target="../media/image12.jpeg"/><Relationship Id="rId4" Type="http://schemas.openxmlformats.org/officeDocument/2006/relationships/image" Target="../media/image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jpeg"/><Relationship Id="rId5" Type="http://schemas.openxmlformats.org/officeDocument/2006/relationships/image" Target="../media/image14.png"/><Relationship Id="rId4" Type="http://schemas.openxmlformats.org/officeDocument/2006/relationships/image" Target="../media/image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jpe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4"/>
          <p:cNvGrpSpPr>
            <a:grpSpLocks/>
          </p:cNvGrpSpPr>
          <p:nvPr/>
        </p:nvGrpSpPr>
        <p:grpSpPr bwMode="auto">
          <a:xfrm>
            <a:off x="0" y="0"/>
            <a:ext cx="9355138" cy="6858000"/>
            <a:chOff x="0" y="0"/>
            <a:chExt cx="5893" cy="4320"/>
          </a:xfrm>
        </p:grpSpPr>
        <p:pic>
          <p:nvPicPr>
            <p:cNvPr id="4" name="Picture 5" descr="Windows XP III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 rot="10800000">
              <a:off x="0" y="0"/>
              <a:ext cx="5893" cy="4320"/>
            </a:xfrm>
            <a:prstGeom prst="rect">
              <a:avLst/>
            </a:prstGeom>
            <a:noFill/>
            <a:ln w="9525">
              <a:solidFill>
                <a:schemeClr val="bg1"/>
              </a:solidFill>
              <a:miter lim="800000"/>
              <a:headEnd/>
              <a:tailEnd/>
            </a:ln>
          </p:spPr>
        </p:pic>
        <p:sp>
          <p:nvSpPr>
            <p:cNvPr id="5" name="Rectangle 6"/>
            <p:cNvSpPr>
              <a:spLocks noChangeArrowheads="1"/>
            </p:cNvSpPr>
            <p:nvPr/>
          </p:nvSpPr>
          <p:spPr bwMode="auto">
            <a:xfrm rot="-7953732">
              <a:off x="2226" y="1127"/>
              <a:ext cx="1594" cy="1746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grpSp>
          <p:nvGrpSpPr>
            <p:cNvPr id="6" name="Group 7"/>
            <p:cNvGrpSpPr>
              <a:grpSpLocks/>
            </p:cNvGrpSpPr>
            <p:nvPr/>
          </p:nvGrpSpPr>
          <p:grpSpPr bwMode="auto">
            <a:xfrm>
              <a:off x="0" y="0"/>
              <a:ext cx="612" cy="4320"/>
              <a:chOff x="0" y="0"/>
              <a:chExt cx="839" cy="4320"/>
            </a:xfrm>
          </p:grpSpPr>
          <p:pic>
            <p:nvPicPr>
              <p:cNvPr id="7" name="Picture 8"/>
              <p:cNvPicPr>
                <a:picLocks noChangeAspect="1" noChangeArrowheads="1"/>
              </p:cNvPicPr>
              <p:nvPr/>
            </p:nvPicPr>
            <p:blipFill>
              <a:blip r:embed="rId3" cstate="print">
                <a:lum contrast="18000"/>
              </a:blip>
              <a:srcRect l="48222" t="54037" r="37518" b="23381"/>
              <a:stretch>
                <a:fillRect/>
              </a:stretch>
            </p:blipFill>
            <p:spPr bwMode="auto">
              <a:xfrm>
                <a:off x="0" y="0"/>
                <a:ext cx="839" cy="1525"/>
              </a:xfrm>
              <a:prstGeom prst="rect">
                <a:avLst/>
              </a:prstGeom>
              <a:noFill/>
              <a:ln w="9525">
                <a:solidFill>
                  <a:schemeClr val="bg1"/>
                </a:solidFill>
                <a:miter lim="800000"/>
                <a:headEnd/>
                <a:tailEnd/>
              </a:ln>
            </p:spPr>
          </p:pic>
          <p:pic>
            <p:nvPicPr>
              <p:cNvPr id="8" name="Picture 9"/>
              <p:cNvPicPr>
                <a:picLocks noChangeAspect="1" noChangeArrowheads="1"/>
              </p:cNvPicPr>
              <p:nvPr/>
            </p:nvPicPr>
            <p:blipFill>
              <a:blip r:embed="rId3" cstate="print">
                <a:lum contrast="18000"/>
              </a:blip>
              <a:srcRect l="30399" t="54037" r="55342" b="23381"/>
              <a:stretch>
                <a:fillRect/>
              </a:stretch>
            </p:blipFill>
            <p:spPr bwMode="auto">
              <a:xfrm>
                <a:off x="13" y="1298"/>
                <a:ext cx="826" cy="1679"/>
              </a:xfrm>
              <a:prstGeom prst="rect">
                <a:avLst/>
              </a:prstGeom>
              <a:noFill/>
              <a:ln w="9525">
                <a:solidFill>
                  <a:schemeClr val="bg1"/>
                </a:solidFill>
                <a:miter lim="800000"/>
                <a:headEnd/>
                <a:tailEnd/>
              </a:ln>
            </p:spPr>
          </p:pic>
          <p:pic>
            <p:nvPicPr>
              <p:cNvPr id="9" name="Picture 10"/>
              <p:cNvPicPr>
                <a:picLocks noChangeAspect="1" noChangeArrowheads="1"/>
              </p:cNvPicPr>
              <p:nvPr/>
            </p:nvPicPr>
            <p:blipFill>
              <a:blip r:embed="rId4" cstate="print">
                <a:lum contrast="12000"/>
              </a:blip>
              <a:srcRect l="65363" t="9441" r="3839" b="53719"/>
              <a:stretch>
                <a:fillRect/>
              </a:stretch>
            </p:blipFill>
            <p:spPr bwMode="auto">
              <a:xfrm>
                <a:off x="15" y="2840"/>
                <a:ext cx="824" cy="1480"/>
              </a:xfrm>
              <a:prstGeom prst="rect">
                <a:avLst/>
              </a:prstGeom>
              <a:noFill/>
              <a:ln w="9525">
                <a:solidFill>
                  <a:schemeClr val="bg1"/>
                </a:solidFill>
                <a:miter lim="800000"/>
                <a:headEnd/>
                <a:tailEnd/>
              </a:ln>
            </p:spPr>
          </p:pic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0" y="0"/>
            <a:ext cx="9355138" cy="6858000"/>
            <a:chOff x="0" y="0"/>
            <a:chExt cx="5893" cy="4320"/>
          </a:xfrm>
        </p:grpSpPr>
        <p:pic>
          <p:nvPicPr>
            <p:cNvPr id="3" name="Picture 5" descr="Windows XP III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 rot="10800000">
              <a:off x="0" y="0"/>
              <a:ext cx="5893" cy="4320"/>
            </a:xfrm>
            <a:prstGeom prst="rect">
              <a:avLst/>
            </a:prstGeom>
            <a:noFill/>
            <a:ln w="9525">
              <a:solidFill>
                <a:schemeClr val="bg1"/>
              </a:solidFill>
              <a:miter lim="800000"/>
              <a:headEnd/>
              <a:tailEnd/>
            </a:ln>
          </p:spPr>
        </p:pic>
        <p:sp>
          <p:nvSpPr>
            <p:cNvPr id="4" name="Rectangle 6"/>
            <p:cNvSpPr>
              <a:spLocks noChangeArrowheads="1"/>
            </p:cNvSpPr>
            <p:nvPr/>
          </p:nvSpPr>
          <p:spPr bwMode="auto">
            <a:xfrm rot="-7953732">
              <a:off x="2226" y="1127"/>
              <a:ext cx="1594" cy="1746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grpSp>
          <p:nvGrpSpPr>
            <p:cNvPr id="5" name="Group 7"/>
            <p:cNvGrpSpPr>
              <a:grpSpLocks/>
            </p:cNvGrpSpPr>
            <p:nvPr/>
          </p:nvGrpSpPr>
          <p:grpSpPr bwMode="auto">
            <a:xfrm>
              <a:off x="0" y="0"/>
              <a:ext cx="612" cy="4320"/>
              <a:chOff x="0" y="0"/>
              <a:chExt cx="839" cy="4320"/>
            </a:xfrm>
          </p:grpSpPr>
          <p:pic>
            <p:nvPicPr>
              <p:cNvPr id="6" name="Picture 8"/>
              <p:cNvPicPr>
                <a:picLocks noChangeAspect="1" noChangeArrowheads="1"/>
              </p:cNvPicPr>
              <p:nvPr/>
            </p:nvPicPr>
            <p:blipFill>
              <a:blip r:embed="rId3" cstate="print">
                <a:lum contrast="18000"/>
              </a:blip>
              <a:srcRect l="48222" t="54037" r="37518" b="23381"/>
              <a:stretch>
                <a:fillRect/>
              </a:stretch>
            </p:blipFill>
            <p:spPr bwMode="auto">
              <a:xfrm>
                <a:off x="0" y="0"/>
                <a:ext cx="839" cy="1525"/>
              </a:xfrm>
              <a:prstGeom prst="rect">
                <a:avLst/>
              </a:prstGeom>
              <a:noFill/>
              <a:ln w="9525">
                <a:solidFill>
                  <a:schemeClr val="bg1"/>
                </a:solidFill>
                <a:miter lim="800000"/>
                <a:headEnd/>
                <a:tailEnd/>
              </a:ln>
            </p:spPr>
          </p:pic>
          <p:pic>
            <p:nvPicPr>
              <p:cNvPr id="7" name="Picture 9"/>
              <p:cNvPicPr>
                <a:picLocks noChangeAspect="1" noChangeArrowheads="1"/>
              </p:cNvPicPr>
              <p:nvPr/>
            </p:nvPicPr>
            <p:blipFill>
              <a:blip r:embed="rId3" cstate="print">
                <a:lum contrast="18000"/>
              </a:blip>
              <a:srcRect l="30399" t="54037" r="55342" b="23381"/>
              <a:stretch>
                <a:fillRect/>
              </a:stretch>
            </p:blipFill>
            <p:spPr bwMode="auto">
              <a:xfrm>
                <a:off x="13" y="1298"/>
                <a:ext cx="826" cy="1679"/>
              </a:xfrm>
              <a:prstGeom prst="rect">
                <a:avLst/>
              </a:prstGeom>
              <a:noFill/>
              <a:ln w="9525">
                <a:solidFill>
                  <a:schemeClr val="bg1"/>
                </a:solidFill>
                <a:miter lim="800000"/>
                <a:headEnd/>
                <a:tailEnd/>
              </a:ln>
            </p:spPr>
          </p:pic>
          <p:pic>
            <p:nvPicPr>
              <p:cNvPr id="8" name="Picture 10"/>
              <p:cNvPicPr>
                <a:picLocks noChangeAspect="1" noChangeArrowheads="1"/>
              </p:cNvPicPr>
              <p:nvPr/>
            </p:nvPicPr>
            <p:blipFill>
              <a:blip r:embed="rId4" cstate="print">
                <a:lum contrast="12000"/>
              </a:blip>
              <a:srcRect l="65363" t="9441" r="3839" b="53719"/>
              <a:stretch>
                <a:fillRect/>
              </a:stretch>
            </p:blipFill>
            <p:spPr bwMode="auto">
              <a:xfrm>
                <a:off x="15" y="2840"/>
                <a:ext cx="824" cy="1480"/>
              </a:xfrm>
              <a:prstGeom prst="rect">
                <a:avLst/>
              </a:prstGeom>
              <a:noFill/>
              <a:ln w="9525">
                <a:solidFill>
                  <a:schemeClr val="bg1"/>
                </a:solidFill>
                <a:miter lim="800000"/>
                <a:headEnd/>
                <a:tailEnd/>
              </a:ln>
            </p:spPr>
          </p:pic>
        </p:grpSp>
      </p:grpSp>
      <p:pic>
        <p:nvPicPr>
          <p:cNvPr id="9" name="Picture 22" descr="O3190i"/>
          <p:cNvPicPr>
            <a:picLocks noChangeAspect="1" noChangeArrowheads="1"/>
          </p:cNvPicPr>
          <p:nvPr/>
        </p:nvPicPr>
        <p:blipFill>
          <a:blip r:embed="rId5" cstate="print">
            <a:lum contrast="18000"/>
          </a:blip>
          <a:srcRect/>
          <a:stretch>
            <a:fillRect/>
          </a:stretch>
        </p:blipFill>
        <p:spPr bwMode="auto">
          <a:xfrm>
            <a:off x="5004048" y="1"/>
            <a:ext cx="4324170" cy="33391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12" descr="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971600" y="0"/>
            <a:ext cx="3960440" cy="33608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Прямоугольник 10"/>
          <p:cNvSpPr/>
          <p:nvPr/>
        </p:nvSpPr>
        <p:spPr>
          <a:xfrm>
            <a:off x="3923928" y="3429000"/>
            <a:ext cx="2622513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Кульбаба</a:t>
            </a:r>
            <a:endParaRPr lang="ru-RU" sz="4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043608" y="4077072"/>
            <a:ext cx="8100392" cy="2400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57188"/>
            <a:r>
              <a:rPr lang="uk-UA" sz="3000" dirty="0" smtClean="0">
                <a:latin typeface="Arial" pitchFamily="34" charset="0"/>
                <a:cs typeface="Arial" pitchFamily="34" charset="0"/>
              </a:rPr>
              <a:t>Кульбаба лікарська росте поблизу жител, доріг, по узліссях. У медицині використовують корінь кульбаби.</a:t>
            </a:r>
            <a:endParaRPr lang="ru-RU" sz="3000" dirty="0" smtClean="0">
              <a:latin typeface="Arial" pitchFamily="34" charset="0"/>
              <a:cs typeface="Arial" pitchFamily="34" charset="0"/>
            </a:endParaRPr>
          </a:p>
          <a:p>
            <a:pPr indent="357188"/>
            <a:r>
              <a:rPr lang="uk-UA" sz="3000" dirty="0" smtClean="0">
                <a:latin typeface="Arial" pitchFamily="34" charset="0"/>
                <a:cs typeface="Arial" pitchFamily="34" charset="0"/>
              </a:rPr>
              <a:t>З нього готують порошки, екстракти, відвари для полегшення травлення їжі.</a:t>
            </a:r>
            <a:endParaRPr lang="uk-UA" sz="30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4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893" cy="4320"/>
          </a:xfrm>
        </p:grpSpPr>
        <p:pic>
          <p:nvPicPr>
            <p:cNvPr id="7" name="Picture 5" descr="Windows XP III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 rot="10800000">
              <a:off x="0" y="0"/>
              <a:ext cx="5893" cy="4320"/>
            </a:xfrm>
            <a:prstGeom prst="rect">
              <a:avLst/>
            </a:prstGeom>
            <a:noFill/>
            <a:ln w="9525">
              <a:solidFill>
                <a:schemeClr val="bg1"/>
              </a:solidFill>
              <a:miter lim="800000"/>
              <a:headEnd/>
              <a:tailEnd/>
            </a:ln>
          </p:spPr>
        </p:pic>
        <p:sp>
          <p:nvSpPr>
            <p:cNvPr id="8" name="Rectangle 6"/>
            <p:cNvSpPr>
              <a:spLocks noChangeArrowheads="1"/>
            </p:cNvSpPr>
            <p:nvPr/>
          </p:nvSpPr>
          <p:spPr bwMode="auto">
            <a:xfrm rot="-7953732">
              <a:off x="2226" y="1127"/>
              <a:ext cx="1594" cy="1746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grpSp>
          <p:nvGrpSpPr>
            <p:cNvPr id="9" name="Group 7"/>
            <p:cNvGrpSpPr>
              <a:grpSpLocks/>
            </p:cNvGrpSpPr>
            <p:nvPr/>
          </p:nvGrpSpPr>
          <p:grpSpPr bwMode="auto">
            <a:xfrm>
              <a:off x="0" y="0"/>
              <a:ext cx="612" cy="4320"/>
              <a:chOff x="0" y="0"/>
              <a:chExt cx="839" cy="4320"/>
            </a:xfrm>
          </p:grpSpPr>
          <p:pic>
            <p:nvPicPr>
              <p:cNvPr id="10" name="Picture 8"/>
              <p:cNvPicPr>
                <a:picLocks noChangeAspect="1" noChangeArrowheads="1"/>
              </p:cNvPicPr>
              <p:nvPr/>
            </p:nvPicPr>
            <p:blipFill>
              <a:blip r:embed="rId3" cstate="print">
                <a:lum contrast="18000"/>
              </a:blip>
              <a:srcRect l="48222" t="54037" r="37518" b="23381"/>
              <a:stretch>
                <a:fillRect/>
              </a:stretch>
            </p:blipFill>
            <p:spPr bwMode="auto">
              <a:xfrm>
                <a:off x="0" y="0"/>
                <a:ext cx="839" cy="1525"/>
              </a:xfrm>
              <a:prstGeom prst="rect">
                <a:avLst/>
              </a:prstGeom>
              <a:noFill/>
              <a:ln w="9525">
                <a:solidFill>
                  <a:schemeClr val="bg1"/>
                </a:solidFill>
                <a:miter lim="800000"/>
                <a:headEnd/>
                <a:tailEnd/>
              </a:ln>
            </p:spPr>
          </p:pic>
          <p:pic>
            <p:nvPicPr>
              <p:cNvPr id="11" name="Picture 9"/>
              <p:cNvPicPr>
                <a:picLocks noChangeAspect="1" noChangeArrowheads="1"/>
              </p:cNvPicPr>
              <p:nvPr/>
            </p:nvPicPr>
            <p:blipFill>
              <a:blip r:embed="rId3" cstate="print">
                <a:lum contrast="18000"/>
              </a:blip>
              <a:srcRect l="30399" t="54037" r="55342" b="23381"/>
              <a:stretch>
                <a:fillRect/>
              </a:stretch>
            </p:blipFill>
            <p:spPr bwMode="auto">
              <a:xfrm>
                <a:off x="13" y="1298"/>
                <a:ext cx="826" cy="1679"/>
              </a:xfrm>
              <a:prstGeom prst="rect">
                <a:avLst/>
              </a:prstGeom>
              <a:noFill/>
              <a:ln w="9525">
                <a:solidFill>
                  <a:schemeClr val="bg1"/>
                </a:solidFill>
                <a:miter lim="800000"/>
                <a:headEnd/>
                <a:tailEnd/>
              </a:ln>
            </p:spPr>
          </p:pic>
          <p:pic>
            <p:nvPicPr>
              <p:cNvPr id="12" name="Picture 10"/>
              <p:cNvPicPr>
                <a:picLocks noChangeAspect="1" noChangeArrowheads="1"/>
              </p:cNvPicPr>
              <p:nvPr/>
            </p:nvPicPr>
            <p:blipFill>
              <a:blip r:embed="rId4" cstate="print">
                <a:lum contrast="12000"/>
              </a:blip>
              <a:srcRect l="65363" t="9441" r="3839" b="53719"/>
              <a:stretch>
                <a:fillRect/>
              </a:stretch>
            </p:blipFill>
            <p:spPr bwMode="auto">
              <a:xfrm>
                <a:off x="15" y="2840"/>
                <a:ext cx="824" cy="1480"/>
              </a:xfrm>
              <a:prstGeom prst="rect">
                <a:avLst/>
              </a:prstGeom>
              <a:noFill/>
              <a:ln w="9525">
                <a:solidFill>
                  <a:schemeClr val="bg1"/>
                </a:solidFill>
                <a:miter lim="800000"/>
                <a:headEnd/>
                <a:tailEnd/>
              </a:ln>
            </p:spPr>
          </p:pic>
        </p:grpSp>
      </p:grpSp>
      <p:pic>
        <p:nvPicPr>
          <p:cNvPr id="2" name="Picture 10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invGray">
          <a:xfrm>
            <a:off x="5169242" y="0"/>
            <a:ext cx="3974758" cy="4293096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3923928" y="4293096"/>
            <a:ext cx="2341988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Кропива</a:t>
            </a:r>
            <a:endParaRPr lang="ru-RU" sz="40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Picture 12"/>
          <p:cNvPicPr>
            <a:picLocks noChangeAspect="1" noChangeArrowheads="1"/>
          </p:cNvPicPr>
          <p:nvPr/>
        </p:nvPicPr>
        <p:blipFill>
          <a:blip r:embed="rId6" cstate="print"/>
          <a:srcRect r="3999"/>
          <a:stretch>
            <a:fillRect/>
          </a:stretch>
        </p:blipFill>
        <p:spPr bwMode="invGray">
          <a:xfrm>
            <a:off x="1331640" y="0"/>
            <a:ext cx="3816424" cy="4293096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1331640" y="4842064"/>
            <a:ext cx="766834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61950" algn="just" eaLnBrk="0" hangingPunct="0"/>
            <a:r>
              <a:rPr lang="ru-RU" sz="3000" dirty="0" smtClean="0">
                <a:latin typeface="Arial" pitchFamily="34" charset="0"/>
                <a:cs typeface="Arial" pitchFamily="34" charset="0"/>
              </a:rPr>
              <a:t>Росте на </a:t>
            </a:r>
            <a:r>
              <a:rPr lang="ru-RU" sz="3000" dirty="0" err="1" smtClean="0">
                <a:latin typeface="Arial" pitchFamily="34" charset="0"/>
                <a:cs typeface="Arial" pitchFamily="34" charset="0"/>
              </a:rPr>
              <a:t>території</a:t>
            </a:r>
            <a:r>
              <a:rPr lang="ru-RU" sz="3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3000" dirty="0" err="1" smtClean="0">
                <a:latin typeface="Arial" pitchFamily="34" charset="0"/>
                <a:cs typeface="Arial" pitchFamily="34" charset="0"/>
              </a:rPr>
              <a:t>України</a:t>
            </a:r>
            <a:r>
              <a:rPr lang="ru-RU" sz="3000" dirty="0" smtClean="0">
                <a:latin typeface="Arial" pitchFamily="34" charset="0"/>
                <a:cs typeface="Arial" pitchFamily="34" charset="0"/>
              </a:rPr>
              <a:t> — по </a:t>
            </a:r>
            <a:r>
              <a:rPr lang="ru-RU" sz="3000" dirty="0" err="1" smtClean="0">
                <a:latin typeface="Arial" pitchFamily="34" charset="0"/>
                <a:cs typeface="Arial" pitchFamily="34" charset="0"/>
              </a:rPr>
              <a:t>засмічених</a:t>
            </a:r>
            <a:r>
              <a:rPr lang="ru-RU" sz="3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3000" dirty="0" err="1" smtClean="0">
                <a:latin typeface="Arial" pitchFamily="34" charset="0"/>
                <a:cs typeface="Arial" pitchFamily="34" charset="0"/>
              </a:rPr>
              <a:t>місцях</a:t>
            </a:r>
            <a:r>
              <a:rPr lang="ru-RU" sz="3000" dirty="0" smtClean="0">
                <a:latin typeface="Arial" pitchFamily="34" charset="0"/>
                <a:cs typeface="Arial" pitchFamily="34" charset="0"/>
              </a:rPr>
              <a:t>, в городах, у садах, </a:t>
            </a:r>
            <a:r>
              <a:rPr lang="ru-RU" sz="3000" dirty="0" err="1" smtClean="0">
                <a:latin typeface="Arial" pitchFamily="34" charset="0"/>
                <a:cs typeface="Arial" pitchFamily="34" charset="0"/>
              </a:rPr>
              <a:t>попід</a:t>
            </a:r>
            <a:r>
              <a:rPr lang="ru-RU" sz="3000" dirty="0" smtClean="0">
                <a:latin typeface="Arial" pitchFamily="34" charset="0"/>
                <a:cs typeface="Arial" pitchFamily="34" charset="0"/>
              </a:rPr>
              <a:t> тинами, в </a:t>
            </a:r>
            <a:r>
              <a:rPr lang="ru-RU" sz="3000" dirty="0" err="1" smtClean="0">
                <a:latin typeface="Arial" pitchFamily="34" charset="0"/>
                <a:cs typeface="Arial" pitchFamily="34" charset="0"/>
              </a:rPr>
              <a:t>малині</a:t>
            </a:r>
            <a:r>
              <a:rPr lang="ru-RU" sz="3000" dirty="0" smtClean="0">
                <a:latin typeface="Arial" pitchFamily="34" charset="0"/>
                <a:cs typeface="Arial" pitchFamily="34" charset="0"/>
              </a:rPr>
              <a:t>. При </a:t>
            </a:r>
            <a:r>
              <a:rPr lang="ru-RU" sz="3000" dirty="0" err="1" smtClean="0">
                <a:latin typeface="Arial" pitchFamily="34" charset="0"/>
                <a:cs typeface="Arial" pitchFamily="34" charset="0"/>
              </a:rPr>
              <a:t>випаданні</a:t>
            </a:r>
            <a:r>
              <a:rPr lang="ru-RU" sz="3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3000" dirty="0" err="1" smtClean="0">
                <a:latin typeface="Arial" pitchFamily="34" charset="0"/>
                <a:cs typeface="Arial" pitchFamily="34" charset="0"/>
              </a:rPr>
              <a:t>волосся</a:t>
            </a:r>
            <a:r>
              <a:rPr lang="ru-RU" sz="3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3000" dirty="0" err="1" smtClean="0">
                <a:latin typeface="Arial" pitchFamily="34" charset="0"/>
                <a:cs typeface="Arial" pitchFamily="34" charset="0"/>
              </a:rPr>
              <a:t>миють</a:t>
            </a:r>
            <a:r>
              <a:rPr lang="ru-RU" sz="3000" dirty="0" smtClean="0">
                <a:latin typeface="Arial" pitchFamily="34" charset="0"/>
                <a:cs typeface="Arial" pitchFamily="34" charset="0"/>
              </a:rPr>
              <a:t> голову.  </a:t>
            </a:r>
            <a:endParaRPr lang="ru-RU" sz="30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4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893" cy="4320"/>
          </a:xfrm>
        </p:grpSpPr>
        <p:pic>
          <p:nvPicPr>
            <p:cNvPr id="7" name="Picture 5" descr="Windows XP III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 rot="10800000">
              <a:off x="0" y="0"/>
              <a:ext cx="5893" cy="4320"/>
            </a:xfrm>
            <a:prstGeom prst="rect">
              <a:avLst/>
            </a:prstGeom>
            <a:noFill/>
            <a:ln w="9525">
              <a:solidFill>
                <a:schemeClr val="bg1"/>
              </a:solidFill>
              <a:miter lim="800000"/>
              <a:headEnd/>
              <a:tailEnd/>
            </a:ln>
          </p:spPr>
        </p:pic>
        <p:sp>
          <p:nvSpPr>
            <p:cNvPr id="8" name="Rectangle 6"/>
            <p:cNvSpPr>
              <a:spLocks noChangeArrowheads="1"/>
            </p:cNvSpPr>
            <p:nvPr/>
          </p:nvSpPr>
          <p:spPr bwMode="auto">
            <a:xfrm rot="-7953732">
              <a:off x="2226" y="1127"/>
              <a:ext cx="1594" cy="1746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grpSp>
          <p:nvGrpSpPr>
            <p:cNvPr id="9" name="Group 7"/>
            <p:cNvGrpSpPr>
              <a:grpSpLocks/>
            </p:cNvGrpSpPr>
            <p:nvPr/>
          </p:nvGrpSpPr>
          <p:grpSpPr bwMode="auto">
            <a:xfrm>
              <a:off x="0" y="0"/>
              <a:ext cx="612" cy="4320"/>
              <a:chOff x="0" y="0"/>
              <a:chExt cx="839" cy="4320"/>
            </a:xfrm>
          </p:grpSpPr>
          <p:pic>
            <p:nvPicPr>
              <p:cNvPr id="10" name="Picture 8"/>
              <p:cNvPicPr>
                <a:picLocks noChangeAspect="1" noChangeArrowheads="1"/>
              </p:cNvPicPr>
              <p:nvPr/>
            </p:nvPicPr>
            <p:blipFill>
              <a:blip r:embed="rId3" cstate="print">
                <a:lum contrast="18000"/>
              </a:blip>
              <a:srcRect l="48222" t="54037" r="37518" b="23381"/>
              <a:stretch>
                <a:fillRect/>
              </a:stretch>
            </p:blipFill>
            <p:spPr bwMode="auto">
              <a:xfrm>
                <a:off x="0" y="0"/>
                <a:ext cx="839" cy="1525"/>
              </a:xfrm>
              <a:prstGeom prst="rect">
                <a:avLst/>
              </a:prstGeom>
              <a:noFill/>
              <a:ln w="9525">
                <a:solidFill>
                  <a:schemeClr val="bg1"/>
                </a:solidFill>
                <a:miter lim="800000"/>
                <a:headEnd/>
                <a:tailEnd/>
              </a:ln>
            </p:spPr>
          </p:pic>
          <p:pic>
            <p:nvPicPr>
              <p:cNvPr id="11" name="Picture 9"/>
              <p:cNvPicPr>
                <a:picLocks noChangeAspect="1" noChangeArrowheads="1"/>
              </p:cNvPicPr>
              <p:nvPr/>
            </p:nvPicPr>
            <p:blipFill>
              <a:blip r:embed="rId3" cstate="print">
                <a:lum contrast="18000"/>
              </a:blip>
              <a:srcRect l="30399" t="54037" r="55342" b="23381"/>
              <a:stretch>
                <a:fillRect/>
              </a:stretch>
            </p:blipFill>
            <p:spPr bwMode="auto">
              <a:xfrm>
                <a:off x="13" y="1298"/>
                <a:ext cx="826" cy="1679"/>
              </a:xfrm>
              <a:prstGeom prst="rect">
                <a:avLst/>
              </a:prstGeom>
              <a:noFill/>
              <a:ln w="9525">
                <a:solidFill>
                  <a:schemeClr val="bg1"/>
                </a:solidFill>
                <a:miter lim="800000"/>
                <a:headEnd/>
                <a:tailEnd/>
              </a:ln>
            </p:spPr>
          </p:pic>
          <p:pic>
            <p:nvPicPr>
              <p:cNvPr id="12" name="Picture 10"/>
              <p:cNvPicPr>
                <a:picLocks noChangeAspect="1" noChangeArrowheads="1"/>
              </p:cNvPicPr>
              <p:nvPr/>
            </p:nvPicPr>
            <p:blipFill>
              <a:blip r:embed="rId4" cstate="print">
                <a:lum contrast="12000"/>
              </a:blip>
              <a:srcRect l="65363" t="9441" r="3839" b="53719"/>
              <a:stretch>
                <a:fillRect/>
              </a:stretch>
            </p:blipFill>
            <p:spPr bwMode="auto">
              <a:xfrm>
                <a:off x="15" y="2840"/>
                <a:ext cx="824" cy="1480"/>
              </a:xfrm>
              <a:prstGeom prst="rect">
                <a:avLst/>
              </a:prstGeom>
              <a:noFill/>
              <a:ln w="9525">
                <a:solidFill>
                  <a:schemeClr val="bg1"/>
                </a:solidFill>
                <a:miter lim="800000"/>
                <a:headEnd/>
                <a:tailEnd/>
              </a:ln>
            </p:spPr>
          </p:pic>
        </p:grpSp>
      </p:grpSp>
      <p:pic>
        <p:nvPicPr>
          <p:cNvPr id="2" name="Picture 12" descr="4"/>
          <p:cNvPicPr>
            <a:picLocks noChangeAspect="1" noChangeArrowheads="1"/>
          </p:cNvPicPr>
          <p:nvPr/>
        </p:nvPicPr>
        <p:blipFill>
          <a:blip r:embed="rId5" cstate="print"/>
          <a:srcRect l="21822"/>
          <a:stretch>
            <a:fillRect/>
          </a:stretch>
        </p:blipFill>
        <p:spPr bwMode="auto">
          <a:xfrm>
            <a:off x="971600" y="0"/>
            <a:ext cx="3888432" cy="301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1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invGray">
          <a:xfrm>
            <a:off x="4932040" y="0"/>
            <a:ext cx="4211961" cy="30003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3635896" y="3140968"/>
            <a:ext cx="2411238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Чорниця</a:t>
            </a:r>
            <a:endParaRPr lang="ru-RU" sz="4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187624" y="4437112"/>
            <a:ext cx="795637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55600"/>
            <a:r>
              <a:rPr lang="uk-UA" sz="3000" dirty="0" smtClean="0">
                <a:latin typeface="Arial" pitchFamily="34" charset="0"/>
                <a:cs typeface="Arial" pitchFamily="34" charset="0"/>
              </a:rPr>
              <a:t>Росте в лісах. У медицині використовують ягоди і листки чорниці. Дуже корисно їсти для покращення зору.</a:t>
            </a:r>
            <a:endParaRPr lang="uk-UA" sz="30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893" cy="4320"/>
          </a:xfrm>
        </p:grpSpPr>
        <p:pic>
          <p:nvPicPr>
            <p:cNvPr id="3" name="Picture 5" descr="Windows XP III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 rot="10800000">
              <a:off x="0" y="0"/>
              <a:ext cx="5893" cy="4320"/>
            </a:xfrm>
            <a:prstGeom prst="rect">
              <a:avLst/>
            </a:prstGeom>
            <a:noFill/>
            <a:ln w="9525">
              <a:solidFill>
                <a:schemeClr val="bg1"/>
              </a:solidFill>
              <a:miter lim="800000"/>
              <a:headEnd/>
              <a:tailEnd/>
            </a:ln>
          </p:spPr>
        </p:pic>
        <p:sp>
          <p:nvSpPr>
            <p:cNvPr id="4" name="Rectangle 6"/>
            <p:cNvSpPr>
              <a:spLocks noChangeArrowheads="1"/>
            </p:cNvSpPr>
            <p:nvPr/>
          </p:nvSpPr>
          <p:spPr bwMode="auto">
            <a:xfrm rot="-7953732">
              <a:off x="2226" y="1127"/>
              <a:ext cx="1594" cy="1746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grpSp>
          <p:nvGrpSpPr>
            <p:cNvPr id="5" name="Group 7"/>
            <p:cNvGrpSpPr>
              <a:grpSpLocks/>
            </p:cNvGrpSpPr>
            <p:nvPr/>
          </p:nvGrpSpPr>
          <p:grpSpPr bwMode="auto">
            <a:xfrm>
              <a:off x="0" y="0"/>
              <a:ext cx="612" cy="4320"/>
              <a:chOff x="0" y="0"/>
              <a:chExt cx="839" cy="4320"/>
            </a:xfrm>
          </p:grpSpPr>
          <p:pic>
            <p:nvPicPr>
              <p:cNvPr id="6" name="Picture 8"/>
              <p:cNvPicPr>
                <a:picLocks noChangeAspect="1" noChangeArrowheads="1"/>
              </p:cNvPicPr>
              <p:nvPr/>
            </p:nvPicPr>
            <p:blipFill>
              <a:blip r:embed="rId3" cstate="print">
                <a:lum contrast="18000"/>
              </a:blip>
              <a:srcRect l="48222" t="54037" r="37518" b="23381"/>
              <a:stretch>
                <a:fillRect/>
              </a:stretch>
            </p:blipFill>
            <p:spPr bwMode="auto">
              <a:xfrm>
                <a:off x="0" y="0"/>
                <a:ext cx="839" cy="1525"/>
              </a:xfrm>
              <a:prstGeom prst="rect">
                <a:avLst/>
              </a:prstGeom>
              <a:noFill/>
              <a:ln w="9525">
                <a:solidFill>
                  <a:schemeClr val="bg1"/>
                </a:solidFill>
                <a:miter lim="800000"/>
                <a:headEnd/>
                <a:tailEnd/>
              </a:ln>
            </p:spPr>
          </p:pic>
          <p:pic>
            <p:nvPicPr>
              <p:cNvPr id="7" name="Picture 9"/>
              <p:cNvPicPr>
                <a:picLocks noChangeAspect="1" noChangeArrowheads="1"/>
              </p:cNvPicPr>
              <p:nvPr/>
            </p:nvPicPr>
            <p:blipFill>
              <a:blip r:embed="rId3" cstate="print">
                <a:lum contrast="18000"/>
              </a:blip>
              <a:srcRect l="30399" t="54037" r="55342" b="23381"/>
              <a:stretch>
                <a:fillRect/>
              </a:stretch>
            </p:blipFill>
            <p:spPr bwMode="auto">
              <a:xfrm>
                <a:off x="13" y="1298"/>
                <a:ext cx="826" cy="1679"/>
              </a:xfrm>
              <a:prstGeom prst="rect">
                <a:avLst/>
              </a:prstGeom>
              <a:noFill/>
              <a:ln w="9525">
                <a:solidFill>
                  <a:schemeClr val="bg1"/>
                </a:solidFill>
                <a:miter lim="800000"/>
                <a:headEnd/>
                <a:tailEnd/>
              </a:ln>
            </p:spPr>
          </p:pic>
          <p:pic>
            <p:nvPicPr>
              <p:cNvPr id="8" name="Picture 10"/>
              <p:cNvPicPr>
                <a:picLocks noChangeAspect="1" noChangeArrowheads="1"/>
              </p:cNvPicPr>
              <p:nvPr/>
            </p:nvPicPr>
            <p:blipFill>
              <a:blip r:embed="rId4" cstate="print">
                <a:lum contrast="12000"/>
              </a:blip>
              <a:srcRect l="65363" t="9441" r="3839" b="53719"/>
              <a:stretch>
                <a:fillRect/>
              </a:stretch>
            </p:blipFill>
            <p:spPr bwMode="auto">
              <a:xfrm>
                <a:off x="15" y="2840"/>
                <a:ext cx="824" cy="1480"/>
              </a:xfrm>
              <a:prstGeom prst="rect">
                <a:avLst/>
              </a:prstGeom>
              <a:noFill/>
              <a:ln w="9525">
                <a:solidFill>
                  <a:schemeClr val="bg1"/>
                </a:solidFill>
                <a:miter lim="800000"/>
                <a:headEnd/>
                <a:tailEnd/>
              </a:ln>
            </p:spPr>
          </p:pic>
        </p:grpSp>
      </p:grpSp>
      <p:sp>
        <p:nvSpPr>
          <p:cNvPr id="9" name="Прямоугольник 8"/>
          <p:cNvSpPr/>
          <p:nvPr/>
        </p:nvSpPr>
        <p:spPr>
          <a:xfrm>
            <a:off x="3977927" y="3244334"/>
            <a:ext cx="1469954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Алоє</a:t>
            </a:r>
            <a:endParaRPr lang="ru-RU" sz="40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 descr="http://www.beautyhealthlife.com/wp-content/uploads/2011/04/2.jpe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971600" y="0"/>
            <a:ext cx="3936437" cy="2952328"/>
          </a:xfrm>
          <a:prstGeom prst="rect">
            <a:avLst/>
          </a:prstGeom>
          <a:noFill/>
        </p:spPr>
      </p:pic>
      <p:pic>
        <p:nvPicPr>
          <p:cNvPr id="1028" name="Picture 4" descr="http://blossom.com.ua/images/content/image/Dekorativni/aloe.gi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932040" y="0"/>
            <a:ext cx="2376264" cy="2952327"/>
          </a:xfrm>
          <a:prstGeom prst="rect">
            <a:avLst/>
          </a:prstGeom>
          <a:noFill/>
        </p:spPr>
      </p:pic>
      <p:pic>
        <p:nvPicPr>
          <p:cNvPr id="1030" name="Picture 6" descr="http://www.pelagea.com/images/stories/rastenia/aloe-vera2.jpg.pagespeed.ce.GuQOyASqG4.jpg"/>
          <p:cNvPicPr>
            <a:picLocks noChangeAspect="1" noChangeArrowheads="1"/>
          </p:cNvPicPr>
          <p:nvPr/>
        </p:nvPicPr>
        <p:blipFill>
          <a:blip r:embed="rId7" cstate="print"/>
          <a:srcRect l="49139"/>
          <a:stretch>
            <a:fillRect/>
          </a:stretch>
        </p:blipFill>
        <p:spPr bwMode="auto">
          <a:xfrm>
            <a:off x="7380312" y="0"/>
            <a:ext cx="1763688" cy="2952328"/>
          </a:xfrm>
          <a:prstGeom prst="rect">
            <a:avLst/>
          </a:prstGeom>
          <a:noFill/>
        </p:spPr>
      </p:pic>
      <p:sp>
        <p:nvSpPr>
          <p:cNvPr id="13" name="Прямоугольник 12"/>
          <p:cNvSpPr/>
          <p:nvPr/>
        </p:nvSpPr>
        <p:spPr>
          <a:xfrm>
            <a:off x="1259632" y="4437112"/>
            <a:ext cx="777686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55600"/>
            <a:r>
              <a:rPr lang="uk-UA" sz="3000" dirty="0" smtClean="0">
                <a:latin typeface="Arial" pitchFamily="34" charset="0"/>
                <a:cs typeface="Arial" pitchFamily="34" charset="0"/>
              </a:rPr>
              <a:t>Кімнатна рослина. При нежиті закапують ніс свіжим соком </a:t>
            </a:r>
            <a:r>
              <a:rPr lang="uk-UA" sz="3000" dirty="0" err="1" smtClean="0">
                <a:latin typeface="Arial" pitchFamily="34" charset="0"/>
                <a:cs typeface="Arial" pitchFamily="34" charset="0"/>
              </a:rPr>
              <a:t>алоє</a:t>
            </a:r>
            <a:r>
              <a:rPr lang="uk-UA" sz="3000" dirty="0" smtClean="0">
                <a:latin typeface="Arial" pitchFamily="34" charset="0"/>
                <a:cs typeface="Arial" pitchFamily="34" charset="0"/>
              </a:rPr>
              <a:t>.</a:t>
            </a:r>
            <a:endParaRPr lang="uk-UA" sz="30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0" y="0"/>
            <a:ext cx="9355138" cy="6858000"/>
            <a:chOff x="0" y="0"/>
            <a:chExt cx="5893" cy="4320"/>
          </a:xfrm>
        </p:grpSpPr>
        <p:pic>
          <p:nvPicPr>
            <p:cNvPr id="5124" name="Picture 5" descr="Windows XP III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 rot="10800000">
              <a:off x="0" y="0"/>
              <a:ext cx="5893" cy="4320"/>
            </a:xfrm>
            <a:prstGeom prst="rect">
              <a:avLst/>
            </a:prstGeom>
            <a:noFill/>
            <a:ln w="9525">
              <a:solidFill>
                <a:schemeClr val="bg1"/>
              </a:solidFill>
              <a:miter lim="800000"/>
              <a:headEnd/>
              <a:tailEnd/>
            </a:ln>
          </p:spPr>
        </p:pic>
        <p:sp>
          <p:nvSpPr>
            <p:cNvPr id="5125" name="Rectangle 6"/>
            <p:cNvSpPr>
              <a:spLocks noChangeArrowheads="1"/>
            </p:cNvSpPr>
            <p:nvPr/>
          </p:nvSpPr>
          <p:spPr bwMode="auto">
            <a:xfrm rot="-7953732">
              <a:off x="2226" y="1127"/>
              <a:ext cx="1594" cy="1746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grpSp>
          <p:nvGrpSpPr>
            <p:cNvPr id="3" name="Group 7"/>
            <p:cNvGrpSpPr>
              <a:grpSpLocks/>
            </p:cNvGrpSpPr>
            <p:nvPr/>
          </p:nvGrpSpPr>
          <p:grpSpPr bwMode="auto">
            <a:xfrm>
              <a:off x="0" y="0"/>
              <a:ext cx="612" cy="4320"/>
              <a:chOff x="0" y="0"/>
              <a:chExt cx="839" cy="4320"/>
            </a:xfrm>
          </p:grpSpPr>
          <p:pic>
            <p:nvPicPr>
              <p:cNvPr id="5127" name="Picture 8"/>
              <p:cNvPicPr>
                <a:picLocks noChangeAspect="1" noChangeArrowheads="1"/>
              </p:cNvPicPr>
              <p:nvPr/>
            </p:nvPicPr>
            <p:blipFill>
              <a:blip r:embed="rId3" cstate="print">
                <a:lum contrast="18000"/>
              </a:blip>
              <a:srcRect l="48222" t="54037" r="37518" b="23381"/>
              <a:stretch>
                <a:fillRect/>
              </a:stretch>
            </p:blipFill>
            <p:spPr bwMode="auto">
              <a:xfrm>
                <a:off x="0" y="0"/>
                <a:ext cx="839" cy="1525"/>
              </a:xfrm>
              <a:prstGeom prst="rect">
                <a:avLst/>
              </a:prstGeom>
              <a:noFill/>
              <a:ln w="9525">
                <a:solidFill>
                  <a:schemeClr val="bg1"/>
                </a:solidFill>
                <a:miter lim="800000"/>
                <a:headEnd/>
                <a:tailEnd/>
              </a:ln>
            </p:spPr>
          </p:pic>
          <p:pic>
            <p:nvPicPr>
              <p:cNvPr id="5128" name="Picture 9"/>
              <p:cNvPicPr>
                <a:picLocks noChangeAspect="1" noChangeArrowheads="1"/>
              </p:cNvPicPr>
              <p:nvPr/>
            </p:nvPicPr>
            <p:blipFill>
              <a:blip r:embed="rId3" cstate="print">
                <a:lum contrast="18000"/>
              </a:blip>
              <a:srcRect l="30399" t="54037" r="55342" b="23381"/>
              <a:stretch>
                <a:fillRect/>
              </a:stretch>
            </p:blipFill>
            <p:spPr bwMode="auto">
              <a:xfrm>
                <a:off x="13" y="1298"/>
                <a:ext cx="826" cy="1679"/>
              </a:xfrm>
              <a:prstGeom prst="rect">
                <a:avLst/>
              </a:prstGeom>
              <a:noFill/>
              <a:ln w="9525">
                <a:solidFill>
                  <a:schemeClr val="bg1"/>
                </a:solidFill>
                <a:miter lim="800000"/>
                <a:headEnd/>
                <a:tailEnd/>
              </a:ln>
            </p:spPr>
          </p:pic>
          <p:pic>
            <p:nvPicPr>
              <p:cNvPr id="5129" name="Picture 10"/>
              <p:cNvPicPr>
                <a:picLocks noChangeAspect="1" noChangeArrowheads="1"/>
              </p:cNvPicPr>
              <p:nvPr/>
            </p:nvPicPr>
            <p:blipFill>
              <a:blip r:embed="rId4" cstate="print">
                <a:lum contrast="12000"/>
              </a:blip>
              <a:srcRect l="65363" t="9441" r="3839" b="53719"/>
              <a:stretch>
                <a:fillRect/>
              </a:stretch>
            </p:blipFill>
            <p:spPr bwMode="auto">
              <a:xfrm>
                <a:off x="15" y="2840"/>
                <a:ext cx="824" cy="1480"/>
              </a:xfrm>
              <a:prstGeom prst="rect">
                <a:avLst/>
              </a:prstGeom>
              <a:noFill/>
              <a:ln w="9525">
                <a:solidFill>
                  <a:schemeClr val="bg1"/>
                </a:solidFill>
                <a:miter lim="800000"/>
                <a:headEnd/>
                <a:tailEnd/>
              </a:ln>
            </p:spPr>
          </p:pic>
        </p:grpSp>
      </p:grpSp>
      <p:sp>
        <p:nvSpPr>
          <p:cNvPr id="5123" name="Заголовок 4"/>
          <p:cNvSpPr>
            <a:spLocks noGrp="1"/>
          </p:cNvSpPr>
          <p:nvPr>
            <p:ph type="title"/>
          </p:nvPr>
        </p:nvSpPr>
        <p:spPr>
          <a:xfrm>
            <a:off x="395288" y="2276475"/>
            <a:ext cx="8229600" cy="1143000"/>
          </a:xfrm>
        </p:spPr>
        <p:txBody>
          <a:bodyPr/>
          <a:lstStyle/>
          <a:p>
            <a:pPr eaLnBrk="1" hangingPunct="1"/>
            <a:r>
              <a:rPr lang="uk-UA" sz="6000" b="1" dirty="0" smtClean="0"/>
              <a:t>     Лікарські рослини</a:t>
            </a:r>
            <a:endParaRPr lang="ru-RU" sz="60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0" y="0"/>
            <a:ext cx="9355138" cy="6858000"/>
            <a:chOff x="0" y="0"/>
            <a:chExt cx="5893" cy="4320"/>
          </a:xfrm>
        </p:grpSpPr>
        <p:pic>
          <p:nvPicPr>
            <p:cNvPr id="3" name="Picture 5" descr="Windows XP III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 rot="10800000">
              <a:off x="0" y="0"/>
              <a:ext cx="5893" cy="4320"/>
            </a:xfrm>
            <a:prstGeom prst="rect">
              <a:avLst/>
            </a:prstGeom>
            <a:noFill/>
            <a:ln w="9525">
              <a:solidFill>
                <a:schemeClr val="bg1"/>
              </a:solidFill>
              <a:miter lim="800000"/>
              <a:headEnd/>
              <a:tailEnd/>
            </a:ln>
          </p:spPr>
        </p:pic>
        <p:sp>
          <p:nvSpPr>
            <p:cNvPr id="4" name="Rectangle 6"/>
            <p:cNvSpPr>
              <a:spLocks noChangeArrowheads="1"/>
            </p:cNvSpPr>
            <p:nvPr/>
          </p:nvSpPr>
          <p:spPr bwMode="auto">
            <a:xfrm rot="-7953732">
              <a:off x="2226" y="1127"/>
              <a:ext cx="1594" cy="1746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grpSp>
          <p:nvGrpSpPr>
            <p:cNvPr id="5" name="Group 7"/>
            <p:cNvGrpSpPr>
              <a:grpSpLocks/>
            </p:cNvGrpSpPr>
            <p:nvPr/>
          </p:nvGrpSpPr>
          <p:grpSpPr bwMode="auto">
            <a:xfrm>
              <a:off x="0" y="0"/>
              <a:ext cx="612" cy="4320"/>
              <a:chOff x="0" y="0"/>
              <a:chExt cx="839" cy="4320"/>
            </a:xfrm>
          </p:grpSpPr>
          <p:pic>
            <p:nvPicPr>
              <p:cNvPr id="6" name="Picture 8"/>
              <p:cNvPicPr>
                <a:picLocks noChangeAspect="1" noChangeArrowheads="1"/>
              </p:cNvPicPr>
              <p:nvPr/>
            </p:nvPicPr>
            <p:blipFill>
              <a:blip r:embed="rId3" cstate="print">
                <a:lum contrast="18000"/>
              </a:blip>
              <a:srcRect l="48222" t="54037" r="37518" b="23381"/>
              <a:stretch>
                <a:fillRect/>
              </a:stretch>
            </p:blipFill>
            <p:spPr bwMode="auto">
              <a:xfrm>
                <a:off x="0" y="0"/>
                <a:ext cx="839" cy="1525"/>
              </a:xfrm>
              <a:prstGeom prst="rect">
                <a:avLst/>
              </a:prstGeom>
              <a:noFill/>
              <a:ln w="9525">
                <a:solidFill>
                  <a:schemeClr val="bg1"/>
                </a:solidFill>
                <a:miter lim="800000"/>
                <a:headEnd/>
                <a:tailEnd/>
              </a:ln>
            </p:spPr>
          </p:pic>
          <p:pic>
            <p:nvPicPr>
              <p:cNvPr id="7" name="Picture 9"/>
              <p:cNvPicPr>
                <a:picLocks noChangeAspect="1" noChangeArrowheads="1"/>
              </p:cNvPicPr>
              <p:nvPr/>
            </p:nvPicPr>
            <p:blipFill>
              <a:blip r:embed="rId3" cstate="print">
                <a:lum contrast="18000"/>
              </a:blip>
              <a:srcRect l="30399" t="54037" r="55342" b="23381"/>
              <a:stretch>
                <a:fillRect/>
              </a:stretch>
            </p:blipFill>
            <p:spPr bwMode="auto">
              <a:xfrm>
                <a:off x="13" y="1298"/>
                <a:ext cx="826" cy="1679"/>
              </a:xfrm>
              <a:prstGeom prst="rect">
                <a:avLst/>
              </a:prstGeom>
              <a:noFill/>
              <a:ln w="9525">
                <a:solidFill>
                  <a:schemeClr val="bg1"/>
                </a:solidFill>
                <a:miter lim="800000"/>
                <a:headEnd/>
                <a:tailEnd/>
              </a:ln>
            </p:spPr>
          </p:pic>
          <p:pic>
            <p:nvPicPr>
              <p:cNvPr id="8" name="Picture 10"/>
              <p:cNvPicPr>
                <a:picLocks noChangeAspect="1" noChangeArrowheads="1"/>
              </p:cNvPicPr>
              <p:nvPr/>
            </p:nvPicPr>
            <p:blipFill>
              <a:blip r:embed="rId4" cstate="print">
                <a:lum contrast="12000"/>
              </a:blip>
              <a:srcRect l="65363" t="9441" r="3839" b="53719"/>
              <a:stretch>
                <a:fillRect/>
              </a:stretch>
            </p:blipFill>
            <p:spPr bwMode="auto">
              <a:xfrm>
                <a:off x="15" y="2840"/>
                <a:ext cx="824" cy="1480"/>
              </a:xfrm>
              <a:prstGeom prst="rect">
                <a:avLst/>
              </a:prstGeom>
              <a:noFill/>
              <a:ln w="9525">
                <a:solidFill>
                  <a:schemeClr val="bg1"/>
                </a:solidFill>
                <a:miter lim="800000"/>
                <a:headEnd/>
                <a:tailEnd/>
              </a:ln>
            </p:spPr>
          </p:pic>
        </p:grpSp>
      </p:grpSp>
      <p:pic>
        <p:nvPicPr>
          <p:cNvPr id="10" name="Picture 16" descr="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707904" y="0"/>
            <a:ext cx="2934965" cy="343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4" descr="1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971600" y="0"/>
            <a:ext cx="2736304" cy="3430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12" descr="6"/>
          <p:cNvPicPr>
            <a:picLocks noChangeAspect="1" noChangeArrowheads="1"/>
          </p:cNvPicPr>
          <p:nvPr/>
        </p:nvPicPr>
        <p:blipFill>
          <a:blip r:embed="rId7" cstate="print"/>
          <a:srcRect b="10968"/>
          <a:stretch>
            <a:fillRect/>
          </a:stretch>
        </p:blipFill>
        <p:spPr bwMode="auto">
          <a:xfrm>
            <a:off x="6660232" y="0"/>
            <a:ext cx="2674491" cy="345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Прямоугольник 12"/>
          <p:cNvSpPr/>
          <p:nvPr/>
        </p:nvSpPr>
        <p:spPr>
          <a:xfrm>
            <a:off x="971600" y="4293096"/>
            <a:ext cx="8352928" cy="2400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55600"/>
            <a:r>
              <a:rPr lang="uk-UA" sz="3000" dirty="0" smtClean="0">
                <a:latin typeface="Arial" pitchFamily="34" charset="0"/>
                <a:cs typeface="Arial" pitchFamily="34" charset="0"/>
              </a:rPr>
              <a:t>Росте біля доріг, на пустирях, полях, городах, в садах і узліссях, тощо. В медицині використовують сушені квіткові кошики. Відвари використовують для полоскання рота, примочок, обмивання гнійних ран.</a:t>
            </a:r>
            <a:endParaRPr lang="uk-UA" sz="3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3707904" y="3501008"/>
            <a:ext cx="244752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Ромашка</a:t>
            </a:r>
            <a:endParaRPr lang="ru-RU" sz="40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0" y="0"/>
            <a:ext cx="9355138" cy="6858000"/>
            <a:chOff x="0" y="0"/>
            <a:chExt cx="5893" cy="4320"/>
          </a:xfrm>
        </p:grpSpPr>
        <p:pic>
          <p:nvPicPr>
            <p:cNvPr id="3" name="Picture 5" descr="Windows XP III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 rot="10800000">
              <a:off x="0" y="0"/>
              <a:ext cx="5893" cy="4320"/>
            </a:xfrm>
            <a:prstGeom prst="rect">
              <a:avLst/>
            </a:prstGeom>
            <a:noFill/>
            <a:ln w="9525">
              <a:solidFill>
                <a:schemeClr val="bg1"/>
              </a:solidFill>
              <a:miter lim="800000"/>
              <a:headEnd/>
              <a:tailEnd/>
            </a:ln>
          </p:spPr>
        </p:pic>
        <p:sp>
          <p:nvSpPr>
            <p:cNvPr id="4" name="Rectangle 6"/>
            <p:cNvSpPr>
              <a:spLocks noChangeArrowheads="1"/>
            </p:cNvSpPr>
            <p:nvPr/>
          </p:nvSpPr>
          <p:spPr bwMode="auto">
            <a:xfrm rot="-7953732">
              <a:off x="2226" y="1127"/>
              <a:ext cx="1594" cy="1746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grpSp>
          <p:nvGrpSpPr>
            <p:cNvPr id="5" name="Group 7"/>
            <p:cNvGrpSpPr>
              <a:grpSpLocks/>
            </p:cNvGrpSpPr>
            <p:nvPr/>
          </p:nvGrpSpPr>
          <p:grpSpPr bwMode="auto">
            <a:xfrm>
              <a:off x="0" y="0"/>
              <a:ext cx="612" cy="4320"/>
              <a:chOff x="0" y="0"/>
              <a:chExt cx="839" cy="4320"/>
            </a:xfrm>
          </p:grpSpPr>
          <p:pic>
            <p:nvPicPr>
              <p:cNvPr id="6" name="Picture 8"/>
              <p:cNvPicPr>
                <a:picLocks noChangeAspect="1" noChangeArrowheads="1"/>
              </p:cNvPicPr>
              <p:nvPr/>
            </p:nvPicPr>
            <p:blipFill>
              <a:blip r:embed="rId3" cstate="print">
                <a:lum contrast="18000"/>
              </a:blip>
              <a:srcRect l="48222" t="54037" r="37518" b="23381"/>
              <a:stretch>
                <a:fillRect/>
              </a:stretch>
            </p:blipFill>
            <p:spPr bwMode="auto">
              <a:xfrm>
                <a:off x="0" y="0"/>
                <a:ext cx="839" cy="1525"/>
              </a:xfrm>
              <a:prstGeom prst="rect">
                <a:avLst/>
              </a:prstGeom>
              <a:noFill/>
              <a:ln w="9525">
                <a:solidFill>
                  <a:schemeClr val="bg1"/>
                </a:solidFill>
                <a:miter lim="800000"/>
                <a:headEnd/>
                <a:tailEnd/>
              </a:ln>
            </p:spPr>
          </p:pic>
          <p:pic>
            <p:nvPicPr>
              <p:cNvPr id="7" name="Picture 9"/>
              <p:cNvPicPr>
                <a:picLocks noChangeAspect="1" noChangeArrowheads="1"/>
              </p:cNvPicPr>
              <p:nvPr/>
            </p:nvPicPr>
            <p:blipFill>
              <a:blip r:embed="rId3" cstate="print">
                <a:lum contrast="18000"/>
              </a:blip>
              <a:srcRect l="30399" t="54037" r="55342" b="23381"/>
              <a:stretch>
                <a:fillRect/>
              </a:stretch>
            </p:blipFill>
            <p:spPr bwMode="auto">
              <a:xfrm>
                <a:off x="13" y="1298"/>
                <a:ext cx="826" cy="1679"/>
              </a:xfrm>
              <a:prstGeom prst="rect">
                <a:avLst/>
              </a:prstGeom>
              <a:noFill/>
              <a:ln w="9525">
                <a:solidFill>
                  <a:schemeClr val="bg1"/>
                </a:solidFill>
                <a:miter lim="800000"/>
                <a:headEnd/>
                <a:tailEnd/>
              </a:ln>
            </p:spPr>
          </p:pic>
          <p:pic>
            <p:nvPicPr>
              <p:cNvPr id="8" name="Picture 10"/>
              <p:cNvPicPr>
                <a:picLocks noChangeAspect="1" noChangeArrowheads="1"/>
              </p:cNvPicPr>
              <p:nvPr/>
            </p:nvPicPr>
            <p:blipFill>
              <a:blip r:embed="rId4" cstate="print">
                <a:lum contrast="12000"/>
              </a:blip>
              <a:srcRect l="65363" t="9441" r="3839" b="53719"/>
              <a:stretch>
                <a:fillRect/>
              </a:stretch>
            </p:blipFill>
            <p:spPr bwMode="auto">
              <a:xfrm>
                <a:off x="15" y="2840"/>
                <a:ext cx="824" cy="1480"/>
              </a:xfrm>
              <a:prstGeom prst="rect">
                <a:avLst/>
              </a:prstGeom>
              <a:noFill/>
              <a:ln w="9525">
                <a:solidFill>
                  <a:schemeClr val="bg1"/>
                </a:solidFill>
                <a:miter lim="800000"/>
                <a:headEnd/>
                <a:tailEnd/>
              </a:ln>
            </p:spPr>
          </p:pic>
        </p:grpSp>
      </p:grpSp>
      <p:pic>
        <p:nvPicPr>
          <p:cNvPr id="9" name="Picture 39" descr="P3196i"/>
          <p:cNvPicPr>
            <a:picLocks noChangeAspect="1" noChangeArrowheads="1"/>
          </p:cNvPicPr>
          <p:nvPr/>
        </p:nvPicPr>
        <p:blipFill>
          <a:blip r:embed="rId5" cstate="print">
            <a:lum contrast="18000"/>
          </a:blip>
          <a:srcRect/>
          <a:stretch>
            <a:fillRect/>
          </a:stretch>
        </p:blipFill>
        <p:spPr bwMode="auto">
          <a:xfrm>
            <a:off x="5608980" y="260648"/>
            <a:ext cx="2864890" cy="3312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13" descr="1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619672" y="260647"/>
            <a:ext cx="3024336" cy="32403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Прямоугольник 10"/>
          <p:cNvSpPr/>
          <p:nvPr/>
        </p:nvSpPr>
        <p:spPr>
          <a:xfrm>
            <a:off x="3419872" y="3645024"/>
            <a:ext cx="3503844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40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Подорожник </a:t>
            </a:r>
            <a:endParaRPr lang="ru-RU" sz="4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043608" y="4293096"/>
            <a:ext cx="810039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61950" algn="just" eaLnBrk="0" hangingPunct="0"/>
            <a:r>
              <a:rPr lang="ru-RU" sz="3000" dirty="0" smtClean="0">
                <a:latin typeface="Arial" pitchFamily="34" charset="0"/>
                <a:cs typeface="Arial" pitchFamily="34" charset="0"/>
              </a:rPr>
              <a:t>Росте в садах, на луках та будь – </a:t>
            </a:r>
            <a:r>
              <a:rPr lang="ru-RU" sz="3000" dirty="0" err="1" smtClean="0">
                <a:latin typeface="Arial" pitchFamily="34" charset="0"/>
                <a:cs typeface="Arial" pitchFamily="34" charset="0"/>
              </a:rPr>
              <a:t>яких</a:t>
            </a:r>
            <a:r>
              <a:rPr lang="ru-RU" sz="3000" dirty="0" smtClean="0">
                <a:latin typeface="Arial" pitchFamily="34" charset="0"/>
                <a:cs typeface="Arial" pitchFamily="34" charset="0"/>
              </a:rPr>
              <a:t>   </a:t>
            </a:r>
            <a:r>
              <a:rPr lang="ru-RU" sz="3000" dirty="0" err="1" smtClean="0">
                <a:latin typeface="Arial" pitchFamily="34" charset="0"/>
                <a:cs typeface="Arial" pitchFamily="34" charset="0"/>
              </a:rPr>
              <a:t>трав'янистих</a:t>
            </a:r>
            <a:r>
              <a:rPr lang="ru-RU" sz="3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3000" dirty="0" err="1" smtClean="0">
                <a:latin typeface="Arial" pitchFamily="34" charset="0"/>
                <a:cs typeface="Arial" pitchFamily="34" charset="0"/>
              </a:rPr>
              <a:t>місцях</a:t>
            </a:r>
            <a:r>
              <a:rPr lang="ru-RU" sz="3000" dirty="0" smtClean="0">
                <a:latin typeface="Arial" pitchFamily="34" charset="0"/>
                <a:cs typeface="Arial" pitchFamily="34" charset="0"/>
              </a:rPr>
              <a:t>. та </a:t>
            </a:r>
            <a:r>
              <a:rPr lang="ru-RU" sz="3000" dirty="0" err="1" smtClean="0">
                <a:latin typeface="Arial" pitchFamily="34" charset="0"/>
                <a:cs typeface="Arial" pitchFamily="34" charset="0"/>
              </a:rPr>
              <a:t>серед</a:t>
            </a:r>
            <a:r>
              <a:rPr lang="ru-RU" sz="3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3000" dirty="0" err="1" smtClean="0">
                <a:latin typeface="Arial" pitchFamily="34" charset="0"/>
                <a:cs typeface="Arial" pitchFamily="34" charset="0"/>
              </a:rPr>
              <a:t>чагарників</a:t>
            </a:r>
            <a:r>
              <a:rPr lang="ru-RU" sz="3000" dirty="0" smtClean="0">
                <a:latin typeface="Arial" pitchFamily="34" charset="0"/>
                <a:cs typeface="Arial" pitchFamily="34" charset="0"/>
              </a:rPr>
              <a:t>. </a:t>
            </a:r>
            <a:r>
              <a:rPr lang="ru-RU" sz="3000" dirty="0" err="1" smtClean="0">
                <a:latin typeface="Arial" pitchFamily="34" charset="0"/>
                <a:cs typeface="Arial" pitchFamily="34" charset="0"/>
              </a:rPr>
              <a:t>Свіжий</a:t>
            </a:r>
            <a:r>
              <a:rPr lang="ru-RU" sz="3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3000" dirty="0" err="1" smtClean="0">
                <a:latin typeface="Arial" pitchFamily="34" charset="0"/>
                <a:cs typeface="Arial" pitchFamily="34" charset="0"/>
              </a:rPr>
              <a:t>листочок</a:t>
            </a:r>
            <a:r>
              <a:rPr lang="ru-RU" sz="3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3000" dirty="0" err="1" smtClean="0">
                <a:latin typeface="Arial" pitchFamily="34" charset="0"/>
                <a:cs typeface="Arial" pitchFamily="34" charset="0"/>
              </a:rPr>
              <a:t>зупиняє</a:t>
            </a:r>
            <a:r>
              <a:rPr lang="ru-RU" sz="3000" dirty="0" smtClean="0">
                <a:latin typeface="Arial" pitchFamily="34" charset="0"/>
                <a:cs typeface="Arial" pitchFamily="34" charset="0"/>
              </a:rPr>
              <a:t> кров та </a:t>
            </a:r>
            <a:r>
              <a:rPr lang="ru-RU" sz="3000" dirty="0" err="1" smtClean="0">
                <a:latin typeface="Arial" pitchFamily="34" charset="0"/>
                <a:cs typeface="Arial" pitchFamily="34" charset="0"/>
              </a:rPr>
              <a:t>загоює</a:t>
            </a:r>
            <a:r>
              <a:rPr lang="ru-RU" sz="3000" dirty="0" smtClean="0">
                <a:latin typeface="Arial" pitchFamily="34" charset="0"/>
                <a:cs typeface="Arial" pitchFamily="34" charset="0"/>
              </a:rPr>
              <a:t> рану. </a:t>
            </a:r>
            <a:endParaRPr lang="ru-RU" sz="30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4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893" cy="4320"/>
          </a:xfrm>
        </p:grpSpPr>
        <p:pic>
          <p:nvPicPr>
            <p:cNvPr id="15" name="Picture 5" descr="Windows XP III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 rot="10800000">
              <a:off x="0" y="0"/>
              <a:ext cx="5893" cy="4320"/>
            </a:xfrm>
            <a:prstGeom prst="rect">
              <a:avLst/>
            </a:prstGeom>
            <a:noFill/>
            <a:ln w="9525">
              <a:solidFill>
                <a:schemeClr val="bg1"/>
              </a:solidFill>
              <a:miter lim="800000"/>
              <a:headEnd/>
              <a:tailEnd/>
            </a:ln>
          </p:spPr>
        </p:pic>
        <p:sp>
          <p:nvSpPr>
            <p:cNvPr id="16" name="Rectangle 6"/>
            <p:cNvSpPr>
              <a:spLocks noChangeArrowheads="1"/>
            </p:cNvSpPr>
            <p:nvPr/>
          </p:nvSpPr>
          <p:spPr bwMode="auto">
            <a:xfrm rot="-7953732">
              <a:off x="2226" y="1127"/>
              <a:ext cx="1594" cy="1746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grpSp>
          <p:nvGrpSpPr>
            <p:cNvPr id="17" name="Group 7"/>
            <p:cNvGrpSpPr>
              <a:grpSpLocks/>
            </p:cNvGrpSpPr>
            <p:nvPr/>
          </p:nvGrpSpPr>
          <p:grpSpPr bwMode="auto">
            <a:xfrm>
              <a:off x="0" y="0"/>
              <a:ext cx="612" cy="4320"/>
              <a:chOff x="0" y="0"/>
              <a:chExt cx="839" cy="4320"/>
            </a:xfrm>
          </p:grpSpPr>
          <p:pic>
            <p:nvPicPr>
              <p:cNvPr id="18" name="Picture 8"/>
              <p:cNvPicPr>
                <a:picLocks noChangeAspect="1" noChangeArrowheads="1"/>
              </p:cNvPicPr>
              <p:nvPr/>
            </p:nvPicPr>
            <p:blipFill>
              <a:blip r:embed="rId3" cstate="print">
                <a:lum contrast="18000"/>
              </a:blip>
              <a:srcRect l="48222" t="54037" r="37518" b="23381"/>
              <a:stretch>
                <a:fillRect/>
              </a:stretch>
            </p:blipFill>
            <p:spPr bwMode="auto">
              <a:xfrm>
                <a:off x="0" y="0"/>
                <a:ext cx="839" cy="1525"/>
              </a:xfrm>
              <a:prstGeom prst="rect">
                <a:avLst/>
              </a:prstGeom>
              <a:noFill/>
              <a:ln w="9525">
                <a:solidFill>
                  <a:schemeClr val="bg1"/>
                </a:solidFill>
                <a:miter lim="800000"/>
                <a:headEnd/>
                <a:tailEnd/>
              </a:ln>
            </p:spPr>
          </p:pic>
          <p:pic>
            <p:nvPicPr>
              <p:cNvPr id="19" name="Picture 9"/>
              <p:cNvPicPr>
                <a:picLocks noChangeAspect="1" noChangeArrowheads="1"/>
              </p:cNvPicPr>
              <p:nvPr/>
            </p:nvPicPr>
            <p:blipFill>
              <a:blip r:embed="rId3" cstate="print">
                <a:lum contrast="18000"/>
              </a:blip>
              <a:srcRect l="30399" t="54037" r="55342" b="23381"/>
              <a:stretch>
                <a:fillRect/>
              </a:stretch>
            </p:blipFill>
            <p:spPr bwMode="auto">
              <a:xfrm>
                <a:off x="13" y="1298"/>
                <a:ext cx="826" cy="1679"/>
              </a:xfrm>
              <a:prstGeom prst="rect">
                <a:avLst/>
              </a:prstGeom>
              <a:noFill/>
              <a:ln w="9525">
                <a:solidFill>
                  <a:schemeClr val="bg1"/>
                </a:solidFill>
                <a:miter lim="800000"/>
                <a:headEnd/>
                <a:tailEnd/>
              </a:ln>
            </p:spPr>
          </p:pic>
          <p:pic>
            <p:nvPicPr>
              <p:cNvPr id="20" name="Picture 10"/>
              <p:cNvPicPr>
                <a:picLocks noChangeAspect="1" noChangeArrowheads="1"/>
              </p:cNvPicPr>
              <p:nvPr/>
            </p:nvPicPr>
            <p:blipFill>
              <a:blip r:embed="rId4" cstate="print">
                <a:lum contrast="12000"/>
              </a:blip>
              <a:srcRect l="65363" t="9441" r="3839" b="53719"/>
              <a:stretch>
                <a:fillRect/>
              </a:stretch>
            </p:blipFill>
            <p:spPr bwMode="auto">
              <a:xfrm>
                <a:off x="15" y="2840"/>
                <a:ext cx="824" cy="1480"/>
              </a:xfrm>
              <a:prstGeom prst="rect">
                <a:avLst/>
              </a:prstGeom>
              <a:noFill/>
              <a:ln w="9525">
                <a:solidFill>
                  <a:schemeClr val="bg1"/>
                </a:solidFill>
                <a:miter lim="800000"/>
                <a:headEnd/>
                <a:tailEnd/>
              </a:ln>
            </p:spPr>
          </p:pic>
        </p:grpSp>
      </p:grpSp>
      <p:pic>
        <p:nvPicPr>
          <p:cNvPr id="2" name="Picture 10" descr="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187624" y="0"/>
            <a:ext cx="2598738" cy="3467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3851920" y="3501008"/>
            <a:ext cx="236475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Звіробій</a:t>
            </a:r>
            <a:endParaRPr lang="ru-RU" sz="40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Picture 14" descr="1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851920" y="0"/>
            <a:ext cx="2592387" cy="345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12" descr="6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588224" y="0"/>
            <a:ext cx="2397125" cy="3527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1115616" y="4509120"/>
            <a:ext cx="802838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57188"/>
            <a:r>
              <a:rPr lang="uk-UA" sz="3000" dirty="0" smtClean="0">
                <a:latin typeface="Arial" pitchFamily="34" charset="0"/>
                <a:cs typeface="Arial" pitchFamily="34" charset="0"/>
              </a:rPr>
              <a:t>Росте у лісах, на галявинах, серед чагарників. Використовують відвари з квітучих  верхівок при болях у животі, для лікування кашлю.</a:t>
            </a:r>
            <a:endParaRPr lang="uk-UA" sz="30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4"/>
          <p:cNvGrpSpPr>
            <a:grpSpLocks/>
          </p:cNvGrpSpPr>
          <p:nvPr/>
        </p:nvGrpSpPr>
        <p:grpSpPr bwMode="auto">
          <a:xfrm>
            <a:off x="0" y="0"/>
            <a:ext cx="9355138" cy="6858000"/>
            <a:chOff x="0" y="0"/>
            <a:chExt cx="5893" cy="4320"/>
          </a:xfrm>
        </p:grpSpPr>
        <p:pic>
          <p:nvPicPr>
            <p:cNvPr id="11" name="Picture 5" descr="Windows XP III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 rot="10800000">
              <a:off x="0" y="0"/>
              <a:ext cx="5893" cy="4320"/>
            </a:xfrm>
            <a:prstGeom prst="rect">
              <a:avLst/>
            </a:prstGeom>
            <a:noFill/>
            <a:ln w="9525">
              <a:solidFill>
                <a:schemeClr val="bg1"/>
              </a:solidFill>
              <a:miter lim="800000"/>
              <a:headEnd/>
              <a:tailEnd/>
            </a:ln>
          </p:spPr>
        </p:pic>
        <p:sp>
          <p:nvSpPr>
            <p:cNvPr id="12" name="Rectangle 6"/>
            <p:cNvSpPr>
              <a:spLocks noChangeArrowheads="1"/>
            </p:cNvSpPr>
            <p:nvPr/>
          </p:nvSpPr>
          <p:spPr bwMode="auto">
            <a:xfrm rot="-7953732">
              <a:off x="2226" y="1127"/>
              <a:ext cx="1594" cy="1746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grpSp>
          <p:nvGrpSpPr>
            <p:cNvPr id="13" name="Group 7"/>
            <p:cNvGrpSpPr>
              <a:grpSpLocks/>
            </p:cNvGrpSpPr>
            <p:nvPr/>
          </p:nvGrpSpPr>
          <p:grpSpPr bwMode="auto">
            <a:xfrm>
              <a:off x="0" y="0"/>
              <a:ext cx="612" cy="4320"/>
              <a:chOff x="0" y="0"/>
              <a:chExt cx="839" cy="4320"/>
            </a:xfrm>
          </p:grpSpPr>
          <p:pic>
            <p:nvPicPr>
              <p:cNvPr id="14" name="Picture 8"/>
              <p:cNvPicPr>
                <a:picLocks noChangeAspect="1" noChangeArrowheads="1"/>
              </p:cNvPicPr>
              <p:nvPr/>
            </p:nvPicPr>
            <p:blipFill>
              <a:blip r:embed="rId3" cstate="print">
                <a:lum contrast="18000"/>
              </a:blip>
              <a:srcRect l="48222" t="54037" r="37518" b="23381"/>
              <a:stretch>
                <a:fillRect/>
              </a:stretch>
            </p:blipFill>
            <p:spPr bwMode="auto">
              <a:xfrm>
                <a:off x="0" y="0"/>
                <a:ext cx="839" cy="1525"/>
              </a:xfrm>
              <a:prstGeom prst="rect">
                <a:avLst/>
              </a:prstGeom>
              <a:noFill/>
              <a:ln w="9525">
                <a:solidFill>
                  <a:schemeClr val="bg1"/>
                </a:solidFill>
                <a:miter lim="800000"/>
                <a:headEnd/>
                <a:tailEnd/>
              </a:ln>
            </p:spPr>
          </p:pic>
          <p:pic>
            <p:nvPicPr>
              <p:cNvPr id="15" name="Picture 9"/>
              <p:cNvPicPr>
                <a:picLocks noChangeAspect="1" noChangeArrowheads="1"/>
              </p:cNvPicPr>
              <p:nvPr/>
            </p:nvPicPr>
            <p:blipFill>
              <a:blip r:embed="rId3" cstate="print">
                <a:lum contrast="18000"/>
              </a:blip>
              <a:srcRect l="30399" t="54037" r="55342" b="23381"/>
              <a:stretch>
                <a:fillRect/>
              </a:stretch>
            </p:blipFill>
            <p:spPr bwMode="auto">
              <a:xfrm>
                <a:off x="13" y="1298"/>
                <a:ext cx="826" cy="1679"/>
              </a:xfrm>
              <a:prstGeom prst="rect">
                <a:avLst/>
              </a:prstGeom>
              <a:noFill/>
              <a:ln w="9525">
                <a:solidFill>
                  <a:schemeClr val="bg1"/>
                </a:solidFill>
                <a:miter lim="800000"/>
                <a:headEnd/>
                <a:tailEnd/>
              </a:ln>
            </p:spPr>
          </p:pic>
          <p:pic>
            <p:nvPicPr>
              <p:cNvPr id="16" name="Picture 10"/>
              <p:cNvPicPr>
                <a:picLocks noChangeAspect="1" noChangeArrowheads="1"/>
              </p:cNvPicPr>
              <p:nvPr/>
            </p:nvPicPr>
            <p:blipFill>
              <a:blip r:embed="rId4" cstate="print">
                <a:lum contrast="12000"/>
              </a:blip>
              <a:srcRect l="65363" t="9441" r="3839" b="53719"/>
              <a:stretch>
                <a:fillRect/>
              </a:stretch>
            </p:blipFill>
            <p:spPr bwMode="auto">
              <a:xfrm>
                <a:off x="15" y="2840"/>
                <a:ext cx="824" cy="1480"/>
              </a:xfrm>
              <a:prstGeom prst="rect">
                <a:avLst/>
              </a:prstGeom>
              <a:noFill/>
              <a:ln w="9525">
                <a:solidFill>
                  <a:schemeClr val="bg1"/>
                </a:solidFill>
                <a:miter lim="800000"/>
                <a:headEnd/>
                <a:tailEnd/>
              </a:ln>
            </p:spPr>
          </p:pic>
        </p:grpSp>
      </p:grpSp>
      <p:pic>
        <p:nvPicPr>
          <p:cNvPr id="18" name="Picture 24" descr="5"/>
          <p:cNvPicPr>
            <a:picLocks noChangeAspect="1" noChangeArrowheads="1"/>
          </p:cNvPicPr>
          <p:nvPr/>
        </p:nvPicPr>
        <p:blipFill>
          <a:blip r:embed="rId5" cstate="print"/>
          <a:srcRect r="16005"/>
          <a:stretch>
            <a:fillRect/>
          </a:stretch>
        </p:blipFill>
        <p:spPr bwMode="auto">
          <a:xfrm>
            <a:off x="1331640" y="0"/>
            <a:ext cx="3515444" cy="3645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" name="Picture 26" descr="K3235i"/>
          <p:cNvPicPr>
            <a:picLocks noChangeAspect="1" noChangeArrowheads="1"/>
          </p:cNvPicPr>
          <p:nvPr/>
        </p:nvPicPr>
        <p:blipFill>
          <a:blip r:embed="rId6" cstate="print">
            <a:lum contrast="12000"/>
          </a:blip>
          <a:srcRect/>
          <a:stretch>
            <a:fillRect/>
          </a:stretch>
        </p:blipFill>
        <p:spPr bwMode="auto">
          <a:xfrm>
            <a:off x="5327576" y="116632"/>
            <a:ext cx="3816424" cy="35610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5" name="Rectangle 1"/>
          <p:cNvSpPr>
            <a:spLocks noChangeArrowheads="1"/>
          </p:cNvSpPr>
          <p:nvPr/>
        </p:nvSpPr>
        <p:spPr bwMode="auto">
          <a:xfrm>
            <a:off x="971600" y="1985158"/>
            <a:ext cx="493204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	</a:t>
            </a:r>
            <a:endParaRPr kumimoji="0" lang="uk-UA" sz="3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3923928" y="3789040"/>
            <a:ext cx="2476768" cy="86177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5000" b="1" dirty="0" smtClean="0">
                <a:latin typeface="Arial" pitchFamily="34" charset="0"/>
                <a:ea typeface="Calibri"/>
                <a:cs typeface="Arial" pitchFamily="34" charset="0"/>
              </a:rPr>
              <a:t>Калина</a:t>
            </a:r>
            <a:endParaRPr lang="ru-RU" sz="5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146" name="Rectangle 2"/>
          <p:cNvSpPr>
            <a:spLocks noChangeArrowheads="1"/>
          </p:cNvSpPr>
          <p:nvPr/>
        </p:nvSpPr>
        <p:spPr bwMode="auto">
          <a:xfrm>
            <a:off x="1439144" y="4653136"/>
            <a:ext cx="7704856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30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Калина багата на різні вітаміни, лікує багато хвороб. Ягоди  їдять при кашлі, застудах. Лікує печінку. Кора калини також має лікувальні властивості.</a:t>
            </a:r>
            <a:endParaRPr kumimoji="0" lang="uk-UA" sz="3000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614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0" y="0"/>
            <a:ext cx="9355138" cy="6858000"/>
            <a:chOff x="0" y="0"/>
            <a:chExt cx="5893" cy="4320"/>
          </a:xfrm>
        </p:grpSpPr>
        <p:pic>
          <p:nvPicPr>
            <p:cNvPr id="3" name="Picture 5" descr="Windows XP III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 rot="10800000">
              <a:off x="0" y="0"/>
              <a:ext cx="5893" cy="4320"/>
            </a:xfrm>
            <a:prstGeom prst="rect">
              <a:avLst/>
            </a:prstGeom>
            <a:noFill/>
            <a:ln w="9525">
              <a:solidFill>
                <a:schemeClr val="bg1"/>
              </a:solidFill>
              <a:miter lim="800000"/>
              <a:headEnd/>
              <a:tailEnd/>
            </a:ln>
          </p:spPr>
        </p:pic>
        <p:sp>
          <p:nvSpPr>
            <p:cNvPr id="4" name="Rectangle 6"/>
            <p:cNvSpPr>
              <a:spLocks noChangeArrowheads="1"/>
            </p:cNvSpPr>
            <p:nvPr/>
          </p:nvSpPr>
          <p:spPr bwMode="auto">
            <a:xfrm rot="-7953732">
              <a:off x="2226" y="1127"/>
              <a:ext cx="1594" cy="1746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grpSp>
          <p:nvGrpSpPr>
            <p:cNvPr id="5" name="Group 7"/>
            <p:cNvGrpSpPr>
              <a:grpSpLocks/>
            </p:cNvGrpSpPr>
            <p:nvPr/>
          </p:nvGrpSpPr>
          <p:grpSpPr bwMode="auto">
            <a:xfrm>
              <a:off x="0" y="0"/>
              <a:ext cx="612" cy="4320"/>
              <a:chOff x="0" y="0"/>
              <a:chExt cx="839" cy="4320"/>
            </a:xfrm>
          </p:grpSpPr>
          <p:pic>
            <p:nvPicPr>
              <p:cNvPr id="6" name="Picture 8"/>
              <p:cNvPicPr>
                <a:picLocks noChangeAspect="1" noChangeArrowheads="1"/>
              </p:cNvPicPr>
              <p:nvPr/>
            </p:nvPicPr>
            <p:blipFill>
              <a:blip r:embed="rId3" cstate="print">
                <a:lum contrast="18000"/>
              </a:blip>
              <a:srcRect l="48222" t="54037" r="37518" b="23381"/>
              <a:stretch>
                <a:fillRect/>
              </a:stretch>
            </p:blipFill>
            <p:spPr bwMode="auto">
              <a:xfrm>
                <a:off x="0" y="0"/>
                <a:ext cx="839" cy="1525"/>
              </a:xfrm>
              <a:prstGeom prst="rect">
                <a:avLst/>
              </a:prstGeom>
              <a:noFill/>
              <a:ln w="9525">
                <a:solidFill>
                  <a:schemeClr val="bg1"/>
                </a:solidFill>
                <a:miter lim="800000"/>
                <a:headEnd/>
                <a:tailEnd/>
              </a:ln>
            </p:spPr>
          </p:pic>
          <p:pic>
            <p:nvPicPr>
              <p:cNvPr id="7" name="Picture 9"/>
              <p:cNvPicPr>
                <a:picLocks noChangeAspect="1" noChangeArrowheads="1"/>
              </p:cNvPicPr>
              <p:nvPr/>
            </p:nvPicPr>
            <p:blipFill>
              <a:blip r:embed="rId3" cstate="print">
                <a:lum contrast="18000"/>
              </a:blip>
              <a:srcRect l="30399" t="54037" r="55342" b="23381"/>
              <a:stretch>
                <a:fillRect/>
              </a:stretch>
            </p:blipFill>
            <p:spPr bwMode="auto">
              <a:xfrm>
                <a:off x="13" y="1298"/>
                <a:ext cx="826" cy="1679"/>
              </a:xfrm>
              <a:prstGeom prst="rect">
                <a:avLst/>
              </a:prstGeom>
              <a:noFill/>
              <a:ln w="9525">
                <a:solidFill>
                  <a:schemeClr val="bg1"/>
                </a:solidFill>
                <a:miter lim="800000"/>
                <a:headEnd/>
                <a:tailEnd/>
              </a:ln>
            </p:spPr>
          </p:pic>
          <p:pic>
            <p:nvPicPr>
              <p:cNvPr id="8" name="Picture 10"/>
              <p:cNvPicPr>
                <a:picLocks noChangeAspect="1" noChangeArrowheads="1"/>
              </p:cNvPicPr>
              <p:nvPr/>
            </p:nvPicPr>
            <p:blipFill>
              <a:blip r:embed="rId4" cstate="print">
                <a:lum contrast="12000"/>
              </a:blip>
              <a:srcRect l="65363" t="9441" r="3839" b="53719"/>
              <a:stretch>
                <a:fillRect/>
              </a:stretch>
            </p:blipFill>
            <p:spPr bwMode="auto">
              <a:xfrm>
                <a:off x="15" y="2840"/>
                <a:ext cx="824" cy="1480"/>
              </a:xfrm>
              <a:prstGeom prst="rect">
                <a:avLst/>
              </a:prstGeom>
              <a:noFill/>
              <a:ln w="9525">
                <a:solidFill>
                  <a:schemeClr val="bg1"/>
                </a:solidFill>
                <a:miter lim="800000"/>
                <a:headEnd/>
                <a:tailEnd/>
              </a:ln>
            </p:spPr>
          </p:pic>
        </p:grpSp>
      </p:grpSp>
      <p:pic>
        <p:nvPicPr>
          <p:cNvPr id="10" name="Picture 25" descr="l_114i"/>
          <p:cNvPicPr>
            <a:picLocks noChangeAspect="1" noChangeArrowheads="1"/>
          </p:cNvPicPr>
          <p:nvPr/>
        </p:nvPicPr>
        <p:blipFill>
          <a:blip r:embed="rId5" cstate="print">
            <a:lum contrast="12000"/>
          </a:blip>
          <a:srcRect/>
          <a:stretch>
            <a:fillRect/>
          </a:stretch>
        </p:blipFill>
        <p:spPr bwMode="auto">
          <a:xfrm>
            <a:off x="5292080" y="116632"/>
            <a:ext cx="3644447" cy="41466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6" descr="Ліпа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475656" y="116632"/>
            <a:ext cx="3240360" cy="4656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Прямоугольник 13"/>
          <p:cNvSpPr/>
          <p:nvPr/>
        </p:nvSpPr>
        <p:spPr>
          <a:xfrm>
            <a:off x="5076056" y="4365104"/>
            <a:ext cx="1656184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5000" b="1" dirty="0"/>
              <a:t>Липа</a:t>
            </a:r>
            <a:endParaRPr lang="ru-RU" sz="5000" b="1" dirty="0"/>
          </a:p>
        </p:txBody>
      </p:sp>
      <p:sp>
        <p:nvSpPr>
          <p:cNvPr id="15362" name="Rectangle 2"/>
          <p:cNvSpPr>
            <a:spLocks noChangeArrowheads="1"/>
          </p:cNvSpPr>
          <p:nvPr/>
        </p:nvSpPr>
        <p:spPr bwMode="auto">
          <a:xfrm>
            <a:off x="971600" y="5151184"/>
            <a:ext cx="8352928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30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Чай із квітів липи п’ють при застуді. Відваром липи </a:t>
            </a:r>
            <a:r>
              <a:rPr kumimoji="0" lang="uk-UA" sz="3000" b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полоскають</a:t>
            </a:r>
            <a:r>
              <a:rPr kumimoji="0" lang="uk-UA" sz="30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 горло при ангіні. Листя і бруньки лікують опіки, рани.</a:t>
            </a:r>
            <a:endParaRPr kumimoji="0" lang="uk-UA" sz="3000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36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0" y="0"/>
            <a:ext cx="9355138" cy="6858000"/>
            <a:chOff x="0" y="0"/>
            <a:chExt cx="5893" cy="4320"/>
          </a:xfrm>
        </p:grpSpPr>
        <p:pic>
          <p:nvPicPr>
            <p:cNvPr id="3" name="Picture 5" descr="Windows XP III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 rot="10800000">
              <a:off x="0" y="0"/>
              <a:ext cx="5893" cy="4320"/>
            </a:xfrm>
            <a:prstGeom prst="rect">
              <a:avLst/>
            </a:prstGeom>
            <a:noFill/>
            <a:ln w="9525">
              <a:solidFill>
                <a:schemeClr val="bg1"/>
              </a:solidFill>
              <a:miter lim="800000"/>
              <a:headEnd/>
              <a:tailEnd/>
            </a:ln>
          </p:spPr>
        </p:pic>
        <p:sp>
          <p:nvSpPr>
            <p:cNvPr id="4" name="Rectangle 6"/>
            <p:cNvSpPr>
              <a:spLocks noChangeArrowheads="1"/>
            </p:cNvSpPr>
            <p:nvPr/>
          </p:nvSpPr>
          <p:spPr bwMode="auto">
            <a:xfrm rot="-7953732">
              <a:off x="2226" y="1127"/>
              <a:ext cx="1594" cy="1746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grpSp>
          <p:nvGrpSpPr>
            <p:cNvPr id="5" name="Group 7"/>
            <p:cNvGrpSpPr>
              <a:grpSpLocks/>
            </p:cNvGrpSpPr>
            <p:nvPr/>
          </p:nvGrpSpPr>
          <p:grpSpPr bwMode="auto">
            <a:xfrm>
              <a:off x="0" y="0"/>
              <a:ext cx="612" cy="4320"/>
              <a:chOff x="0" y="0"/>
              <a:chExt cx="839" cy="4320"/>
            </a:xfrm>
          </p:grpSpPr>
          <p:pic>
            <p:nvPicPr>
              <p:cNvPr id="6" name="Picture 8"/>
              <p:cNvPicPr>
                <a:picLocks noChangeAspect="1" noChangeArrowheads="1"/>
              </p:cNvPicPr>
              <p:nvPr/>
            </p:nvPicPr>
            <p:blipFill>
              <a:blip r:embed="rId3" cstate="print">
                <a:lum contrast="18000"/>
              </a:blip>
              <a:srcRect l="48222" t="54037" r="37518" b="23381"/>
              <a:stretch>
                <a:fillRect/>
              </a:stretch>
            </p:blipFill>
            <p:spPr bwMode="auto">
              <a:xfrm>
                <a:off x="0" y="0"/>
                <a:ext cx="839" cy="1525"/>
              </a:xfrm>
              <a:prstGeom prst="rect">
                <a:avLst/>
              </a:prstGeom>
              <a:noFill/>
              <a:ln w="9525">
                <a:solidFill>
                  <a:schemeClr val="bg1"/>
                </a:solidFill>
                <a:miter lim="800000"/>
                <a:headEnd/>
                <a:tailEnd/>
              </a:ln>
            </p:spPr>
          </p:pic>
          <p:pic>
            <p:nvPicPr>
              <p:cNvPr id="7" name="Picture 9"/>
              <p:cNvPicPr>
                <a:picLocks noChangeAspect="1" noChangeArrowheads="1"/>
              </p:cNvPicPr>
              <p:nvPr/>
            </p:nvPicPr>
            <p:blipFill>
              <a:blip r:embed="rId3" cstate="print">
                <a:lum contrast="18000"/>
              </a:blip>
              <a:srcRect l="30399" t="54037" r="55342" b="23381"/>
              <a:stretch>
                <a:fillRect/>
              </a:stretch>
            </p:blipFill>
            <p:spPr bwMode="auto">
              <a:xfrm>
                <a:off x="13" y="1298"/>
                <a:ext cx="826" cy="1679"/>
              </a:xfrm>
              <a:prstGeom prst="rect">
                <a:avLst/>
              </a:prstGeom>
              <a:noFill/>
              <a:ln w="9525">
                <a:solidFill>
                  <a:schemeClr val="bg1"/>
                </a:solidFill>
                <a:miter lim="800000"/>
                <a:headEnd/>
                <a:tailEnd/>
              </a:ln>
            </p:spPr>
          </p:pic>
          <p:pic>
            <p:nvPicPr>
              <p:cNvPr id="8" name="Picture 10"/>
              <p:cNvPicPr>
                <a:picLocks noChangeAspect="1" noChangeArrowheads="1"/>
              </p:cNvPicPr>
              <p:nvPr/>
            </p:nvPicPr>
            <p:blipFill>
              <a:blip r:embed="rId4" cstate="print">
                <a:lum contrast="12000"/>
              </a:blip>
              <a:srcRect l="65363" t="9441" r="3839" b="53719"/>
              <a:stretch>
                <a:fillRect/>
              </a:stretch>
            </p:blipFill>
            <p:spPr bwMode="auto">
              <a:xfrm>
                <a:off x="15" y="2840"/>
                <a:ext cx="824" cy="1480"/>
              </a:xfrm>
              <a:prstGeom prst="rect">
                <a:avLst/>
              </a:prstGeom>
              <a:noFill/>
              <a:ln w="9525">
                <a:solidFill>
                  <a:schemeClr val="bg1"/>
                </a:solidFill>
                <a:miter lim="800000"/>
                <a:headEnd/>
                <a:tailEnd/>
              </a:ln>
            </p:spPr>
          </p:pic>
        </p:grpSp>
      </p:grpSp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1043608" y="809129"/>
            <a:ext cx="4680520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uk-UA" sz="3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580112" y="3501008"/>
            <a:ext cx="2973891" cy="86177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5000" b="1" dirty="0"/>
              <a:t>Шипшина</a:t>
            </a:r>
            <a:endParaRPr lang="ru-RU" sz="5000" b="1" dirty="0"/>
          </a:p>
        </p:txBody>
      </p:sp>
      <p:pic>
        <p:nvPicPr>
          <p:cNvPr id="12" name="Picture 5" descr="Шипшина"/>
          <p:cNvPicPr>
            <a:picLocks noChangeAspect="1" noChangeArrowheads="1"/>
          </p:cNvPicPr>
          <p:nvPr/>
        </p:nvPicPr>
        <p:blipFill>
          <a:blip r:embed="rId5" cstate="print"/>
          <a:srcRect t="4703"/>
          <a:stretch>
            <a:fillRect/>
          </a:stretch>
        </p:blipFill>
        <p:spPr bwMode="auto">
          <a:xfrm>
            <a:off x="1043608" y="0"/>
            <a:ext cx="4023366" cy="3861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4" descr="Шипшина собача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357057" y="188640"/>
            <a:ext cx="3786943" cy="30689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6" name="Rectangle 2"/>
          <p:cNvSpPr>
            <a:spLocks noChangeArrowheads="1"/>
          </p:cNvSpPr>
          <p:nvPr/>
        </p:nvSpPr>
        <p:spPr bwMode="auto">
          <a:xfrm>
            <a:off x="1115616" y="4674956"/>
            <a:ext cx="8028384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300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Плоди шипшини багаті на вітаміни. Корисно дітям пити відвар них. Лікує шлунок, печінку.</a:t>
            </a:r>
            <a:endParaRPr kumimoji="0" lang="uk-UA" sz="300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638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0" y="0"/>
            <a:ext cx="9355138" cy="6858000"/>
            <a:chOff x="0" y="0"/>
            <a:chExt cx="5893" cy="4320"/>
          </a:xfrm>
        </p:grpSpPr>
        <p:pic>
          <p:nvPicPr>
            <p:cNvPr id="3" name="Picture 5" descr="Windows XP III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 rot="10800000">
              <a:off x="0" y="0"/>
              <a:ext cx="5893" cy="4320"/>
            </a:xfrm>
            <a:prstGeom prst="rect">
              <a:avLst/>
            </a:prstGeom>
            <a:noFill/>
            <a:ln w="9525">
              <a:solidFill>
                <a:schemeClr val="bg1"/>
              </a:solidFill>
              <a:miter lim="800000"/>
              <a:headEnd/>
              <a:tailEnd/>
            </a:ln>
          </p:spPr>
        </p:pic>
        <p:sp>
          <p:nvSpPr>
            <p:cNvPr id="4" name="Rectangle 6"/>
            <p:cNvSpPr>
              <a:spLocks noChangeArrowheads="1"/>
            </p:cNvSpPr>
            <p:nvPr/>
          </p:nvSpPr>
          <p:spPr bwMode="auto">
            <a:xfrm rot="-7953732">
              <a:off x="2226" y="1127"/>
              <a:ext cx="1594" cy="1746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grpSp>
          <p:nvGrpSpPr>
            <p:cNvPr id="5" name="Group 7"/>
            <p:cNvGrpSpPr>
              <a:grpSpLocks/>
            </p:cNvGrpSpPr>
            <p:nvPr/>
          </p:nvGrpSpPr>
          <p:grpSpPr bwMode="auto">
            <a:xfrm>
              <a:off x="0" y="0"/>
              <a:ext cx="612" cy="4320"/>
              <a:chOff x="0" y="0"/>
              <a:chExt cx="839" cy="4320"/>
            </a:xfrm>
          </p:grpSpPr>
          <p:pic>
            <p:nvPicPr>
              <p:cNvPr id="6" name="Picture 8"/>
              <p:cNvPicPr>
                <a:picLocks noChangeAspect="1" noChangeArrowheads="1"/>
              </p:cNvPicPr>
              <p:nvPr/>
            </p:nvPicPr>
            <p:blipFill>
              <a:blip r:embed="rId3" cstate="print">
                <a:lum contrast="18000"/>
              </a:blip>
              <a:srcRect l="48222" t="54037" r="37518" b="23381"/>
              <a:stretch>
                <a:fillRect/>
              </a:stretch>
            </p:blipFill>
            <p:spPr bwMode="auto">
              <a:xfrm>
                <a:off x="0" y="0"/>
                <a:ext cx="839" cy="1525"/>
              </a:xfrm>
              <a:prstGeom prst="rect">
                <a:avLst/>
              </a:prstGeom>
              <a:noFill/>
              <a:ln w="9525">
                <a:solidFill>
                  <a:schemeClr val="bg1"/>
                </a:solidFill>
                <a:miter lim="800000"/>
                <a:headEnd/>
                <a:tailEnd/>
              </a:ln>
            </p:spPr>
          </p:pic>
          <p:pic>
            <p:nvPicPr>
              <p:cNvPr id="7" name="Picture 9"/>
              <p:cNvPicPr>
                <a:picLocks noChangeAspect="1" noChangeArrowheads="1"/>
              </p:cNvPicPr>
              <p:nvPr/>
            </p:nvPicPr>
            <p:blipFill>
              <a:blip r:embed="rId3" cstate="print">
                <a:lum contrast="18000"/>
              </a:blip>
              <a:srcRect l="30399" t="54037" r="55342" b="23381"/>
              <a:stretch>
                <a:fillRect/>
              </a:stretch>
            </p:blipFill>
            <p:spPr bwMode="auto">
              <a:xfrm>
                <a:off x="13" y="1298"/>
                <a:ext cx="826" cy="1679"/>
              </a:xfrm>
              <a:prstGeom prst="rect">
                <a:avLst/>
              </a:prstGeom>
              <a:noFill/>
              <a:ln w="9525">
                <a:solidFill>
                  <a:schemeClr val="bg1"/>
                </a:solidFill>
                <a:miter lim="800000"/>
                <a:headEnd/>
                <a:tailEnd/>
              </a:ln>
            </p:spPr>
          </p:pic>
          <p:pic>
            <p:nvPicPr>
              <p:cNvPr id="8" name="Picture 10"/>
              <p:cNvPicPr>
                <a:picLocks noChangeAspect="1" noChangeArrowheads="1"/>
              </p:cNvPicPr>
              <p:nvPr/>
            </p:nvPicPr>
            <p:blipFill>
              <a:blip r:embed="rId4" cstate="print">
                <a:lum contrast="12000"/>
              </a:blip>
              <a:srcRect l="65363" t="9441" r="3839" b="53719"/>
              <a:stretch>
                <a:fillRect/>
              </a:stretch>
            </p:blipFill>
            <p:spPr bwMode="auto">
              <a:xfrm>
                <a:off x="15" y="2840"/>
                <a:ext cx="824" cy="1480"/>
              </a:xfrm>
              <a:prstGeom prst="rect">
                <a:avLst/>
              </a:prstGeom>
              <a:noFill/>
              <a:ln w="9525">
                <a:solidFill>
                  <a:schemeClr val="bg1"/>
                </a:solidFill>
                <a:miter lim="800000"/>
                <a:headEnd/>
                <a:tailEnd/>
              </a:ln>
            </p:spPr>
          </p:pic>
        </p:grpSp>
      </p:grpSp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971600" y="1654297"/>
            <a:ext cx="4752528" cy="4770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5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itchFamily="34" charset="0"/>
              </a:rPr>
              <a:t> 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3275856" y="4005064"/>
            <a:ext cx="3936783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4000" b="1" dirty="0">
                <a:latin typeface="Arial" pitchFamily="34" charset="0"/>
                <a:cs typeface="Arial" pitchFamily="34" charset="0"/>
              </a:rPr>
              <a:t>Мати-й-мачуха</a:t>
            </a:r>
            <a:endParaRPr lang="ru-RU" sz="4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410" name="Rectangle 2"/>
          <p:cNvSpPr>
            <a:spLocks noChangeArrowheads="1"/>
          </p:cNvSpPr>
          <p:nvPr/>
        </p:nvSpPr>
        <p:spPr bwMode="auto">
          <a:xfrm>
            <a:off x="971600" y="4577353"/>
            <a:ext cx="8172400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30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Чай із листя мати-й-мачухи лікує від кашлю, застуди, загоює і рани на тілі. Допомагає лікувати серце, шлунок. Корисний при грипі.</a:t>
            </a:r>
            <a:r>
              <a:rPr kumimoji="0" lang="uk-UA" sz="3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endParaRPr kumimoji="0" lang="ru-RU" sz="3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2" name="Picture 10" descr="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483768" y="0"/>
            <a:ext cx="5040560" cy="4007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7410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115</TotalTime>
  <Words>281</Words>
  <Application>Microsoft Office PowerPoint</Application>
  <PresentationFormat>Экран (4:3)</PresentationFormat>
  <Paragraphs>26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Слайд 1</vt:lpstr>
      <vt:lpstr>     Лікарські рослини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Лікарські рослини</dc:title>
  <dc:creator>Люда</dc:creator>
  <cp:lastModifiedBy>Люда</cp:lastModifiedBy>
  <cp:revision>25</cp:revision>
  <dcterms:created xsi:type="dcterms:W3CDTF">2013-02-27T19:29:44Z</dcterms:created>
  <dcterms:modified xsi:type="dcterms:W3CDTF">2013-02-27T21:52:54Z</dcterms:modified>
</cp:coreProperties>
</file>