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62" r:id="rId4"/>
    <p:sldId id="257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80" r:id="rId21"/>
    <p:sldId id="272" r:id="rId22"/>
    <p:sldId id="276" r:id="rId23"/>
    <p:sldId id="26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687E3-9C69-4F26-A1ED-0B31C5867A3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6AD785-D392-46DA-BD59-E009EE2A48B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судові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511BA779-4305-49AC-B9DA-2B345D137417}" type="parTrans" cxnId="{52971C95-B5B4-4DEC-B175-C2F4FC8EA56E}">
      <dgm:prSet/>
      <dgm:spPr/>
      <dgm:t>
        <a:bodyPr/>
        <a:lstStyle/>
        <a:p>
          <a:endParaRPr lang="ru-RU"/>
        </a:p>
      </dgm:t>
    </dgm:pt>
    <dgm:pt modelId="{046CD5EB-9D32-46A9-B56D-99A902288665}" type="sibTrans" cxnId="{52971C95-B5B4-4DEC-B175-C2F4FC8EA56E}">
      <dgm:prSet/>
      <dgm:spPr/>
      <dgm:t>
        <a:bodyPr/>
        <a:lstStyle/>
        <a:p>
          <a:endParaRPr lang="ru-RU"/>
        </a:p>
      </dgm:t>
    </dgm:pt>
    <dgm:pt modelId="{2926C3D8-759C-46B9-8C42-15A991EED6F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внутрішніх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справ;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D450C394-E1CB-4393-AFCD-CF1C5A561400}" type="parTrans" cxnId="{5CB8C33D-76A2-4585-AD08-3C0218A1AB06}">
      <dgm:prSet/>
      <dgm:spPr/>
      <dgm:t>
        <a:bodyPr/>
        <a:lstStyle/>
        <a:p>
          <a:endParaRPr lang="ru-RU"/>
        </a:p>
      </dgm:t>
    </dgm:pt>
    <dgm:pt modelId="{62C9A597-9DB9-44F2-9B19-5FB0142C2099}" type="sibTrans" cxnId="{5CB8C33D-76A2-4585-AD08-3C0218A1AB06}">
      <dgm:prSet/>
      <dgm:spPr/>
      <dgm:t>
        <a:bodyPr/>
        <a:lstStyle/>
        <a:p>
          <a:endParaRPr lang="ru-RU"/>
        </a:p>
      </dgm:t>
    </dgm:pt>
    <dgm:pt modelId="{78D93131-AFC8-4EFD-BE75-F8F294C4B8EF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служби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безпеки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915BAFF5-4D19-4F99-99CA-AC5A74BAB536}" type="parTrans" cxnId="{4E3BE3B0-2D57-42CA-BCF4-B7354C97D09A}">
      <dgm:prSet/>
      <dgm:spPr/>
      <dgm:t>
        <a:bodyPr/>
        <a:lstStyle/>
        <a:p>
          <a:endParaRPr lang="ru-RU"/>
        </a:p>
      </dgm:t>
    </dgm:pt>
    <dgm:pt modelId="{BEAB753B-B588-46AE-8FE0-BD731C182373}" type="sibTrans" cxnId="{4E3BE3B0-2D57-42CA-BCF4-B7354C97D09A}">
      <dgm:prSet/>
      <dgm:spPr/>
      <dgm:t>
        <a:bodyPr/>
        <a:lstStyle/>
        <a:p>
          <a:endParaRPr lang="ru-RU"/>
        </a:p>
      </dgm:t>
    </dgm:pt>
    <dgm:pt modelId="{299B78EE-2F10-451C-9F9C-C637C738054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митні;</a:t>
          </a:r>
          <a:endParaRPr lang="ru-RU" sz="220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F913E270-A0BF-4B07-9AC1-DDEA34245E20}" type="parTrans" cxnId="{616711C5-90A9-4A26-A650-EBF26FB3883C}">
      <dgm:prSet/>
      <dgm:spPr/>
      <dgm:t>
        <a:bodyPr/>
        <a:lstStyle/>
        <a:p>
          <a:endParaRPr lang="ru-RU"/>
        </a:p>
      </dgm:t>
    </dgm:pt>
    <dgm:pt modelId="{449EB558-3BA7-4401-A7DB-063D7ED1FE66}" type="sibTrans" cxnId="{616711C5-90A9-4A26-A650-EBF26FB3883C}">
      <dgm:prSet/>
      <dgm:spPr/>
      <dgm:t>
        <a:bodyPr/>
        <a:lstStyle/>
        <a:p>
          <a:endParaRPr lang="ru-RU"/>
        </a:p>
      </dgm:t>
    </dgm:pt>
    <dgm:pt modelId="{A795B9F7-9667-4379-926C-E6D55513E6B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державної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податкової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служби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5FF413AC-A5CA-48A5-A364-56A6D1CDD842}" type="parTrans" cxnId="{6C0B9EBD-4E67-4240-9709-8318BEBB85B1}">
      <dgm:prSet/>
      <dgm:spPr/>
      <dgm:t>
        <a:bodyPr/>
        <a:lstStyle/>
        <a:p>
          <a:endParaRPr lang="ru-RU"/>
        </a:p>
      </dgm:t>
    </dgm:pt>
    <dgm:pt modelId="{4B6A8DF8-D2A1-404C-B1C6-4D4130A53412}" type="sibTrans" cxnId="{6C0B9EBD-4E67-4240-9709-8318BEBB85B1}">
      <dgm:prSet/>
      <dgm:spPr/>
      <dgm:t>
        <a:bodyPr/>
        <a:lstStyle/>
        <a:p>
          <a:endParaRPr lang="ru-RU"/>
        </a:p>
      </dgm:t>
    </dgm:pt>
    <dgm:pt modelId="{975E3F71-E4CC-44EA-8445-8528B9F24A7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юстиції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BEC193A2-861C-48CB-B4C7-0157B5566A0A}" type="parTrans" cxnId="{74B22E19-6690-4DF9-9BFE-22479BDC3798}">
      <dgm:prSet/>
      <dgm:spPr/>
      <dgm:t>
        <a:bodyPr/>
        <a:lstStyle/>
        <a:p>
          <a:endParaRPr lang="ru-RU"/>
        </a:p>
      </dgm:t>
    </dgm:pt>
    <dgm:pt modelId="{309B2156-6A2C-43A9-807D-9039280B35EF}" type="sibTrans" cxnId="{74B22E19-6690-4DF9-9BFE-22479BDC3798}">
      <dgm:prSet/>
      <dgm:spPr/>
      <dgm:t>
        <a:bodyPr/>
        <a:lstStyle/>
        <a:p>
          <a:endParaRPr lang="ru-RU"/>
        </a:p>
      </dgm:t>
    </dgm:pt>
    <dgm:pt modelId="{6EC711EF-F27C-4287-B3FC-E8745F1D73B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адвокатура;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C1C8A02A-2272-4272-9F7B-2CA3F41723BA}" type="parTrans" cxnId="{187EEA88-458B-4DEC-9E1F-7D20EF055616}">
      <dgm:prSet/>
      <dgm:spPr/>
      <dgm:t>
        <a:bodyPr/>
        <a:lstStyle/>
        <a:p>
          <a:endParaRPr lang="ru-RU"/>
        </a:p>
      </dgm:t>
    </dgm:pt>
    <dgm:pt modelId="{A02344BC-58B9-4836-9A7E-E0F303A12874}" type="sibTrans" cxnId="{187EEA88-458B-4DEC-9E1F-7D20EF055616}">
      <dgm:prSet/>
      <dgm:spPr/>
      <dgm:t>
        <a:bodyPr/>
        <a:lstStyle/>
        <a:p>
          <a:endParaRPr lang="ru-RU"/>
        </a:p>
      </dgm:t>
    </dgm:pt>
    <dgm:pt modelId="{A60C75AC-ABB4-4749-A8CC-2EAC134257F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нотаріат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B2A28B96-DA3C-48FE-A92D-79C856A02165}" type="parTrans" cxnId="{F422411E-8767-4CC2-A86D-F6522C2D21EF}">
      <dgm:prSet/>
      <dgm:spPr/>
      <dgm:t>
        <a:bodyPr/>
        <a:lstStyle/>
        <a:p>
          <a:endParaRPr lang="ru-RU"/>
        </a:p>
      </dgm:t>
    </dgm:pt>
    <dgm:pt modelId="{33890349-C431-4EE5-9505-F8B77DD132CA}" type="sibTrans" cxnId="{F422411E-8767-4CC2-A86D-F6522C2D21EF}">
      <dgm:prSet/>
      <dgm:spPr/>
      <dgm:t>
        <a:bodyPr/>
        <a:lstStyle/>
        <a:p>
          <a:endParaRPr lang="ru-RU"/>
        </a:p>
      </dgm:t>
    </dgm:pt>
    <dgm:pt modelId="{D76EED0F-BB5D-43AB-9B9D-FF46FAE55CA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державний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департамент з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питань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виконання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покарань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CA8151D0-1996-4E7D-A2B9-2DAB24DD942C}" type="parTrans" cxnId="{0A7A3C4C-981B-4775-BAFB-758BAC5C1E2C}">
      <dgm:prSet/>
      <dgm:spPr/>
      <dgm:t>
        <a:bodyPr/>
        <a:lstStyle/>
        <a:p>
          <a:endParaRPr lang="ru-RU"/>
        </a:p>
      </dgm:t>
    </dgm:pt>
    <dgm:pt modelId="{20482A3A-A217-4B78-A509-B3217F040956}" type="sibTrans" cxnId="{0A7A3C4C-981B-4775-BAFB-758BAC5C1E2C}">
      <dgm:prSet/>
      <dgm:spPr/>
      <dgm:t>
        <a:bodyPr/>
        <a:lstStyle/>
        <a:p>
          <a:endParaRPr lang="ru-RU"/>
        </a:p>
      </dgm:t>
    </dgm:pt>
    <dgm:pt modelId="{37000BBD-F4C6-4A98-856B-54554C03664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державний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департамент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пожежної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охорони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та </a:t>
          </a: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ін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.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C81B82EC-964D-4AEF-BBE2-403CAC00CE3D}" type="parTrans" cxnId="{E948FDCF-B476-45AB-BDF2-200654CDA225}">
      <dgm:prSet/>
      <dgm:spPr/>
      <dgm:t>
        <a:bodyPr/>
        <a:lstStyle/>
        <a:p>
          <a:endParaRPr lang="ru-RU"/>
        </a:p>
      </dgm:t>
    </dgm:pt>
    <dgm:pt modelId="{52BD0120-9B7C-49A7-9FE6-289D44E916EA}" type="sibTrans" cxnId="{E948FDCF-B476-45AB-BDF2-200654CDA225}">
      <dgm:prSet/>
      <dgm:spPr/>
      <dgm:t>
        <a:bodyPr/>
        <a:lstStyle/>
        <a:p>
          <a:endParaRPr lang="ru-RU"/>
        </a:p>
      </dgm:t>
    </dgm:pt>
    <dgm:pt modelId="{2651F737-CB82-430E-9B21-DEBAB240C416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FF0000"/>
              </a:solidFill>
              <a:latin typeface="Arial Black" panose="020B0A04020102020204" pitchFamily="34" charset="0"/>
            </a:rPr>
            <a:t>До                              </a:t>
          </a:r>
          <a:r>
            <a:rPr lang="ru-RU" sz="2400" dirty="0" err="1" smtClean="0">
              <a:solidFill>
                <a:srgbClr val="FF0000"/>
              </a:solidFill>
              <a:latin typeface="Arial Black" panose="020B0A04020102020204" pitchFamily="34" charset="0"/>
            </a:rPr>
            <a:t>пра­воохоронних</a:t>
          </a:r>
          <a:r>
            <a:rPr lang="ru-RU" sz="2400" dirty="0" smtClean="0">
              <a:solidFill>
                <a:srgbClr val="FF0000"/>
              </a:solidFill>
              <a:latin typeface="Arial Black" panose="020B0A04020102020204" pitchFamily="34" charset="0"/>
            </a:rPr>
            <a:t> </a:t>
          </a:r>
          <a:r>
            <a:rPr lang="ru-RU" sz="2400" dirty="0" err="1" smtClean="0">
              <a:solidFill>
                <a:srgbClr val="FF0000"/>
              </a:solidFill>
              <a:latin typeface="Arial Black" panose="020B0A04020102020204" pitchFamily="34" charset="0"/>
            </a:rPr>
            <a:t>органів</a:t>
          </a:r>
          <a:r>
            <a:rPr lang="ru-RU" sz="2400" dirty="0" smtClean="0">
              <a:solidFill>
                <a:srgbClr val="FF0000"/>
              </a:solidFill>
              <a:latin typeface="Arial Black" panose="020B0A04020102020204" pitchFamily="34" charset="0"/>
            </a:rPr>
            <a:t> належать</a:t>
          </a:r>
          <a:r>
            <a:rPr lang="ru-RU" sz="3200" dirty="0" smtClean="0"/>
            <a:t>:</a:t>
          </a:r>
          <a:endParaRPr lang="ru-RU" sz="3200" dirty="0"/>
        </a:p>
      </dgm:t>
    </dgm:pt>
    <dgm:pt modelId="{FEEF2970-8098-4E1A-AB16-3AD62C6C37D0}" type="sibTrans" cxnId="{E846EC5A-7184-4942-AE9A-0E1F47C641C6}">
      <dgm:prSet/>
      <dgm:spPr/>
      <dgm:t>
        <a:bodyPr/>
        <a:lstStyle/>
        <a:p>
          <a:endParaRPr lang="ru-RU"/>
        </a:p>
      </dgm:t>
    </dgm:pt>
    <dgm:pt modelId="{F2A32C2B-8656-43F9-8CDF-086F02F7F2BB}" type="parTrans" cxnId="{E846EC5A-7184-4942-AE9A-0E1F47C641C6}">
      <dgm:prSet/>
      <dgm:spPr/>
      <dgm:t>
        <a:bodyPr/>
        <a:lstStyle/>
        <a:p>
          <a:endParaRPr lang="ru-RU"/>
        </a:p>
      </dgm:t>
    </dgm:pt>
    <dgm:pt modelId="{27DD7018-69B4-4036-98A8-1D6661326E3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прокуратури</a:t>
          </a:r>
          <a:r>
            <a:rPr lang="ru-RU" sz="2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gm:t>
    </dgm:pt>
    <dgm:pt modelId="{62496ECC-CAE3-491F-B780-53659170A9EA}" type="sibTrans" cxnId="{C559975C-205F-4C1D-86F8-7CDC8F5CB90C}">
      <dgm:prSet/>
      <dgm:spPr/>
      <dgm:t>
        <a:bodyPr/>
        <a:lstStyle/>
        <a:p>
          <a:endParaRPr lang="ru-RU"/>
        </a:p>
      </dgm:t>
    </dgm:pt>
    <dgm:pt modelId="{E3ACABE2-45F9-4BA4-A5BC-1B6990B4E5C8}" type="parTrans" cxnId="{C559975C-205F-4C1D-86F8-7CDC8F5CB90C}">
      <dgm:prSet/>
      <dgm:spPr/>
      <dgm:t>
        <a:bodyPr/>
        <a:lstStyle/>
        <a:p>
          <a:endParaRPr lang="ru-RU"/>
        </a:p>
      </dgm:t>
    </dgm:pt>
    <dgm:pt modelId="{A7E841E6-21E3-483F-B0FC-C804BFED40CB}" type="pres">
      <dgm:prSet presAssocID="{289687E3-9C69-4F26-A1ED-0B31C5867A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E1540-CB98-483C-BF4F-6BF53B6C66CE}" type="pres">
      <dgm:prSet presAssocID="{2651F737-CB82-430E-9B21-DEBAB240C416}" presName="composite" presStyleCnt="0"/>
      <dgm:spPr/>
    </dgm:pt>
    <dgm:pt modelId="{72B6AF9B-9E99-40A4-B6B7-BB44D155BFC7}" type="pres">
      <dgm:prSet presAssocID="{2651F737-CB82-430E-9B21-DEBAB240C416}" presName="parentText" presStyleLbl="alignNode1" presStyleIdx="0" presStyleCnt="1" custLinFactNeighborX="-6332" custLinFactNeighborY="-74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2C62E-34DC-4DA8-9141-8AA0E1FFA3ED}" type="pres">
      <dgm:prSet presAssocID="{2651F737-CB82-430E-9B21-DEBAB240C416}" presName="descendantText" presStyleLbl="alignAcc1" presStyleIdx="0" presStyleCnt="1" custScaleX="82774" custScaleY="207843" custLinFactNeighborX="-9732" custLinFactNeighborY="-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A7161-5F52-4A65-90FA-14A66012D31A}" type="presOf" srcId="{A795B9F7-9667-4379-926C-E6D55513E6B4}" destId="{F1A2C62E-34DC-4DA8-9141-8AA0E1FFA3ED}" srcOrd="0" destOrd="5" presId="urn:microsoft.com/office/officeart/2005/8/layout/chevron2"/>
    <dgm:cxn modelId="{9A753C46-7DA4-4F83-A642-F8ADA172F48D}" type="presOf" srcId="{299B78EE-2F10-451C-9F9C-C637C7380549}" destId="{F1A2C62E-34DC-4DA8-9141-8AA0E1FFA3ED}" srcOrd="0" destOrd="4" presId="urn:microsoft.com/office/officeart/2005/8/layout/chevron2"/>
    <dgm:cxn modelId="{6402AD6E-CCE4-4D09-A219-639A829B732F}" type="presOf" srcId="{975E3F71-E4CC-44EA-8445-8528B9F24A73}" destId="{F1A2C62E-34DC-4DA8-9141-8AA0E1FFA3ED}" srcOrd="0" destOrd="6" presId="urn:microsoft.com/office/officeart/2005/8/layout/chevron2"/>
    <dgm:cxn modelId="{49E6C974-5558-48DD-A35D-D0A3B7E7B503}" type="presOf" srcId="{2926C3D8-759C-46B9-8C42-15A991EED6F6}" destId="{F1A2C62E-34DC-4DA8-9141-8AA0E1FFA3ED}" srcOrd="0" destOrd="2" presId="urn:microsoft.com/office/officeart/2005/8/layout/chevron2"/>
    <dgm:cxn modelId="{524E7BAA-82A4-42A1-A8F0-FFC72663AB0A}" type="presOf" srcId="{796AD785-D392-46DA-BD59-E009EE2A48BB}" destId="{F1A2C62E-34DC-4DA8-9141-8AA0E1FFA3ED}" srcOrd="0" destOrd="0" presId="urn:microsoft.com/office/officeart/2005/8/layout/chevron2"/>
    <dgm:cxn modelId="{616711C5-90A9-4A26-A650-EBF26FB3883C}" srcId="{2651F737-CB82-430E-9B21-DEBAB240C416}" destId="{299B78EE-2F10-451C-9F9C-C637C7380549}" srcOrd="4" destOrd="0" parTransId="{F913E270-A0BF-4B07-9AC1-DDEA34245E20}" sibTransId="{449EB558-3BA7-4401-A7DB-063D7ED1FE66}"/>
    <dgm:cxn modelId="{5CB8C33D-76A2-4585-AD08-3C0218A1AB06}" srcId="{2651F737-CB82-430E-9B21-DEBAB240C416}" destId="{2926C3D8-759C-46B9-8C42-15A991EED6F6}" srcOrd="2" destOrd="0" parTransId="{D450C394-E1CB-4393-AFCD-CF1C5A561400}" sibTransId="{62C9A597-9DB9-44F2-9B19-5FB0142C2099}"/>
    <dgm:cxn modelId="{E948FDCF-B476-45AB-BDF2-200654CDA225}" srcId="{2651F737-CB82-430E-9B21-DEBAB240C416}" destId="{37000BBD-F4C6-4A98-856B-54554C036641}" srcOrd="10" destOrd="0" parTransId="{C81B82EC-964D-4AEF-BBE2-403CAC00CE3D}" sibTransId="{52BD0120-9B7C-49A7-9FE6-289D44E916EA}"/>
    <dgm:cxn modelId="{74B22E19-6690-4DF9-9BFE-22479BDC3798}" srcId="{2651F737-CB82-430E-9B21-DEBAB240C416}" destId="{975E3F71-E4CC-44EA-8445-8528B9F24A73}" srcOrd="6" destOrd="0" parTransId="{BEC193A2-861C-48CB-B4C7-0157B5566A0A}" sibTransId="{309B2156-6A2C-43A9-807D-9039280B35EF}"/>
    <dgm:cxn modelId="{5DA82CDE-9100-41B5-89E5-BF7E7E7EC3C2}" type="presOf" srcId="{289687E3-9C69-4F26-A1ED-0B31C5867A31}" destId="{A7E841E6-21E3-483F-B0FC-C804BFED40CB}" srcOrd="0" destOrd="0" presId="urn:microsoft.com/office/officeart/2005/8/layout/chevron2"/>
    <dgm:cxn modelId="{F422411E-8767-4CC2-A86D-F6522C2D21EF}" srcId="{2651F737-CB82-430E-9B21-DEBAB240C416}" destId="{A60C75AC-ABB4-4749-A8CC-2EAC134257FB}" srcOrd="8" destOrd="0" parTransId="{B2A28B96-DA3C-48FE-A92D-79C856A02165}" sibTransId="{33890349-C431-4EE5-9505-F8B77DD132CA}"/>
    <dgm:cxn modelId="{353002FF-7D14-4CFB-9B98-F7D65FD5F75A}" type="presOf" srcId="{78D93131-AFC8-4EFD-BE75-F8F294C4B8EF}" destId="{F1A2C62E-34DC-4DA8-9141-8AA0E1FFA3ED}" srcOrd="0" destOrd="3" presId="urn:microsoft.com/office/officeart/2005/8/layout/chevron2"/>
    <dgm:cxn modelId="{0A7A3C4C-981B-4775-BAFB-758BAC5C1E2C}" srcId="{2651F737-CB82-430E-9B21-DEBAB240C416}" destId="{D76EED0F-BB5D-43AB-9B9D-FF46FAE55CA5}" srcOrd="9" destOrd="0" parTransId="{CA8151D0-1996-4E7D-A2B9-2DAB24DD942C}" sibTransId="{20482A3A-A217-4B78-A509-B3217F040956}"/>
    <dgm:cxn modelId="{E846EC5A-7184-4942-AE9A-0E1F47C641C6}" srcId="{289687E3-9C69-4F26-A1ED-0B31C5867A31}" destId="{2651F737-CB82-430E-9B21-DEBAB240C416}" srcOrd="0" destOrd="0" parTransId="{F2A32C2B-8656-43F9-8CDF-086F02F7F2BB}" sibTransId="{FEEF2970-8098-4E1A-AB16-3AD62C6C37D0}"/>
    <dgm:cxn modelId="{18725792-C63E-479C-89CA-562EAF81DED4}" type="presOf" srcId="{27DD7018-69B4-4036-98A8-1D6661326E36}" destId="{F1A2C62E-34DC-4DA8-9141-8AA0E1FFA3ED}" srcOrd="0" destOrd="1" presId="urn:microsoft.com/office/officeart/2005/8/layout/chevron2"/>
    <dgm:cxn modelId="{4E3BE3B0-2D57-42CA-BCF4-B7354C97D09A}" srcId="{2651F737-CB82-430E-9B21-DEBAB240C416}" destId="{78D93131-AFC8-4EFD-BE75-F8F294C4B8EF}" srcOrd="3" destOrd="0" parTransId="{915BAFF5-4D19-4F99-99CA-AC5A74BAB536}" sibTransId="{BEAB753B-B588-46AE-8FE0-BD731C182373}"/>
    <dgm:cxn modelId="{187EEA88-458B-4DEC-9E1F-7D20EF055616}" srcId="{2651F737-CB82-430E-9B21-DEBAB240C416}" destId="{6EC711EF-F27C-4287-B3FC-E8745F1D73B2}" srcOrd="7" destOrd="0" parTransId="{C1C8A02A-2272-4272-9F7B-2CA3F41723BA}" sibTransId="{A02344BC-58B9-4836-9A7E-E0F303A12874}"/>
    <dgm:cxn modelId="{736893B1-31A9-471E-B994-552F32F45F65}" type="presOf" srcId="{2651F737-CB82-430E-9B21-DEBAB240C416}" destId="{72B6AF9B-9E99-40A4-B6B7-BB44D155BFC7}" srcOrd="0" destOrd="0" presId="urn:microsoft.com/office/officeart/2005/8/layout/chevron2"/>
    <dgm:cxn modelId="{14BF594B-8904-4B97-903E-A599996561F7}" type="presOf" srcId="{A60C75AC-ABB4-4749-A8CC-2EAC134257FB}" destId="{F1A2C62E-34DC-4DA8-9141-8AA0E1FFA3ED}" srcOrd="0" destOrd="8" presId="urn:microsoft.com/office/officeart/2005/8/layout/chevron2"/>
    <dgm:cxn modelId="{F76E9539-2205-4C29-9C94-03FFA9DD59E1}" type="presOf" srcId="{6EC711EF-F27C-4287-B3FC-E8745F1D73B2}" destId="{F1A2C62E-34DC-4DA8-9141-8AA0E1FFA3ED}" srcOrd="0" destOrd="7" presId="urn:microsoft.com/office/officeart/2005/8/layout/chevron2"/>
    <dgm:cxn modelId="{C559975C-205F-4C1D-86F8-7CDC8F5CB90C}" srcId="{2651F737-CB82-430E-9B21-DEBAB240C416}" destId="{27DD7018-69B4-4036-98A8-1D6661326E36}" srcOrd="1" destOrd="0" parTransId="{E3ACABE2-45F9-4BA4-A5BC-1B6990B4E5C8}" sibTransId="{62496ECC-CAE3-491F-B780-53659170A9EA}"/>
    <dgm:cxn modelId="{2A1B3D80-F968-45B3-A6DE-45808FEECFBF}" type="presOf" srcId="{37000BBD-F4C6-4A98-856B-54554C036641}" destId="{F1A2C62E-34DC-4DA8-9141-8AA0E1FFA3ED}" srcOrd="0" destOrd="10" presId="urn:microsoft.com/office/officeart/2005/8/layout/chevron2"/>
    <dgm:cxn modelId="{53C8E38E-B77C-44AC-AECD-B6406B3CE3FF}" type="presOf" srcId="{D76EED0F-BB5D-43AB-9B9D-FF46FAE55CA5}" destId="{F1A2C62E-34DC-4DA8-9141-8AA0E1FFA3ED}" srcOrd="0" destOrd="9" presId="urn:microsoft.com/office/officeart/2005/8/layout/chevron2"/>
    <dgm:cxn modelId="{52971C95-B5B4-4DEC-B175-C2F4FC8EA56E}" srcId="{2651F737-CB82-430E-9B21-DEBAB240C416}" destId="{796AD785-D392-46DA-BD59-E009EE2A48BB}" srcOrd="0" destOrd="0" parTransId="{511BA779-4305-49AC-B9DA-2B345D137417}" sibTransId="{046CD5EB-9D32-46A9-B56D-99A902288665}"/>
    <dgm:cxn modelId="{6C0B9EBD-4E67-4240-9709-8318BEBB85B1}" srcId="{2651F737-CB82-430E-9B21-DEBAB240C416}" destId="{A795B9F7-9667-4379-926C-E6D55513E6B4}" srcOrd="5" destOrd="0" parTransId="{5FF413AC-A5CA-48A5-A364-56A6D1CDD842}" sibTransId="{4B6A8DF8-D2A1-404C-B1C6-4D4130A53412}"/>
    <dgm:cxn modelId="{FB16AB08-A456-419F-A445-AFF6804F0A69}" type="presParOf" srcId="{A7E841E6-21E3-483F-B0FC-C804BFED40CB}" destId="{3DAE1540-CB98-483C-BF4F-6BF53B6C66CE}" srcOrd="0" destOrd="0" presId="urn:microsoft.com/office/officeart/2005/8/layout/chevron2"/>
    <dgm:cxn modelId="{E3858AFF-3D89-479F-99D5-BB5C9221BFFF}" type="presParOf" srcId="{3DAE1540-CB98-483C-BF4F-6BF53B6C66CE}" destId="{72B6AF9B-9E99-40A4-B6B7-BB44D155BFC7}" srcOrd="0" destOrd="0" presId="urn:microsoft.com/office/officeart/2005/8/layout/chevron2"/>
    <dgm:cxn modelId="{14029C4B-D128-425D-B646-A5E032E135AF}" type="presParOf" srcId="{3DAE1540-CB98-483C-BF4F-6BF53B6C66CE}" destId="{F1A2C62E-34DC-4DA8-9141-8AA0E1FFA3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6AF9B-9E99-40A4-B6B7-BB44D155BFC7}">
      <dsp:nvSpPr>
        <dsp:cNvPr id="0" name=""/>
        <dsp:cNvSpPr/>
      </dsp:nvSpPr>
      <dsp:spPr>
        <a:xfrm rot="5400000">
          <a:off x="-598867" y="2211608"/>
          <a:ext cx="4543059" cy="3180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До                              </a:t>
          </a:r>
          <a:r>
            <a:rPr lang="ru-RU" sz="2400" kern="1200" dirty="0" err="1" smtClean="0">
              <a:solidFill>
                <a:srgbClr val="FF0000"/>
              </a:solidFill>
              <a:latin typeface="Arial Black" panose="020B0A04020102020204" pitchFamily="34" charset="0"/>
            </a:rPr>
            <a:t>пра­воохоронних</a:t>
          </a:r>
          <a:r>
            <a:rPr lang="ru-RU" sz="24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</a:t>
          </a:r>
          <a:r>
            <a:rPr lang="ru-RU" sz="2400" kern="1200" dirty="0" err="1" smtClean="0">
              <a:solidFill>
                <a:srgbClr val="FF0000"/>
              </a:solidFill>
              <a:latin typeface="Arial Black" panose="020B0A04020102020204" pitchFamily="34" charset="0"/>
            </a:rPr>
            <a:t>органів</a:t>
          </a:r>
          <a:r>
            <a:rPr lang="ru-RU" sz="24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належать</a:t>
          </a:r>
          <a:r>
            <a:rPr lang="ru-RU" sz="3200" kern="1200" dirty="0" smtClean="0"/>
            <a:t>:</a:t>
          </a:r>
          <a:endParaRPr lang="ru-RU" sz="3200" kern="1200" dirty="0"/>
        </a:p>
      </dsp:txBody>
      <dsp:txXfrm rot="-5400000">
        <a:off x="82593" y="3120220"/>
        <a:ext cx="3180141" cy="1362918"/>
      </dsp:txXfrm>
    </dsp:sp>
    <dsp:sp modelId="{F1A2C62E-34DC-4DA8-9141-8AA0E1FFA3ED}">
      <dsp:nvSpPr>
        <dsp:cNvPr id="0" name=""/>
        <dsp:cNvSpPr/>
      </dsp:nvSpPr>
      <dsp:spPr>
        <a:xfrm rot="5400000">
          <a:off x="3048850" y="609553"/>
          <a:ext cx="6140807" cy="545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судові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прокуратури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внутрішніх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справ;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служби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безпеки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митні;</a:t>
          </a:r>
          <a:endParaRPr lang="ru-RU" sz="2200" kern="120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державної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податкової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служби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юстиції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адвокатура;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нотаріат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державний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департамент з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питань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виконання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покарань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;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  <a:p>
          <a:pPr marL="228600" lvl="1" indent="-228600" algn="l" defTabSz="9779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державний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департамент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пожежної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охорони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 та </a:t>
          </a:r>
          <a:r>
            <a:rPr lang="ru-RU" sz="2200" kern="1200" dirty="0" err="1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ін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rPr>
            <a:t>.</a:t>
          </a:r>
          <a:endParaRPr lang="ru-RU" sz="2200" kern="1200" dirty="0">
            <a:solidFill>
              <a:schemeClr val="accent2">
                <a:lumMod val="75000"/>
              </a:schemeClr>
            </a:solidFill>
            <a:latin typeface="Arial Black" panose="020B0A04020102020204" pitchFamily="34" charset="0"/>
          </a:endParaRPr>
        </a:p>
      </dsp:txBody>
      <dsp:txXfrm rot="-5400000">
        <a:off x="3390315" y="534520"/>
        <a:ext cx="5191445" cy="5607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7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78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6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72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2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0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2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2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7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1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7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4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k.wikipedia.org/wiki/%D0%9F%D1%80%D0%B0%D0%B2%D0%BE%D0%B2%D0%B0_%D0%B4%D0%BE%D0%BF%D0%BE%D0%BC%D0%BE%D0%B3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0%D0%B2%D0%B0_%D0%BB%D1%8E%D0%B4%D0%B8%D0%BD%D0%B8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s://uk.wikipedia.org/wiki/%D0%92%D0%B8%D0%BA%D0%BE%D0%BD%D0%B0%D0%B2%D1%87%D0%B0_%D0%B2%D0%BB%D0%B0%D0%B4%D0%B0_%D0%B2_%D0%A3%D0%BA%D1%80%D0%B0%D1%97%D0%BD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.jpeg"/><Relationship Id="rId4" Type="http://schemas.openxmlformats.org/officeDocument/2006/relationships/hyperlink" Target="https://uk.wikipedia.org/wiki/%D0%93%D1%80%D0%BE%D0%BC%D0%B0%D0%B4%D1%81%D1%8C%D0%BA%D0%B0_%D0%B1%D0%B5%D0%B7%D0%BF%D0%B5%D0%BA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E%D0%BD%D1%81%D1%82%D0%B8%D1%82%D1%83%D1%86%D1%96%D1%8F_%D0%A3%D0%BA%D1%80%D0%B0%D1%97%D0%BD%D0%B8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s://uk.wikipedia.org/wiki/%D0%9E%D1%80%D0%B3%D0%B0%D0%BD%D0%B8_%D0%B4%D0%B5%D1%80%D0%B6%D0%B0%D0%B2%D0%BD%D0%BE%D1%97_%D0%B2%D0%BB%D0%B0%D0%B4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.jpeg"/><Relationship Id="rId4" Type="http://schemas.openxmlformats.org/officeDocument/2006/relationships/hyperlink" Target="https://uk.wikipedia.org/wiki/%D0%97%D0%B0%D0%BA%D0%BE%D0%BD%D0%B8_%D0%A3%D0%BA%D1%80%D0%B0%D1%97%D0%BD%D0%B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6%D1%96%D0%BD%D0%BD%D0%BE%D1%81%D1%82%D1%96" TargetMode="External"/><Relationship Id="rId13" Type="http://schemas.openxmlformats.org/officeDocument/2006/relationships/image" Target="../media/image1.jpeg"/><Relationship Id="rId3" Type="http://schemas.openxmlformats.org/officeDocument/2006/relationships/hyperlink" Target="https://uk.wikipedia.org/wiki/%D0%AE%D1%80%D0%B8%D0%B4%D0%B8%D1%87%D0%BD%D0%B0_%D0%B2%D1%96%D0%B4%D0%BF%D0%BE%D0%B2%D1%96%D0%B4%D0%B0%D0%BB%D1%8C%D0%BD%D1%96%D1%81%D1%82%D1%8C" TargetMode="External"/><Relationship Id="rId7" Type="http://schemas.openxmlformats.org/officeDocument/2006/relationships/hyperlink" Target="https://uk.wikipedia.org/wiki/%D0%A1%D0%BE%D1%86%D1%96%D0%B0%D0%BB%D1%8C%D0%BD%D1%96_%D0%BD%D0%BE%D1%80%D0%BC%D0%B8" TargetMode="External"/><Relationship Id="rId12" Type="http://schemas.openxmlformats.org/officeDocument/2006/relationships/image" Target="../media/image29.jpeg"/><Relationship Id="rId2" Type="http://schemas.openxmlformats.org/officeDocument/2006/relationships/hyperlink" Target="https://uk.wikipedia.org/wiki/%D0%94%D0%B5%D0%BB%D1%96%D0%BA%D1%82%D0%BE%D0%B7%D0%B4%D0%B0%D1%82%D0%BD%D1%96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E%D1%80%D0%B8%D0%B4%D0%B8%D1%87%D0%BD%D1%96_%D0%BE%D0%B1%D0%BE%D0%B2'%D1%8F%D0%B7%D0%BA%D0%B8" TargetMode="External"/><Relationship Id="rId11" Type="http://schemas.openxmlformats.org/officeDocument/2006/relationships/image" Target="../media/image28.jpeg"/><Relationship Id="rId5" Type="http://schemas.openxmlformats.org/officeDocument/2006/relationships/hyperlink" Target="https://uk.wikipedia.org/wiki/%D0%9D%D0%B5%D0%BE%D0%B1%D1%85%D1%96%D0%B4%D0%BD%D1%96%D1%81%D1%82%D1%8C" TargetMode="External"/><Relationship Id="rId10" Type="http://schemas.openxmlformats.org/officeDocument/2006/relationships/hyperlink" Target="https://uk.wikipedia.org/wiki/%D0%A1%D0%BE%D1%86%D1%96%D0%B0%D0%BB%D1%8C%D0%BD%D0%B0_%D0%B3%D1%80%D1%83%D0%BF%D0%B0" TargetMode="External"/><Relationship Id="rId4" Type="http://schemas.openxmlformats.org/officeDocument/2006/relationships/hyperlink" Target="https://uk.wikipedia.org/wiki/%D0%9E%D1%81%D0%BE%D0%B1%D0%B0" TargetMode="External"/><Relationship Id="rId9" Type="http://schemas.openxmlformats.org/officeDocument/2006/relationships/hyperlink" Target="https://uk.wikipedia.org/wiki/%D0%A1%D1%83%D1%81%D0%BF%D1%96%D0%BB%D1%8C%D1%81%D1%82%D0%B2%D0%B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6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1.jpe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uk.wikipedia.org/wiki/1996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uk.wikipedia.org/wiki/28_%D1%87%D0%B5%D1%80%D0%B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5%D0%BD%D1%8C_%D0%9A%D0%BE%D0%BD%D1%81%D1%82%D0%B8%D1%82%D1%83%D1%86%D1%96%D1%97_%D0%A3%D0%BA%D1%80%D0%B0%D1%97%D0%BD%D0%B8" TargetMode="External"/><Relationship Id="rId5" Type="http://schemas.openxmlformats.org/officeDocument/2006/relationships/hyperlink" Target="https://uk.wikipedia.org/wiki/%D0%94%D0%B5%D1%80%D0%B6%D0%B0%D0%B2%D0%BD%D1%96_%D1%81%D0%B2%D1%8F%D1%82%D0%B0_%D0%A3%D0%BA%D1%80%D0%B0%D1%97%D0%BD%D0%B8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uk.wikipedia.org/wiki/%D0%92%D0%B5%D1%80%D1%85%D0%BE%D0%B2%D0%BD%D0%B0_%D0%A0%D0%B0%D0%B4%D0%B0_%D0%A3%D0%BA%D1%80%D0%B0%D1%97%D0%BD%D0%B8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80%D0%B0%D0%B2%D0%BE%D0%BF%D0%BE%D1%80%D1%83%D1%88%D0%B5%D0%BD%D0%BD%D1%8F" TargetMode="External"/><Relationship Id="rId3" Type="http://schemas.openxmlformats.org/officeDocument/2006/relationships/hyperlink" Target="https://uk.wikipedia.org/wiki/%D0%94%D1%96%D1%8F%D0%BB%D1%8C%D0%BD%D1%96%D1%81%D1%82%D1%8C" TargetMode="External"/><Relationship Id="rId7" Type="http://schemas.openxmlformats.org/officeDocument/2006/relationships/hyperlink" Target="https://uk.wikipedia.org/wiki/%D0%86%D0%BD%D1%82%D0%B5%D1%80%D0%B5%D1%81_(%D0%BF%D1%80%D0%B0%D0%B2%D0%BE)" TargetMode="External"/><Relationship Id="rId2" Type="http://schemas.openxmlformats.org/officeDocument/2006/relationships/hyperlink" Target="https://uk.wikipedia.org/wiki/%D0%94%D0%B5%D1%80%D0%B6%D0%B0%D0%B2%D0%BD%D1%96_%D0%BE%D1%80%D0%B3%D0%B0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1%83%D0%B1'%D1%94%D0%BA%D1%82%D0%B8%D0%B2%D0%BD%D1%96_%D0%BF%D1%80%D0%B0%D0%B2%D0%B0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uk.wikipedia.org/wiki/%D0%9F%D1%80%D0%B0%D0%B2%D0%BE%D0%BF%D0%BE%D1%80%D1%8F%D0%B4%D0%BE%D0%BA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uk.wikipedia.org/wiki/%D0%97%D0%B0%D0%BA%D0%BE%D0%BD%D0%BD%D1%96%D1%81%D1%82%D1%8C" TargetMode="External"/><Relationship Id="rId9" Type="http://schemas.openxmlformats.org/officeDocument/2006/relationships/hyperlink" Target="https://uk.wikipedia.org/wiki/%D0%9F%D1%80%D0%B8%D0%BC%D1%83%D1%8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uk.wikipedia.org/wiki/%D0%AE%D1%80%D0%B8%D1%81%D0%B4%D0%B8%D0%BA%D1%86%D1%96%D1%8F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uk.wikipedia.org/wiki/%D0%A1%D1%83%D0%B4%D0%BE%D0%B2%D0%B0_%D0%B2%D0%BB%D0%B0%D0%B4%D0%B0_%D0%A3%D0%BA%D1%80%D0%B0%D1%97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uk.wikipedia.org/wiki/%D0%9A%D0%BE%D0%BD%D1%81%D1%82%D0%B8%D1%82%D1%83%D1%86%D1%96%D0%B9%D0%BD%D0%B0_%D1%8E%D1%80%D0%B8%D1%81%D0%B4%D0%B8%D0%BA%D1%86%D1%96%D1%8F" TargetMode="External"/><Relationship Id="rId4" Type="http://schemas.openxmlformats.org/officeDocument/2006/relationships/hyperlink" Target="https://uk.wikipedia.org/wiki/%D0%9A%D0%BE%D0%BD%D1%81%D1%82%D0%B8%D1%82%D1%83%D1%86%D1%96%D0%B9%D0%BD%D0%B8%D0%B9_%D0%A1%D1%83%D0%B4_%D0%A3%D0%BA%D1%80%D0%B0%D1%97%D0%BD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Правова відповідальність і закони України. Права,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uk-UA" sz="36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обов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’</a:t>
            </a:r>
            <a:r>
              <a:rPr lang="uk-UA" sz="36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язки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і правова   відповідальність неповнолітніх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idx="1"/>
          </p:nvPr>
        </p:nvSpPr>
        <p:spPr>
          <a:xfrm>
            <a:off x="535667" y="2121952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>
                <a:solidFill>
                  <a:srgbClr val="00FF00"/>
                </a:solidFill>
                <a:latin typeface="Arial Black" panose="020B0A04020102020204" pitchFamily="34" charset="0"/>
              </a:rPr>
              <a:t>Основи </a:t>
            </a:r>
            <a:r>
              <a:rPr lang="uk-UA" dirty="0" err="1">
                <a:solidFill>
                  <a:srgbClr val="00FF00"/>
                </a:solidFill>
                <a:latin typeface="Arial Black" panose="020B0A04020102020204" pitchFamily="34" charset="0"/>
              </a:rPr>
              <a:t>доров</a:t>
            </a:r>
            <a:r>
              <a:rPr lang="en-US" dirty="0">
                <a:solidFill>
                  <a:srgbClr val="00FF00"/>
                </a:solidFill>
                <a:latin typeface="Arial Black" panose="020B0A04020102020204" pitchFamily="34" charset="0"/>
              </a:rPr>
              <a:t>’</a:t>
            </a:r>
            <a:r>
              <a:rPr lang="uk-UA" dirty="0">
                <a:solidFill>
                  <a:srgbClr val="00FF00"/>
                </a:solidFill>
                <a:latin typeface="Arial Black" panose="020B0A04020102020204" pitchFamily="34" charset="0"/>
              </a:rPr>
              <a:t>я 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00FF00"/>
                </a:solidFill>
                <a:latin typeface="Arial Black" panose="020B0A04020102020204" pitchFamily="34" charset="0"/>
              </a:rPr>
              <a:t>8 клас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00FF00"/>
                </a:solidFill>
                <a:latin typeface="Arial Black" panose="020B0A04020102020204" pitchFamily="34" charset="0"/>
              </a:rPr>
              <a:t>Розділ 4.Соціальна складова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00FF00"/>
                </a:solidFill>
                <a:latin typeface="Arial Black" panose="020B0A04020102020204" pitchFamily="34" charset="0"/>
              </a:rPr>
              <a:t>Тема 2.Безпека в побуті і навколишньому </a:t>
            </a:r>
            <a:endParaRPr lang="uk-UA" dirty="0" smtClean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середовищі</a:t>
            </a:r>
            <a:endParaRPr lang="uk-UA" dirty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(соціальна безпека)</a:t>
            </a:r>
          </a:p>
          <a:p>
            <a:pPr marL="0" indent="0" algn="r">
              <a:buNone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Підготувала Лазнева Ніла Петрівна,</a:t>
            </a:r>
          </a:p>
          <a:p>
            <a:pPr marL="0" indent="0" algn="r">
              <a:buNone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учитель основ здоров'я</a:t>
            </a:r>
          </a:p>
          <a:p>
            <a:pPr marL="0" indent="0" algn="r">
              <a:buNone/>
            </a:pP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Верхняцької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ЗОШ І-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ІІІступенів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№ 2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uk-UA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30" y="2318523"/>
            <a:ext cx="2002888" cy="220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система  правоохорон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6" y="4667078"/>
            <a:ext cx="2976282" cy="19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609600"/>
            <a:ext cx="9359368" cy="13208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Адвокату́ра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Украї́ни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—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недержавний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самоврядний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інститут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забезпечує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здійснення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захисту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представництва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надання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інших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видів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Правова допомога"/>
              </a:rPr>
              <a:t>правової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Правова допомога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Правова допомога"/>
              </a:rPr>
              <a:t>допомоги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на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професійній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основі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а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також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самостійно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вирішує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адвокатури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в порядку,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встановленому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законом.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4288666"/>
            <a:ext cx="9056337" cy="2751306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Структура: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Юридичні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консультації,контори,фірми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Адвокатські колегії та асоціації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Адвокати, які займаються адвокатською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дільністю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індивідуально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244" y="2979088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картинка адвока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052">
            <a:off x="9556506" y="457755"/>
            <a:ext cx="2478120" cy="17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533">
            <a:off x="9422632" y="4996225"/>
            <a:ext cx="2432820" cy="18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609600"/>
            <a:ext cx="9080819" cy="13208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Націона́льна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полі́ція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Украї́ни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—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центральний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орган 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Виконавча влада в Україні"/>
              </a:rPr>
              <a:t>виконавчої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Виконавча влада в Україні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Виконавча влада в Україні"/>
              </a:rPr>
              <a:t>влади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який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служить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суспільству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шляхом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забезпечення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охорони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3" tooltip="Права людини"/>
              </a:rPr>
              <a:t>прав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і свобод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людини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протидії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злочинності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підтримання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публічного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порядку та 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Громадська безпека"/>
              </a:rPr>
              <a:t>ромадської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Громадська безпека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Громадська безпека"/>
              </a:rPr>
              <a:t>безпеки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Національна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поліція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виконує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свої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в межах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повноважень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спосіб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визначений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Конституцією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законами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2894686"/>
            <a:ext cx="8990667" cy="3815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Завданнями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Національної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поліції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є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                           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забезпечення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громадської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безпеки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публічного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порядку;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охорони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захисту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прав і свобод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людини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також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інтересів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суспільства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держави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                                                           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протидії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злочинності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                                                                     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надання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межах,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визначених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законом,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послуг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допомоги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особам,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особистих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економічних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соціальних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причин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або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інших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надзвичайних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ситуацій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потребують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такої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допомоги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поліцейські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послуги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).                                                                              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Підрозділи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Національної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поліції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кримінальна,патрульна,</a:t>
            </a:r>
            <a:r>
              <a:rPr lang="ru-RU" sz="2000" u="sng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органи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u="sng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досудового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u="sng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розслідування,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поліція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охорони,спеціальна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поліція,поліція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особливого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призначення,прикордонна,фінансова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5620" y="2658979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поліці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457">
            <a:off x="9882167" y="208793"/>
            <a:ext cx="2228232" cy="15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а поліці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104">
            <a:off x="9597286" y="5089555"/>
            <a:ext cx="2337538" cy="15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609599"/>
            <a:ext cx="9261020" cy="2004811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Прокурату́ра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Украї́ни</a:t>
            </a:r>
            <a:r>
              <a:rPr lang="ru-RU" sz="2400" dirty="0">
                <a:latin typeface="Arial Black" panose="020B0A04020102020204" pitchFamily="34" charset="0"/>
              </a:rPr>
              <a:t> 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—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єдина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централізована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система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Органи державної влади"/>
              </a:rPr>
              <a:t>органів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Органи державної влади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Органи державної влади"/>
              </a:rPr>
              <a:t>державної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Органи державної влади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Органи державної влади"/>
              </a:rPr>
              <a:t>влади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які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відповідно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до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3" tooltip="Конституція України"/>
              </a:rPr>
              <a:t>Конституції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та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Закони України"/>
              </a:rPr>
              <a:t>законів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Закони України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Закони України"/>
              </a:rPr>
              <a:t>України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здійснюють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обвинувальну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представницьку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контрольно-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наглядову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функції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державі</a:t>
            </a:r>
            <a:r>
              <a:rPr lang="ru-RU" sz="2400" baseline="30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210" y="2518596"/>
            <a:ext cx="890453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Структура: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Генеральна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Прокуратура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України;прокуратури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областей,міст,районів;військові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прокуратури.                                       </a:t>
            </a:r>
            <a:r>
              <a:rPr lang="ru-RU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Функції</a:t>
            </a: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прокуратура </a:t>
            </a:r>
            <a:r>
              <a:rPr lang="ru-RU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України</a:t>
            </a:r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                                                          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здійснює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вищий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нагляд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додержанням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здійснює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захист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неправомірних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посягань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:            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закріплених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Конституцією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незалежності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республі­ки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суспільного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державного ладу,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політичної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економічної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системи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прав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національних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груп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територіальних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утворень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                          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гарантованих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Конституцією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іншими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законами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міжнародними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правовими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актами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соціально-економічних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по­літичних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особистих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прав і свобод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людини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громадянина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                  основ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демократичного устрою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державної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влади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правового статусу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місцевих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рад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депутатів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органів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територіального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гро­мадського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самоврядування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3746" y="2335629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картинка прокуратур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597" y="0"/>
            <a:ext cx="2808515" cy="1747521"/>
          </a:xfrm>
          <a:prstGeom prst="rect">
            <a:avLst/>
          </a:prstGeom>
          <a:noFill/>
        </p:spPr>
      </p:pic>
      <p:pic>
        <p:nvPicPr>
          <p:cNvPr id="4098" name="Picture 2" descr="Картинки по запросу картинка прокурор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5031580"/>
            <a:ext cx="2782187" cy="1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609600"/>
            <a:ext cx="9375820" cy="151541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Правопору́шення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—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неправомірне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протиправне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суспільно-небезпечне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винне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діяння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бездіяльність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дія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)                                                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Деліктоздатність"/>
              </a:rPr>
              <a:t>деліктоздатної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особи, за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вчинення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якого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особа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може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бути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притягнута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до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3" tooltip="Юридична відповідальність"/>
              </a:rPr>
              <a:t>юридичної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3" tooltip="Юридична відповідальність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3" tooltip="Юридична відповідальність"/>
              </a:rPr>
              <a:t>відповідальності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6918" y="2825550"/>
            <a:ext cx="900753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Відповіда́льність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 —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загальносоціологічна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категорія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яка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виражає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свідоме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ставлення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Особа"/>
              </a:rPr>
              <a:t>особи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до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вимог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суспільної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5" tooltip="Необхідність"/>
              </a:rPr>
              <a:t>необхідності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6" tooltip="Юридичні обов'язки"/>
              </a:rPr>
              <a:t>обов'язків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                      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соціальних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завдань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 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7" tooltip="Соціальні норми"/>
              </a:rPr>
              <a:t>норм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і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8" tooltip="Цінності"/>
              </a:rPr>
              <a:t>цінностей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Відповідальність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означає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усвідомлення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значення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її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наслідків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для 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9" tooltip="Суспільство"/>
              </a:rPr>
              <a:t>суспільства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соціального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вчинків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особи 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погляду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інтересів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суспільства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або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певної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10" tooltip="Соціальна група"/>
              </a:rPr>
              <a:t>групи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Картинки по запросу картинки правопорушенн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120">
            <a:off x="9571096" y="287113"/>
            <a:ext cx="2499044" cy="19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и правопорушенн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255">
            <a:off x="9204122" y="4829577"/>
            <a:ext cx="2755208" cy="17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377" y="2510867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4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67981" r="6374" b="7981"/>
          <a:stretch/>
        </p:blipFill>
        <p:spPr>
          <a:xfrm>
            <a:off x="0" y="296216"/>
            <a:ext cx="9197218" cy="6001554"/>
          </a:xfrm>
          <a:prstGeom prst="rect">
            <a:avLst/>
          </a:prstGeom>
        </p:spPr>
      </p:pic>
      <p:pic>
        <p:nvPicPr>
          <p:cNvPr id="6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726" y="1789650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701">
            <a:off x="9612812" y="193372"/>
            <a:ext cx="2398386" cy="17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860">
            <a:off x="9629318" y="4311984"/>
            <a:ext cx="2247789" cy="22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9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30421" r="6377" b="42161"/>
          <a:stretch/>
        </p:blipFill>
        <p:spPr>
          <a:xfrm>
            <a:off x="0" y="618187"/>
            <a:ext cx="8943670" cy="5486400"/>
          </a:xfrm>
          <a:prstGeom prst="rect">
            <a:avLst/>
          </a:prstGeom>
        </p:spPr>
      </p:pic>
      <p:pic>
        <p:nvPicPr>
          <p:cNvPr id="5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4592" y="1557830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и правопоруш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246">
            <a:off x="10191224" y="289441"/>
            <a:ext cx="1583974" cy="22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картинки адміністративні правоп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44">
            <a:off x="9655449" y="4877835"/>
            <a:ext cx="2267841" cy="17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2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5634" r="6933" b="69014"/>
          <a:stretch/>
        </p:blipFill>
        <p:spPr>
          <a:xfrm>
            <a:off x="115909" y="399245"/>
            <a:ext cx="8603088" cy="6130344"/>
          </a:xfrm>
          <a:prstGeom prst="rect">
            <a:avLst/>
          </a:prstGeom>
        </p:spPr>
      </p:pic>
      <p:pic>
        <p:nvPicPr>
          <p:cNvPr id="5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9919" y="1957076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картинки цивільно-правові правопо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2173" r="5831" b="3835"/>
          <a:stretch/>
        </p:blipFill>
        <p:spPr bwMode="auto">
          <a:xfrm rot="497198">
            <a:off x="10368937" y="211352"/>
            <a:ext cx="1653436" cy="247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58">
            <a:off x="10178139" y="1520375"/>
            <a:ext cx="1721472" cy="23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картинки цивільно-правові правоп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750">
            <a:off x="9788148" y="5084188"/>
            <a:ext cx="2200271" cy="14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0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t="57089" r="6653" b="8357"/>
          <a:stretch/>
        </p:blipFill>
        <p:spPr>
          <a:xfrm>
            <a:off x="0" y="386366"/>
            <a:ext cx="9324857" cy="5692462"/>
          </a:xfrm>
          <a:prstGeom prst="rect">
            <a:avLst/>
          </a:prstGeom>
        </p:spPr>
      </p:pic>
      <p:pic>
        <p:nvPicPr>
          <p:cNvPr id="3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5937" y="2146479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картинки кримінальні правоп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146">
            <a:off x="9430172" y="340390"/>
            <a:ext cx="2616939" cy="17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артинки кримінальніі правоп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710">
            <a:off x="9715439" y="4339054"/>
            <a:ext cx="2216949" cy="23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12056" r="7215" b="30646"/>
          <a:stretch/>
        </p:blipFill>
        <p:spPr>
          <a:xfrm>
            <a:off x="413358" y="688932"/>
            <a:ext cx="7565721" cy="6169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962" y="175457"/>
            <a:ext cx="8163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Права,обов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’</a:t>
            </a:r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язки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і </a:t>
            </a:r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правова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відповіда́льність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неповнолітніх</a:t>
            </a:r>
            <a:endParaRPr lang="ru-RU" dirty="0"/>
          </a:p>
        </p:txBody>
      </p:sp>
      <p:pic>
        <p:nvPicPr>
          <p:cNvPr id="5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079" y="2304788"/>
            <a:ext cx="2104373" cy="26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Картинки по запросу картинки злочини  неповнолітні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93">
            <a:off x="9381995" y="544789"/>
            <a:ext cx="2528083" cy="16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75">
            <a:off x="9123763" y="4792930"/>
            <a:ext cx="2634396" cy="17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1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68859" r="7377" b="8493"/>
          <a:stretch/>
        </p:blipFill>
        <p:spPr>
          <a:xfrm>
            <a:off x="408233" y="288099"/>
            <a:ext cx="8110856" cy="3557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8768" r="8474" b="75342"/>
          <a:stretch/>
        </p:blipFill>
        <p:spPr>
          <a:xfrm>
            <a:off x="408232" y="3688916"/>
            <a:ext cx="8110855" cy="3306871"/>
          </a:xfrm>
          <a:prstGeom prst="rect">
            <a:avLst/>
          </a:prstGeom>
        </p:spPr>
      </p:pic>
      <p:pic>
        <p:nvPicPr>
          <p:cNvPr id="4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9087" y="2620034"/>
            <a:ext cx="1978155" cy="24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артинки по запросу картинки права обовязки і правова відповідальність неповнолітніх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63" y="288099"/>
            <a:ext cx="2442574" cy="24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картинки злочини  неповнолітні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Картинки по запросу картинки злочини  неповнолітні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54">
            <a:off x="9508164" y="5070945"/>
            <a:ext cx="2477848" cy="15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мудрая со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473" y="1676561"/>
            <a:ext cx="2439316" cy="26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Мета уроку :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формувати поняття про правову відповідальність і закони України, про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права,обовязки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правову відповідальність неповнолітніх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</a:t>
            </a:r>
            <a:r>
              <a:rPr lang="uk-UA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уроці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ви: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дізнаєтеся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більше про   закони та правоохоронні 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органи України; </a:t>
            </a:r>
            <a:b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проаналізуєте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права,обов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язки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правову 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відповідальність  неповнолітніх;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знатимете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які види правопорушень;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навчитеся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поводитися в разі затримання 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співробітниками правоохоронних органів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434" name="Picture 2" descr="Картинки по запросу картинка система  правоохорон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250">
            <a:off x="9623198" y="192044"/>
            <a:ext cx="2491839" cy="16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картинка система  правоохорон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465">
            <a:off x="9551925" y="4539495"/>
            <a:ext cx="2404003" cy="17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а обовязки і правова відповідальність неповнолітні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6" r="-1422"/>
          <a:stretch/>
        </p:blipFill>
        <p:spPr bwMode="auto">
          <a:xfrm>
            <a:off x="225469" y="1215025"/>
            <a:ext cx="8455068" cy="54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203" y="321502"/>
            <a:ext cx="9206630" cy="89352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Права та правила поведінки </a:t>
            </a:r>
            <a:r>
              <a:rPr lang="uk-UA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підлітка</a:t>
            </a:r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у разі затримання поліцією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554">
            <a:off x="9890041" y="390829"/>
            <a:ext cx="2095965" cy="1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3827" y="2432143"/>
            <a:ext cx="1978155" cy="24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Картинки по запросу картинки злочини  неповнолітні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826">
            <a:off x="9546062" y="4985515"/>
            <a:ext cx="2424406" cy="15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8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Похожее изображение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39877" r="2877" b="5150"/>
          <a:stretch/>
        </p:blipFill>
        <p:spPr bwMode="auto">
          <a:xfrm>
            <a:off x="0" y="184150"/>
            <a:ext cx="82169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картинки правопорушенн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04" y="184397"/>
            <a:ext cx="1782704" cy="26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21759" y="229914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349" y="2299148"/>
            <a:ext cx="1978155" cy="24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картинки злочини  неповнолітні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834">
            <a:off x="9239512" y="4812647"/>
            <a:ext cx="2632991" cy="17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9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картинки цивільно-правові правоп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9" y="252176"/>
            <a:ext cx="8592857" cy="64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349" y="2249044"/>
            <a:ext cx="1978155" cy="24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картинки цивільно-правові правоп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750">
            <a:off x="9788148" y="5084188"/>
            <a:ext cx="2200271" cy="14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773">
            <a:off x="10527465" y="346181"/>
            <a:ext cx="1344016" cy="20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2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6049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Підсумок  уроку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01" y="1777882"/>
            <a:ext cx="8596668" cy="4825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Пригадайте вислів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         Григорія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Сковороди, який ми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розглядали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 початку уроку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Що </a:t>
            </a: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«хорошого» ми можемо дати для роботи свого розуму, щоб він не звертався до «поганого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»?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9579" y="571443"/>
            <a:ext cx="2264423" cy="24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картинка система  правоохорон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465">
            <a:off x="9615484" y="4931739"/>
            <a:ext cx="2170861" cy="15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суд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149">
            <a:off x="10059103" y="401059"/>
            <a:ext cx="1970051" cy="14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981" y="1403797"/>
            <a:ext cx="3464416" cy="42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619" y="189818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wikipedia.org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you-tube.com 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educat.at.ua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teacher.at.ua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osvita.ua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www.schoollife.org.ua</a:t>
            </a:r>
            <a:endParaRPr lang="uk-UA" sz="28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yandex.ua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Arial Black" panose="020B0A04020102020204" pitchFamily="34" charset="0"/>
              </a:rPr>
              <a:t>Інтернет-ресурси: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Картинки по запросу картинка су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149">
            <a:off x="9730135" y="539984"/>
            <a:ext cx="2298287" cy="17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система  правоохорон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250">
            <a:off x="3758761" y="4841416"/>
            <a:ext cx="2640160" cy="17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7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ЕПІГРАФ </a:t>
            </a: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227649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Розум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завжди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любить до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чогось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братися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і коли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він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не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матиме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доброго,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тоді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звертатиметься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до поганого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Григорій Сковорода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40576"/>
            <a:ext cx="1983346" cy="2578350"/>
          </a:xfrm>
          <a:prstGeom prst="rect">
            <a:avLst/>
          </a:prstGeom>
        </p:spPr>
      </p:pic>
      <p:pic>
        <p:nvPicPr>
          <p:cNvPr id="5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1005" y="2999831"/>
            <a:ext cx="2213515" cy="2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картинки моз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64" y="4734838"/>
            <a:ext cx="1500315" cy="18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картинки мозок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61" y="0"/>
            <a:ext cx="3551191" cy="255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317754"/>
            <a:ext cx="8596668" cy="682657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Пригадайте !!!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1972" y="875764"/>
            <a:ext cx="8952030" cy="511408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     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Права дитини відповідно до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Конвенції ООН про права дитини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6591" cy="17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картинка конвенція о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0" y="1745480"/>
            <a:ext cx="7925754" cy="50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Картинки по запросу картинки права ді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25" y="4578379"/>
            <a:ext cx="1545069" cy="18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картинки права ді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694">
            <a:off x="9877004" y="224216"/>
            <a:ext cx="2071648" cy="15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53" y="0"/>
            <a:ext cx="9156859" cy="6350939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</a:t>
            </a:r>
            <a:r>
              <a:rPr lang="uk-UA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Запам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’</a:t>
            </a:r>
            <a:r>
              <a:rPr lang="uk-UA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ятайте</a:t>
            </a:r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!!!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Правила-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 норми суспільного життя, що визначають дії  людей, </a:t>
            </a: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організацій,колективів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у різних життєвих ситуаціях.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Соціальні норми-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правила, вироблені суспільством чи групою людей у процесі спільного життя і діяльності.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Звичаї-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 правила, що закріплюються у свідомості людей як найбільш корисні чи розумні за певних умов моделі поведінки, які передаються від покоління до покоління.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Закони-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це нормативно-правові документи, які регулюють найважливіші питання суспільного устрою, права і свободи громадян, структуру і організацію державної  влади, закріплюють правове становище фізичних і юридичних осіб, відносини між ними.</a:t>
            </a:r>
            <a:endParaRPr lang="ru-RU" sz="2400" dirty="0"/>
          </a:p>
        </p:txBody>
      </p:sp>
      <p:pic>
        <p:nvPicPr>
          <p:cNvPr id="4098" name="Picture 2" descr="Картинки по запросу картинка конвенція оо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26100">
            <a:off x="9319280" y="166565"/>
            <a:ext cx="2711230" cy="20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3989" y="0"/>
            <a:ext cx="1789725" cy="19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Картинки по запросу правила дорожного дви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правила дорожного движе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773">
            <a:off x="10204508" y="2952892"/>
            <a:ext cx="1768662" cy="27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закони украї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90" y="4159876"/>
            <a:ext cx="1663816" cy="23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9972" y="0"/>
            <a:ext cx="1789725" cy="19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58" y="166972"/>
            <a:ext cx="8981821" cy="13208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Конститу́ція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Украї́ни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—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основний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держави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1487773"/>
            <a:ext cx="9878096" cy="4553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Ухвалений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28 червня"/>
              </a:rPr>
              <a:t>28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28 червня"/>
              </a:rPr>
              <a:t>червня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3" tooltip="1996"/>
              </a:rPr>
              <a:t>1996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року на 5-й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сесії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Верховна Рада України"/>
              </a:rPr>
              <a:t>Верховної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Верховна Рада України"/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Верховна Рада України"/>
              </a:rPr>
              <a:t>Ради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Верховна Рада України"/>
              </a:rPr>
              <a:t>України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2-го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скликання.Конституція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набула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чинності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 дня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її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прийняття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День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прийняття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Конституції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в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щорічно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святкується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як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5" tooltip="Державні свята України"/>
              </a:rPr>
              <a:t>державне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5" tooltip="Державні свята України"/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5" tooltip="Державні свята України"/>
              </a:rPr>
              <a:t>свято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— 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6" tooltip="День Конституції України"/>
              </a:rPr>
              <a:t>День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6" tooltip="День Конституції України"/>
              </a:rPr>
              <a:t>Конституції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6" tooltip="День Конституції України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6" tooltip="День Конституції України"/>
              </a:rPr>
              <a:t>України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15681" r="4195" b="11986"/>
          <a:stretch/>
        </p:blipFill>
        <p:spPr bwMode="auto">
          <a:xfrm>
            <a:off x="515828" y="3296993"/>
            <a:ext cx="8190292" cy="35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9304" y="2911461"/>
            <a:ext cx="1767710" cy="19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310">
            <a:off x="9849233" y="253299"/>
            <a:ext cx="2197437" cy="16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775">
            <a:off x="9419375" y="4968523"/>
            <a:ext cx="2403632" cy="16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Правоохоронні органи України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93999" y="1606798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Правоохоро́нні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о́ргани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—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Державні органи"/>
              </a:rPr>
              <a:t>державні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Державні органи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2" tooltip="Державні органи"/>
              </a:rPr>
              <a:t>органи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підставі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законодавства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держави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здійснюють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правоохоронну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правозастосовну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правозахисну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)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3" tooltip="Діяльність"/>
              </a:rPr>
              <a:t>діяльність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Діяльність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правоохоронних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спрямована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на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забезпечення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Законність"/>
              </a:rPr>
              <a:t>законності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і 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5" tooltip="Правопорядок"/>
              </a:rPr>
              <a:t>правопорядку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захист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6" tooltip="Суб'єктивні права"/>
              </a:rPr>
              <a:t>прав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та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7" tooltip="Інтерес (право)"/>
              </a:rPr>
              <a:t>інтересів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громадян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соціальних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груп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суспільства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держави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попередження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припинення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8" tooltip="Правопорушення"/>
              </a:rPr>
              <a:t>правопорушень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застосування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державного 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9" tooltip="Примус"/>
              </a:rPr>
              <a:t>примусу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або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заходів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громадського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впливу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осіб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які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порушили закон та правопорядок.</a:t>
            </a:r>
          </a:p>
          <a:p>
            <a:endParaRPr lang="ru-RU" dirty="0"/>
          </a:p>
        </p:txBody>
      </p:sp>
      <p:pic>
        <p:nvPicPr>
          <p:cNvPr id="15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267" y="2343506"/>
            <a:ext cx="2103470" cy="22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картинки правоохоронні органи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t="12664"/>
          <a:stretch/>
        </p:blipFill>
        <p:spPr bwMode="auto">
          <a:xfrm rot="586496">
            <a:off x="8850957" y="636281"/>
            <a:ext cx="3237143" cy="14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и правоохоронні органи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" r="52507" b="-1"/>
          <a:stretch/>
        </p:blipFill>
        <p:spPr bwMode="auto">
          <a:xfrm rot="606593">
            <a:off x="8614372" y="4968433"/>
            <a:ext cx="3422730" cy="1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358271"/>
              </p:ext>
            </p:extLst>
          </p:nvPr>
        </p:nvGraphicFramePr>
        <p:xfrm>
          <a:off x="258791" y="167425"/>
          <a:ext cx="9773851" cy="669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929" y="184597"/>
            <a:ext cx="1978155" cy="2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05" y="2814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и податков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21" y="5240561"/>
            <a:ext cx="2214360" cy="14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артинки митна служба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3693" r="4452"/>
          <a:stretch/>
        </p:blipFill>
        <p:spPr bwMode="auto">
          <a:xfrm>
            <a:off x="10187470" y="464140"/>
            <a:ext cx="1700311" cy="18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99" y="120202"/>
            <a:ext cx="10290220" cy="132080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Судова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́ 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систе́ма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Украї́ни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становить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сукупність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усіх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судів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держави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заснованих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єдиних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засадах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здійснюють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 err="1" smtClean="0">
                <a:solidFill>
                  <a:srgbClr val="FF0000"/>
                </a:solidFill>
                <a:latin typeface="Arial Black" panose="020B0A04020102020204" pitchFamily="34" charset="0"/>
                <a:hlinkClick r:id="rId2" tooltip="Судова влада України"/>
              </a:rPr>
              <a:t>судову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hlinkClick r:id="rId2" tooltip="Судова влада України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anose="020B0A04020102020204" pitchFamily="34" charset="0"/>
                <a:hlinkClick r:id="rId2" tooltip="Судова влада України"/>
              </a:rPr>
              <a:t>владу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52" y="1347625"/>
            <a:ext cx="1030330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Судову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систему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складають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суди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зальної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3" tooltip="Юрисдикція"/>
              </a:rPr>
              <a:t>юрисдикції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та 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Конституційний Суд України"/>
              </a:rPr>
              <a:t>Конституційний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Конституційний Суд України"/>
              </a:rPr>
              <a:t> Суд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4" tooltip="Конституційний Суд України"/>
              </a:rPr>
              <a:t>України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є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єдиним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органом </a:t>
            </a:r>
            <a:r>
              <a:rPr lang="ru-RU" sz="1600" u="sng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5" tooltip="Конституційна юрисдикція"/>
              </a:rPr>
              <a:t>конституційної</a:t>
            </a:r>
            <a:r>
              <a:rPr lang="ru-RU" sz="1600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5" tooltip="Конституційна юрисдикція"/>
              </a:rPr>
              <a:t> </a:t>
            </a:r>
            <a:r>
              <a:rPr lang="ru-RU" sz="1600" u="sng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hlinkClick r:id="rId5" tooltip="Конституційна юрисдикція"/>
              </a:rPr>
              <a:t>юрисдикції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Суди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загальної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юрисдикції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утворюють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єдину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систему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судів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яка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складається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із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загальних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і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спеціалізованих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судів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4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Конституційний</a:t>
            </a:r>
            <a:r>
              <a:rPr lang="ru-RU" sz="1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суд </a:t>
            </a:r>
            <a:r>
              <a:rPr lang="ru-RU" sz="14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ru-RU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забезпечує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відповідність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законів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інших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нормативних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актів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органів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законодавчої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та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виконавчої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влади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Конституції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забезпечує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охорону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конституційних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прав і свобод особи;</a:t>
            </a:r>
          </a:p>
          <a:p>
            <a:pPr marL="0" indent="0">
              <a:buNone/>
            </a:pP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дає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офіційне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тлумачення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Конституції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законів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Суди </a:t>
            </a:r>
            <a:r>
              <a:rPr lang="ru-RU" sz="14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загальної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14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юрисдикції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захищають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від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посягань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суспільний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лад,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його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економічну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політичну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системи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соціально-економічні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політичні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особисті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права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громадян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b="1" i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Господарські</a:t>
            </a:r>
            <a:r>
              <a:rPr lang="ru-RU" sz="1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суди:</a:t>
            </a:r>
            <a:endParaRPr lang="ru-RU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захищають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права та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інтереси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суб'єктів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господарських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право­відносин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що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охороняються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законом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сприяють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зміцненню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законності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у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сфері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господарських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відно­син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вносять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пропозиції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щодо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вдосконалення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правового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регулюван­ня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господарської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7979" y="3146709"/>
            <a:ext cx="2217689" cy="23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картинка суд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149">
            <a:off x="9717051" y="380130"/>
            <a:ext cx="2298287" cy="17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161">
            <a:off x="9539526" y="4659410"/>
            <a:ext cx="2474187" cy="16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405</Words>
  <Application>Microsoft Office PowerPoint</Application>
  <PresentationFormat>Широкоэкранный</PresentationFormat>
  <Paragraphs>75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Правова відповідальність і закони України. Права, обов’язки і правова   відповідальність неповнолітніх</vt:lpstr>
      <vt:lpstr>Мета уроку :формувати поняття про правову відповідальність і закони України, про права,обовязки і правову відповідальність неповнолітніх  На уроці ви:  дізнаєтеся більше про   закони та правоохоронні  органи України;  проаналізуєте права,обов’язки і правову  відповідальність  неповнолітніх;  знатимете, які види правопорушень;  навчитеся поводитися в разі затримання  співробітниками правоохоронних органів </vt:lpstr>
      <vt:lpstr>ЕПІГРАФ !!!</vt:lpstr>
      <vt:lpstr>               Пригадайте !!!</vt:lpstr>
      <vt:lpstr>              Запам’ятайте !!!  Правила-це норми суспільного життя, що визначають дії  людей, організацій,колективів у різних життєвих ситуаціях. Соціальні норми- правила, вироблені суспільством чи групою людей у процесі спільного життя і діяльності.  Звичаї- це правила, що закріплюються у свідомості людей як найбільш корисні чи розумні за певних умов моделі поведінки, які передаються від покоління до покоління. Закони- це нормативно-правові документи, які регулюють найважливіші питання суспільного устрою, права і свободи громадян, структуру і організацію державної  влади, закріплюють правове становище фізичних і юридичних осіб, відносини між ними.</vt:lpstr>
      <vt:lpstr>Конститу́ція Украї́ни —  основний закон держави України.</vt:lpstr>
      <vt:lpstr>Правоохоронні органи України</vt:lpstr>
      <vt:lpstr>   </vt:lpstr>
      <vt:lpstr>Судова́ систе́ма Украї́ни становить сукупність усіх  судів держави, заснованих на єдиних засадах організації і діяльності, що здійснюють судову владу</vt:lpstr>
      <vt:lpstr>Адвокату́ра Украї́ни — недержавний самоврядний інститут, що забезпечує здійснення захисту, представництва та надання інших видів правової допомоги на професійній основі, а також самостійно вирішує питання організації і  діяльності адвокатури в порядку, встановленому законом. </vt:lpstr>
      <vt:lpstr>Націона́льна полі́ція Украї́ни — центральний орган виконавчої влади, який служить суспільству шляхом забезпечення охорони прав і свобод людини, протидії злочинності, підтримання публічного порядку та громадської безпеки. Національна поліція виконує свої завдання в межах повноважень і в спосіб, визначений Конституцією та законами України.</vt:lpstr>
      <vt:lpstr>Прокурату́ра Украї́ни — єдина централізована система органів державної влади, які відповідно до Конституції та законів України здійснюють обвинувальну, представницьку, контрольно-наглядову функції в державі.</vt:lpstr>
      <vt:lpstr>Правопору́шення — це неправомірне (протиправне) суспільно-небезпечне винне діяння (бездіяльність чи дія)                                                  деліктоздатної особи, за вчинення якого особа може бути притягнута до юридичної відповідальності.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Права та правила поведінки підлітка          у разі затримання поліцією</vt:lpstr>
      <vt:lpstr>Презентация PowerPoint</vt:lpstr>
      <vt:lpstr>Презентация PowerPoint</vt:lpstr>
      <vt:lpstr>Підсумок  уроку</vt:lpstr>
      <vt:lpstr>Інтернет-ресурси: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 відповідальність і закони України. Права, обов’язки і правова   відповідальність неповнолітніх</dc:title>
  <dc:creator>Пользователь</dc:creator>
  <cp:lastModifiedBy>Пользователь</cp:lastModifiedBy>
  <cp:revision>25</cp:revision>
  <dcterms:created xsi:type="dcterms:W3CDTF">2017-01-25T22:42:38Z</dcterms:created>
  <dcterms:modified xsi:type="dcterms:W3CDTF">2017-01-29T18:56:29Z</dcterms:modified>
</cp:coreProperties>
</file>