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17"/>
  </p:notesMasterIdLst>
  <p:sldIdLst>
    <p:sldId id="256" r:id="rId2"/>
    <p:sldId id="281" r:id="rId3"/>
    <p:sldId id="280" r:id="rId4"/>
    <p:sldId id="257" r:id="rId5"/>
    <p:sldId id="283" r:id="rId6"/>
    <p:sldId id="268" r:id="rId7"/>
    <p:sldId id="284" r:id="rId8"/>
    <p:sldId id="269" r:id="rId9"/>
    <p:sldId id="285" r:id="rId10"/>
    <p:sldId id="270" r:id="rId11"/>
    <p:sldId id="286" r:id="rId12"/>
    <p:sldId id="273" r:id="rId13"/>
    <p:sldId id="258" r:id="rId14"/>
    <p:sldId id="267" r:id="rId15"/>
    <p:sldId id="266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800080"/>
    <a:srgbClr val="CC0099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6E35C04-D807-44C3-91E5-96BE986CEC63}" type="datetimeFigureOut">
              <a:rPr lang="ru-RU"/>
              <a:pPr>
                <a:defRPr/>
              </a:pPr>
              <a:t>23.01.2018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15EF8D4-793A-4167-8B9B-BAD5A08690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882894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5D39971-6810-4E34-9C38-4BA3827E6E5A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D7477C4-E79E-48F8-A097-188BF1BEEED0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7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6B34BE1-E22E-4424-ADC6-594BF20667FC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B791E988-D8ED-46BC-8759-BD0FAD40E7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76CF6-EA10-41C1-B679-05885E85BD7D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F4012D-C9B1-4069-85BC-43CD43A770D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051B1-17F7-411B-A1D4-0F0E5A42B3C6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1D0B-7D0A-443B-822E-1F697338A4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503E0-3998-48B0-89B9-58C10B775EF4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5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5598F-D428-4F6E-BFEF-75238E8CC90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9F31EC5-536F-4957-A199-D384A22EFE9B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7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574460E-78BB-4ABC-B16E-5B5B396088A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563A1-1562-4978-A34A-6EBB95BF77BB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91709-78AF-4A7B-A053-80B512BC9D2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9B939-8D71-4304-8676-D9FBC1FC81EA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8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D1EE2D-287C-46BE-B866-C74AB049665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7B4FB4-EFEC-48EA-9D78-B4CED2BEA16D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4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351DC7-B42A-4771-86D3-F278371BAF3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2094291-2864-40C3-86B6-0A3852ADEF29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4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67E89D5-F4C3-44A0-B009-F80E5E1BB04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A3589-F2DA-4EE3-81AA-9E9463029382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6" name="Нижний колонтитул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37CFD-66FA-4B7C-84D0-E2E5E8CB0A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Прямоугольник с одним скругленным углом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ru-RU" noProof="0" dirty="0" smtClean="0"/>
              <a:t>Вставка рисунка</a:t>
            </a:r>
            <a:endParaRPr lang="en-US" noProof="0" dirty="0"/>
          </a:p>
        </p:txBody>
      </p:sp>
      <p:sp>
        <p:nvSpPr>
          <p:cNvPr id="7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021CAF7-E689-49C6-ACF5-C984A883D047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B1B79C-FB1A-4E31-B8E6-829D1B0A5AA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1" name="Текст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F3D803B2-2CA8-4861-B82F-663365540233}" type="datetimeFigureOut">
              <a:rPr lang="ru-RU"/>
              <a:pPr>
                <a:defRPr/>
              </a:pPr>
              <a:t>23.01.2018</a:t>
            </a:fld>
            <a:endParaRPr lang="ru-RU" dirty="0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8D55CEC0-A47B-44C0-A260-C01D28D765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1" r:id="rId2"/>
    <p:sldLayoutId id="2147483733" r:id="rId3"/>
    <p:sldLayoutId id="2147483730" r:id="rId4"/>
    <p:sldLayoutId id="2147483729" r:id="rId5"/>
    <p:sldLayoutId id="2147483728" r:id="rId6"/>
    <p:sldLayoutId id="2147483734" r:id="rId7"/>
    <p:sldLayoutId id="2147483727" r:id="rId8"/>
    <p:sldLayoutId id="2147483735" r:id="rId9"/>
    <p:sldLayoutId id="2147483726" r:id="rId10"/>
    <p:sldLayoutId id="214748372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4885E9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4885E9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01C4FF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01C4FF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09FFF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86188" y="5072074"/>
            <a:ext cx="4565650" cy="1071551"/>
          </a:xfrm>
        </p:spPr>
        <p:txBody>
          <a:bodyPr>
            <a:normAutofit/>
          </a:bodyPr>
          <a:lstStyle/>
          <a:p>
            <a:pPr marL="36513"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1800" dirty="0" err="1" smtClean="0">
                <a:solidFill>
                  <a:srgbClr val="758386"/>
                </a:solidFill>
              </a:rPr>
              <a:t>Підготував</a:t>
            </a:r>
            <a:r>
              <a:rPr lang="ru-RU" sz="1800" dirty="0" smtClean="0">
                <a:solidFill>
                  <a:srgbClr val="758386"/>
                </a:solidFill>
              </a:rPr>
              <a:t>:</a:t>
            </a:r>
            <a:r>
              <a:rPr lang="uk-UA" sz="1800" dirty="0" smtClean="0">
                <a:solidFill>
                  <a:srgbClr val="758386"/>
                </a:solidFill>
              </a:rPr>
              <a:t> викладач </a:t>
            </a:r>
          </a:p>
          <a:p>
            <a:pPr marL="36513"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uk-UA" sz="1800" dirty="0" smtClean="0">
                <a:solidFill>
                  <a:srgbClr val="758386"/>
                </a:solidFill>
              </a:rPr>
              <a:t>фізики КРКМ ДНУ</a:t>
            </a:r>
            <a:endParaRPr lang="ru-RU" sz="2800" dirty="0" smtClean="0">
              <a:solidFill>
                <a:srgbClr val="758386"/>
              </a:solidFill>
            </a:endParaRPr>
          </a:p>
          <a:p>
            <a:pPr marL="36513" algn="ctr" eaLnBrk="1" hangingPunct="1">
              <a:lnSpc>
                <a:spcPct val="90000"/>
              </a:lnSpc>
              <a:spcBef>
                <a:spcPct val="0"/>
              </a:spcBef>
            </a:pPr>
            <a:r>
              <a:rPr lang="ru-RU" sz="2800" dirty="0" smtClean="0">
                <a:solidFill>
                  <a:srgbClr val="758386"/>
                </a:solidFill>
                <a:latin typeface="Arial" charset="0"/>
              </a:rPr>
              <a:t>Штефирца С.М.</a:t>
            </a:r>
          </a:p>
        </p:txBody>
      </p:sp>
      <p:sp>
        <p:nvSpPr>
          <p:cNvPr id="4" name="Заголовок 3"/>
          <p:cNvSpPr txBox="1">
            <a:spLocks noGrp="1"/>
          </p:cNvSpPr>
          <p:nvPr>
            <p:ph type="ctrTitle"/>
          </p:nvPr>
        </p:nvSpPr>
        <p:spPr>
          <a:xfrm>
            <a:off x="1428728" y="642918"/>
            <a:ext cx="6298519" cy="1200329"/>
          </a:xfrm>
        </p:spPr>
        <p:txBody>
          <a:bodyPr wrap="none" rtlCol="0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Тема:</a:t>
            </a:r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uk-UA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ВІЛЬНЕ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ПАДІННЯ </a:t>
            </a:r>
            <a:r>
              <a:rPr lang="ru-RU" sz="240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ТІЛ.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РУХ </a:t>
            </a: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ТІЛ</a:t>
            </a:r>
            <a:b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З ПРИСКОРЕННЯМ ВІЛЬНОГО ПАДІННЯ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4339" name="Picture 2" descr="C:\Documents and Settings\Admin\Рабочий стол\66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50" y="2714625"/>
            <a:ext cx="2174875" cy="3424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428625" y="714375"/>
            <a:ext cx="5143500" cy="371475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356393" y="2356644"/>
            <a:ext cx="285750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>
            <a:off x="1071563" y="3786188"/>
            <a:ext cx="4071937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04" name="TextBox 4"/>
          <p:cNvSpPr txBox="1">
            <a:spLocks noChangeArrowheads="1"/>
          </p:cNvSpPr>
          <p:nvPr/>
        </p:nvSpPr>
        <p:spPr bwMode="auto">
          <a:xfrm>
            <a:off x="714375" y="85725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Verdana" pitchFamily="34" charset="0"/>
              </a:rPr>
              <a:t>у</a:t>
            </a:r>
          </a:p>
        </p:txBody>
      </p:sp>
      <p:sp>
        <p:nvSpPr>
          <p:cNvPr id="25605" name="TextBox 5"/>
          <p:cNvSpPr txBox="1">
            <a:spLocks noChangeArrowheads="1"/>
          </p:cNvSpPr>
          <p:nvPr/>
        </p:nvSpPr>
        <p:spPr bwMode="auto">
          <a:xfrm>
            <a:off x="5143500" y="3500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7" name="Овал 6"/>
          <p:cNvSpPr/>
          <p:nvPr/>
        </p:nvSpPr>
        <p:spPr>
          <a:xfrm>
            <a:off x="2857500" y="2143125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8" name="Прямая со стрелкой 7"/>
          <p:cNvCxnSpPr/>
          <p:nvPr/>
        </p:nvCxnSpPr>
        <p:spPr>
          <a:xfrm rot="5400000" flipH="1" flipV="1">
            <a:off x="1087438" y="3055938"/>
            <a:ext cx="682625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Дуга 8"/>
          <p:cNvSpPr/>
          <p:nvPr/>
        </p:nvSpPr>
        <p:spPr>
          <a:xfrm>
            <a:off x="1071563" y="3429000"/>
            <a:ext cx="571500" cy="714375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5609" name="TextBox 9"/>
          <p:cNvSpPr txBox="1">
            <a:spLocks noChangeArrowheads="1"/>
          </p:cNvSpPr>
          <p:nvPr/>
        </p:nvSpPr>
        <p:spPr bwMode="auto">
          <a:xfrm>
            <a:off x="1285875" y="3286125"/>
            <a:ext cx="331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1071563" y="2928938"/>
            <a:ext cx="571500" cy="158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5400000">
            <a:off x="1212850" y="3357563"/>
            <a:ext cx="858837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641350" y="3357563"/>
            <a:ext cx="858837" cy="1588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H="1">
            <a:off x="1071563" y="3786188"/>
            <a:ext cx="558800" cy="1587"/>
          </a:xfrm>
          <a:prstGeom prst="line">
            <a:avLst/>
          </a:prstGeom>
          <a:ln w="603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4" name="TextBox 15"/>
          <p:cNvSpPr txBox="1">
            <a:spLocks noChangeArrowheads="1"/>
          </p:cNvSpPr>
          <p:nvPr/>
        </p:nvSpPr>
        <p:spPr bwMode="auto">
          <a:xfrm>
            <a:off x="1143000" y="3857625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Book Antiqua" pitchFamily="18" charset="0"/>
              </a:rPr>
              <a:t>0</a:t>
            </a:r>
            <a:r>
              <a:rPr lang="en-US" i="1" baseline="-20000">
                <a:latin typeface="Book Antiqua" pitchFamily="18" charset="0"/>
              </a:rPr>
              <a:t>x</a:t>
            </a:r>
            <a:endParaRPr lang="ru-RU" i="1" baseline="-20000">
              <a:latin typeface="Book Antiqua" pitchFamily="18" charset="0"/>
            </a:endParaRPr>
          </a:p>
        </p:txBody>
      </p:sp>
      <p:sp>
        <p:nvSpPr>
          <p:cNvPr id="25615" name="TextBox 16"/>
          <p:cNvSpPr txBox="1">
            <a:spLocks noChangeArrowheads="1"/>
          </p:cNvSpPr>
          <p:nvPr/>
        </p:nvSpPr>
        <p:spPr bwMode="auto">
          <a:xfrm>
            <a:off x="642938" y="3000375"/>
            <a:ext cx="4540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Book Antiqua" pitchFamily="18" charset="0"/>
              </a:rPr>
              <a:t>0</a:t>
            </a:r>
            <a:r>
              <a:rPr lang="en-US" i="1" baseline="-18000">
                <a:latin typeface="Book Antiqua" pitchFamily="18" charset="0"/>
              </a:rPr>
              <a:t>y</a:t>
            </a:r>
            <a:endParaRPr lang="ru-RU" i="1" baseline="-18000">
              <a:latin typeface="Book Antiqua" pitchFamily="18" charset="0"/>
            </a:endParaRPr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3071813" y="2214563"/>
            <a:ext cx="57150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17" name="TextBox 19"/>
          <p:cNvSpPr txBox="1">
            <a:spLocks noChangeArrowheads="1"/>
          </p:cNvSpPr>
          <p:nvPr/>
        </p:nvSpPr>
        <p:spPr bwMode="auto">
          <a:xfrm>
            <a:off x="1500188" y="2571750"/>
            <a:ext cx="3762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Book Antiqua" pitchFamily="18" charset="0"/>
              </a:rPr>
              <a:t>0</a:t>
            </a:r>
            <a:endParaRPr lang="ru-RU" i="1" baseline="-10000">
              <a:latin typeface="Book Antiqua" pitchFamily="18" charset="0"/>
            </a:endParaRPr>
          </a:p>
        </p:txBody>
      </p:sp>
      <p:sp>
        <p:nvSpPr>
          <p:cNvPr id="25618" name="TextBox 20"/>
          <p:cNvSpPr txBox="1">
            <a:spLocks noChangeArrowheads="1"/>
          </p:cNvSpPr>
          <p:nvPr/>
        </p:nvSpPr>
        <p:spPr bwMode="auto">
          <a:xfrm>
            <a:off x="3286125" y="1857375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v</a:t>
            </a:r>
            <a:endParaRPr lang="ru-RU" i="1" baseline="-10000">
              <a:latin typeface="Verdana" pitchFamily="34" charset="0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10800000">
            <a:off x="1071563" y="2214563"/>
            <a:ext cx="1785937" cy="1587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0" name="TextBox 22"/>
          <p:cNvSpPr txBox="1">
            <a:spLocks noChangeArrowheads="1"/>
          </p:cNvSpPr>
          <p:nvPr/>
        </p:nvSpPr>
        <p:spPr bwMode="auto">
          <a:xfrm>
            <a:off x="1071563" y="1857375"/>
            <a:ext cx="6318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8000">
                <a:latin typeface="Book Antiqua" pitchFamily="18" charset="0"/>
              </a:rPr>
              <a:t>y</a:t>
            </a:r>
            <a:r>
              <a:rPr lang="en-US" i="1">
                <a:latin typeface="Book Antiqua" pitchFamily="18" charset="0"/>
              </a:rPr>
              <a:t>=0</a:t>
            </a:r>
            <a:endParaRPr lang="ru-RU" i="1">
              <a:latin typeface="Book Antiqua" pitchFamily="18" charset="0"/>
            </a:endParaRPr>
          </a:p>
        </p:txBody>
      </p:sp>
      <p:cxnSp>
        <p:nvCxnSpPr>
          <p:cNvPr id="24" name="Прямая соединительная линия 23"/>
          <p:cNvCxnSpPr/>
          <p:nvPr/>
        </p:nvCxnSpPr>
        <p:spPr>
          <a:xfrm rot="5400000">
            <a:off x="858044" y="3999707"/>
            <a:ext cx="4286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>
            <a:off x="4572794" y="3999707"/>
            <a:ext cx="4286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>
            <a:off x="1071563" y="4214813"/>
            <a:ext cx="3714750" cy="158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4" name="TextBox 26"/>
          <p:cNvSpPr txBox="1">
            <a:spLocks noChangeArrowheads="1"/>
          </p:cNvSpPr>
          <p:nvPr/>
        </p:nvSpPr>
        <p:spPr bwMode="auto">
          <a:xfrm>
            <a:off x="2928938" y="3929063"/>
            <a:ext cx="2730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Gigi" pitchFamily="82" charset="0"/>
              </a:rPr>
              <a:t>l</a:t>
            </a:r>
            <a:endParaRPr lang="ru-RU" b="1" i="1">
              <a:latin typeface="Verdana" pitchFamily="34" charset="0"/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5400000" flipH="1" flipV="1">
            <a:off x="-142081" y="2999582"/>
            <a:ext cx="1571625" cy="158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642938" y="3786188"/>
            <a:ext cx="4286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42938" y="2214563"/>
            <a:ext cx="428625" cy="158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28" name="TextBox 30"/>
          <p:cNvSpPr txBox="1">
            <a:spLocks noChangeArrowheads="1"/>
          </p:cNvSpPr>
          <p:nvPr/>
        </p:nvSpPr>
        <p:spPr bwMode="auto">
          <a:xfrm>
            <a:off x="642938" y="2643188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h</a:t>
            </a:r>
            <a:endParaRPr lang="ru-RU" i="1">
              <a:latin typeface="Verdana" pitchFamily="34" charset="0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 rot="5400000">
            <a:off x="4215606" y="2570957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30" name="TextBox 32"/>
          <p:cNvSpPr txBox="1">
            <a:spLocks noChangeArrowheads="1"/>
          </p:cNvSpPr>
          <p:nvPr/>
        </p:nvSpPr>
        <p:spPr bwMode="auto">
          <a:xfrm>
            <a:off x="4429125" y="214312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g</a:t>
            </a:r>
            <a:endParaRPr lang="ru-RU">
              <a:latin typeface="Book Antiqua" pitchFamily="18" charset="0"/>
            </a:endParaRPr>
          </a:p>
        </p:txBody>
      </p:sp>
      <p:cxnSp>
        <p:nvCxnSpPr>
          <p:cNvPr id="34" name="Прямая со стрелкой 33"/>
          <p:cNvCxnSpPr/>
          <p:nvPr/>
        </p:nvCxnSpPr>
        <p:spPr>
          <a:xfrm>
            <a:off x="4429125" y="221456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олилиния 34"/>
          <p:cNvSpPr/>
          <p:nvPr/>
        </p:nvSpPr>
        <p:spPr>
          <a:xfrm rot="12574755">
            <a:off x="1492250" y="2195513"/>
            <a:ext cx="3230563" cy="2554287"/>
          </a:xfrm>
          <a:custGeom>
            <a:avLst/>
            <a:gdLst>
              <a:gd name="connsiteX0" fmla="*/ 0 w 3121152"/>
              <a:gd name="connsiteY0" fmla="*/ 1764792 h 2513076"/>
              <a:gd name="connsiteX1" fmla="*/ 2313432 w 3121152"/>
              <a:gd name="connsiteY1" fmla="*/ 2221992 h 2513076"/>
              <a:gd name="connsiteX2" fmla="*/ 3118104 w 3121152"/>
              <a:gd name="connsiteY2" fmla="*/ 18288 h 2513076"/>
              <a:gd name="connsiteX3" fmla="*/ 3118104 w 3121152"/>
              <a:gd name="connsiteY3" fmla="*/ 18288 h 2513076"/>
              <a:gd name="connsiteX4" fmla="*/ 3118104 w 3121152"/>
              <a:gd name="connsiteY4" fmla="*/ 18288 h 2513076"/>
              <a:gd name="connsiteX5" fmla="*/ 3118104 w 3121152"/>
              <a:gd name="connsiteY5" fmla="*/ 36576 h 2513076"/>
              <a:gd name="connsiteX6" fmla="*/ 3099816 w 3121152"/>
              <a:gd name="connsiteY6" fmla="*/ 0 h 251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21152" h="2513076">
                <a:moveTo>
                  <a:pt x="0" y="1764792"/>
                </a:moveTo>
                <a:cubicBezTo>
                  <a:pt x="896874" y="2138934"/>
                  <a:pt x="1793748" y="2513076"/>
                  <a:pt x="2313432" y="2221992"/>
                </a:cubicBezTo>
                <a:cubicBezTo>
                  <a:pt x="2833116" y="1930908"/>
                  <a:pt x="3118104" y="18288"/>
                  <a:pt x="3118104" y="18288"/>
                </a:cubicBezTo>
                <a:lnTo>
                  <a:pt x="3118104" y="18288"/>
                </a:lnTo>
                <a:lnTo>
                  <a:pt x="3118104" y="18288"/>
                </a:lnTo>
                <a:cubicBezTo>
                  <a:pt x="3118104" y="21336"/>
                  <a:pt x="3121152" y="39624"/>
                  <a:pt x="3118104" y="36576"/>
                </a:cubicBezTo>
                <a:cubicBezTo>
                  <a:pt x="3115056" y="33528"/>
                  <a:pt x="3107436" y="16764"/>
                  <a:pt x="3099816" y="0"/>
                </a:cubicBezTo>
              </a:path>
            </a:pathLst>
          </a:custGeom>
          <a:ln w="317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6000750" y="571500"/>
            <a:ext cx="2023311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 </a:t>
            </a:r>
            <a:r>
              <a:rPr lang="ru-RU" b="1" u="sng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вертикалі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</a:t>
            </a:r>
            <a:endParaRPr lang="ru-RU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5643563" y="1000125"/>
            <a:ext cx="3071812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Вздовж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вісі</a:t>
            </a:r>
            <a:r>
              <a:rPr lang="ru-RU" dirty="0" smtClean="0">
                <a:latin typeface="Verdana" pitchFamily="34" charset="0"/>
              </a:rPr>
              <a:t> ОУ </a:t>
            </a:r>
            <a:r>
              <a:rPr lang="ru-RU" dirty="0" err="1" smtClean="0">
                <a:latin typeface="Verdana" pitchFamily="34" charset="0"/>
              </a:rPr>
              <a:t>тіло</a:t>
            </a:r>
            <a:endParaRPr lang="ru-RU" dirty="0">
              <a:latin typeface="Verdana" pitchFamily="34" charset="0"/>
            </a:endParaRPr>
          </a:p>
          <a:p>
            <a:pPr algn="ctr"/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рухається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рівносповільнено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,</a:t>
            </a:r>
            <a:endParaRPr lang="ru-RU" dirty="0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dirty="0" err="1" smtClean="0">
                <a:latin typeface="Verdana" pitchFamily="34" charset="0"/>
              </a:rPr>
              <a:t>подібно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тілу</a:t>
            </a:r>
            <a:r>
              <a:rPr lang="ru-RU" dirty="0">
                <a:latin typeface="Verdana" pitchFamily="34" charset="0"/>
              </a:rPr>
              <a:t>, </a:t>
            </a:r>
            <a:r>
              <a:rPr lang="ru-RU" dirty="0" smtClean="0">
                <a:latin typeface="Verdana" pitchFamily="34" charset="0"/>
              </a:rPr>
              <a:t> кинутому </a:t>
            </a:r>
            <a:r>
              <a:rPr lang="ru-RU" dirty="0">
                <a:latin typeface="Verdana" pitchFamily="34" charset="0"/>
              </a:rPr>
              <a:t>вертикально </a:t>
            </a:r>
            <a:r>
              <a:rPr lang="ru-RU" dirty="0" err="1" smtClean="0">
                <a:latin typeface="Verdana" pitchFamily="34" charset="0"/>
              </a:rPr>
              <a:t>вгору</a:t>
            </a:r>
            <a:r>
              <a:rPr lang="ru-RU" dirty="0" smtClean="0">
                <a:latin typeface="Verdana" pitchFamily="34" charset="0"/>
              </a:rPr>
              <a:t> </a:t>
            </a:r>
            <a:endParaRPr lang="en-US" dirty="0">
              <a:latin typeface="Verdana" pitchFamily="34" charset="0"/>
            </a:endParaRPr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зі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швидкістю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, яка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дорівнює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проекції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початкової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швидкості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на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вісь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Verdana" pitchFamily="34" charset="0"/>
              </a:rPr>
              <a:t>ОУ</a:t>
            </a:r>
          </a:p>
        </p:txBody>
      </p:sp>
      <p:sp>
        <p:nvSpPr>
          <p:cNvPr id="25635" name="TextBox 37"/>
          <p:cNvSpPr txBox="1">
            <a:spLocks noChangeArrowheads="1"/>
          </p:cNvSpPr>
          <p:nvPr/>
        </p:nvSpPr>
        <p:spPr bwMode="auto">
          <a:xfrm>
            <a:off x="1428728" y="857232"/>
            <a:ext cx="36263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 dirty="0">
                <a:latin typeface="Verdana" pitchFamily="34" charset="0"/>
              </a:rPr>
              <a:t>h </a:t>
            </a:r>
            <a:r>
              <a:rPr lang="ru-RU" i="1" dirty="0">
                <a:latin typeface="Verdana" pitchFamily="34" charset="0"/>
              </a:rPr>
              <a:t>- </a:t>
            </a:r>
            <a:r>
              <a:rPr lang="ru-RU" i="1" dirty="0">
                <a:latin typeface="Book Antiqua" pitchFamily="18" charset="0"/>
              </a:rPr>
              <a:t>максимальная </a:t>
            </a:r>
            <a:r>
              <a:rPr lang="ru-RU" i="1" dirty="0" err="1" smtClean="0">
                <a:latin typeface="Book Antiqua" pitchFamily="18" charset="0"/>
              </a:rPr>
              <a:t>висота</a:t>
            </a:r>
            <a:r>
              <a:rPr lang="ru-RU" i="1" dirty="0" smtClean="0">
                <a:latin typeface="Book Antiqua" pitchFamily="18" charset="0"/>
              </a:rPr>
              <a:t> </a:t>
            </a:r>
            <a:r>
              <a:rPr lang="ru-RU" i="1" dirty="0" err="1" smtClean="0">
                <a:latin typeface="Book Antiqua" pitchFamily="18" charset="0"/>
              </a:rPr>
              <a:t>підйому</a:t>
            </a:r>
            <a:endParaRPr lang="ru-RU" i="1" dirty="0">
              <a:latin typeface="Book Antiqua" pitchFamily="18" charset="0"/>
            </a:endParaRPr>
          </a:p>
        </p:txBody>
      </p:sp>
      <p:sp>
        <p:nvSpPr>
          <p:cNvPr id="39" name="Прямоугольник 38"/>
          <p:cNvSpPr>
            <a:spLocks noChangeArrowheads="1"/>
          </p:cNvSpPr>
          <p:nvPr/>
        </p:nvSpPr>
        <p:spPr bwMode="auto">
          <a:xfrm>
            <a:off x="3786188" y="1285875"/>
            <a:ext cx="1312862" cy="36988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0000">
                <a:latin typeface="Book Antiqua" pitchFamily="18" charset="0"/>
              </a:rPr>
              <a:t>0</a:t>
            </a:r>
            <a:r>
              <a:rPr lang="ru-RU" b="1" i="1" baseline="-25000">
                <a:latin typeface="Book Antiqua" pitchFamily="18" charset="0"/>
              </a:rPr>
              <a:t>у</a:t>
            </a:r>
            <a:r>
              <a:rPr lang="ru-RU" b="1" i="1">
                <a:latin typeface="Book Antiqua" pitchFamily="18" charset="0"/>
              </a:rPr>
              <a:t>=</a:t>
            </a:r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4000">
                <a:latin typeface="Book Antiqua" pitchFamily="18" charset="0"/>
              </a:rPr>
              <a:t>0</a:t>
            </a:r>
            <a:r>
              <a:rPr lang="en-US" b="1" i="1">
                <a:latin typeface="Book Antiqua" pitchFamily="18" charset="0"/>
              </a:rPr>
              <a:t>sina</a:t>
            </a:r>
            <a:r>
              <a:rPr lang="ru-RU" b="1" i="1">
                <a:latin typeface="Book Antiqua" pitchFamily="18" charset="0"/>
              </a:rPr>
              <a:t> </a:t>
            </a:r>
            <a:endParaRPr lang="ru-RU">
              <a:latin typeface="Verdana" pitchFamily="34" charset="0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71500" y="4572000"/>
            <a:ext cx="80010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Таким  чином,  використовують формули,  які описують  </a:t>
            </a:r>
          </a:p>
          <a:p>
            <a:pPr algn="ctr"/>
            <a:r>
              <a:rPr lang="uk-UA" dirty="0" smtClean="0">
                <a:latin typeface="Verdana" pitchFamily="34" charset="0"/>
              </a:rPr>
              <a:t>рівноприскорений  рух тіл вздовж вертикалі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857250" y="600075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g</a:t>
            </a:r>
            <a:r>
              <a:rPr lang="en-US" sz="2400" b="1" i="1" baseline="-12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 -g ,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2000250" y="6000750"/>
            <a:ext cx="16906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 baseline="-25000">
                <a:latin typeface="Book Antiqua" pitchFamily="18" charset="0"/>
              </a:rPr>
              <a:t>у</a:t>
            </a:r>
            <a:r>
              <a:rPr lang="ru-RU" sz="2400" b="1" i="1">
                <a:latin typeface="Book Antiqua" pitchFamily="18" charset="0"/>
              </a:rPr>
              <a:t>=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4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sina</a:t>
            </a:r>
            <a:r>
              <a:rPr lang="ru-RU" sz="2400" b="1" i="1">
                <a:latin typeface="Book Antiqua" pitchFamily="18" charset="0"/>
              </a:rPr>
              <a:t> </a:t>
            </a:r>
            <a:endParaRPr lang="ru-RU" sz="2400">
              <a:latin typeface="Verdana" pitchFamily="34" charset="0"/>
            </a:endParaRPr>
          </a:p>
        </p:txBody>
      </p:sp>
      <p:sp>
        <p:nvSpPr>
          <p:cNvPr id="46" name="Скругленный прямоугольник 45"/>
          <p:cNvSpPr/>
          <p:nvPr/>
        </p:nvSpPr>
        <p:spPr>
          <a:xfrm>
            <a:off x="428625" y="5357813"/>
            <a:ext cx="3500438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6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sina - gt</a:t>
            </a:r>
            <a:endParaRPr lang="ru-RU" dirty="0"/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4071938" y="5357813"/>
            <a:ext cx="4572000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428625" y="5357813"/>
            <a:ext cx="177165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>
                <a:latin typeface="Book Antiqua" pitchFamily="18" charset="0"/>
              </a:rPr>
              <a:t>=</a:t>
            </a:r>
            <a:r>
              <a:rPr lang="ru-RU" sz="2400" b="1">
                <a:latin typeface="Book Antiqua" pitchFamily="18" charset="0"/>
              </a:rPr>
              <a:t> </a:t>
            </a:r>
            <a:r>
              <a:rPr lang="en-US" sz="2400" b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18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+g</a:t>
            </a:r>
            <a:r>
              <a:rPr lang="en-US" sz="2400" b="1" i="1" baseline="-18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4071938" y="5357813"/>
            <a:ext cx="47863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 = v</a:t>
            </a:r>
            <a:r>
              <a:rPr lang="en-US" sz="2400" b="1" i="1" baseline="-16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sinat- 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r>
              <a:rPr lang="en-US" b="1" i="1">
                <a:latin typeface="Book Antiqua" pitchFamily="18" charset="0"/>
              </a:rPr>
              <a:t> </a:t>
            </a:r>
            <a:endParaRPr lang="ru-RU" b="1" i="1">
              <a:latin typeface="Book Antiqua" pitchFamily="18" charset="0"/>
            </a:endParaRPr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1500188" y="26431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Овал 50"/>
          <p:cNvSpPr/>
          <p:nvPr/>
        </p:nvSpPr>
        <p:spPr>
          <a:xfrm>
            <a:off x="4643438" y="3643313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2" name="Овал 51"/>
          <p:cNvSpPr/>
          <p:nvPr/>
        </p:nvSpPr>
        <p:spPr>
          <a:xfrm>
            <a:off x="1071563" y="3571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6" name="Прямоугольник 55"/>
          <p:cNvSpPr>
            <a:spLocks noChangeArrowheads="1"/>
          </p:cNvSpPr>
          <p:nvPr/>
        </p:nvSpPr>
        <p:spPr bwMode="auto">
          <a:xfrm>
            <a:off x="2071688" y="5357813"/>
            <a:ext cx="177482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Book Antiqua" pitchFamily="18" charset="0"/>
              </a:rPr>
              <a:t>=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6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sina - gt</a:t>
            </a:r>
            <a:endParaRPr lang="ru-RU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500"/>
                            </p:stCondLst>
                            <p:childTnLst>
                              <p:par>
                                <p:cTn id="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6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6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6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750"/>
                            </p:stCondLst>
                            <p:childTnLst>
                              <p:par>
                                <p:cTn id="7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750"/>
                            </p:stCondLst>
                            <p:childTnLst>
                              <p:par>
                                <p:cTn id="73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7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7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7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00"/>
                            </p:stCondLst>
                            <p:childTnLst>
                              <p:par>
                                <p:cTn id="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9" grpId="0" animBg="1"/>
      <p:bldP spid="42" grpId="0"/>
      <p:bldP spid="43" grpId="0"/>
      <p:bldP spid="43" grpId="1"/>
      <p:bldP spid="44" grpId="0"/>
      <p:bldP spid="44" grpId="1"/>
      <p:bldP spid="46" grpId="0" animBg="1"/>
      <p:bldP spid="47" grpId="0" animBg="1"/>
      <p:bldP spid="49" grpId="0"/>
      <p:bldP spid="5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1663700" y="2246313"/>
            <a:ext cx="5770563" cy="2836862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37306" y="3432969"/>
            <a:ext cx="33591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643063" y="5111750"/>
            <a:ext cx="692943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00188" y="4968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429125" y="2182813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358063" y="50006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1464469" y="4290219"/>
            <a:ext cx="928688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643063" y="5111750"/>
            <a:ext cx="571500" cy="1588"/>
          </a:xfrm>
          <a:prstGeom prst="straightConnector1">
            <a:avLst/>
          </a:prstGeom>
          <a:ln w="381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137444" y="4617244"/>
            <a:ext cx="1009650" cy="1588"/>
          </a:xfrm>
          <a:prstGeom prst="straightConnector1">
            <a:avLst/>
          </a:prstGeom>
          <a:ln w="381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72000" y="2182813"/>
            <a:ext cx="571500" cy="1587"/>
          </a:xfrm>
          <a:prstGeom prst="straightConnector1">
            <a:avLst/>
          </a:prstGeom>
          <a:ln w="381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572375" y="5111750"/>
            <a:ext cx="571500" cy="1588"/>
          </a:xfrm>
          <a:prstGeom prst="straightConnector1">
            <a:avLst/>
          </a:prstGeom>
          <a:ln w="381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3063" y="4111625"/>
            <a:ext cx="5715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1713706" y="4612482"/>
            <a:ext cx="1000125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7358063" y="5254625"/>
            <a:ext cx="857250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042150" y="5570538"/>
            <a:ext cx="919163" cy="1587"/>
          </a:xfrm>
          <a:prstGeom prst="straightConnector1">
            <a:avLst/>
          </a:prstGeom>
          <a:ln w="38100">
            <a:solidFill>
              <a:srgbClr val="80008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7608888" y="5503863"/>
            <a:ext cx="928687" cy="158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7500938" y="5969000"/>
            <a:ext cx="569912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15481" y="3755232"/>
            <a:ext cx="2714625" cy="158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643" name="TextBox 42"/>
          <p:cNvSpPr txBox="1">
            <a:spLocks noChangeArrowheads="1"/>
          </p:cNvSpPr>
          <p:nvPr/>
        </p:nvSpPr>
        <p:spPr bwMode="auto">
          <a:xfrm>
            <a:off x="4572000" y="3325813"/>
            <a:ext cx="660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h </a:t>
            </a:r>
            <a:r>
              <a:rPr lang="en-US" b="1" i="1" baseline="-14000">
                <a:latin typeface="Book Antiqua" pitchFamily="18" charset="0"/>
              </a:rPr>
              <a:t>max</a:t>
            </a:r>
            <a:endParaRPr lang="ru-RU" b="1" i="1" baseline="-14000">
              <a:latin typeface="Book Antiqua" pitchFamily="18" charset="0"/>
            </a:endParaRPr>
          </a:p>
        </p:txBody>
      </p:sp>
      <p:sp>
        <p:nvSpPr>
          <p:cNvPr id="26644" name="TextBox 43"/>
          <p:cNvSpPr txBox="1">
            <a:spLocks noChangeArrowheads="1"/>
          </p:cNvSpPr>
          <p:nvPr/>
        </p:nvSpPr>
        <p:spPr bwMode="auto">
          <a:xfrm>
            <a:off x="1214438" y="1611313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y</a:t>
            </a:r>
            <a:endParaRPr lang="ru-RU" i="1">
              <a:latin typeface="Verdana" pitchFamily="34" charset="0"/>
            </a:endParaRPr>
          </a:p>
        </p:txBody>
      </p:sp>
      <p:sp>
        <p:nvSpPr>
          <p:cNvPr id="26645" name="TextBox 44"/>
          <p:cNvSpPr txBox="1">
            <a:spLocks noChangeArrowheads="1"/>
          </p:cNvSpPr>
          <p:nvPr/>
        </p:nvSpPr>
        <p:spPr bwMode="auto">
          <a:xfrm>
            <a:off x="8358188" y="518318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Verdana" pitchFamily="34" charset="0"/>
              </a:rPr>
              <a:t>x</a:t>
            </a:r>
            <a:endParaRPr lang="ru-RU">
              <a:latin typeface="Verdana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857250" y="4968875"/>
            <a:ext cx="214313" cy="21431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 rot="5400000" flipH="1" flipV="1">
            <a:off x="67469" y="4615656"/>
            <a:ext cx="1009650" cy="1588"/>
          </a:xfrm>
          <a:prstGeom prst="straightConnector1">
            <a:avLst/>
          </a:prstGeom>
          <a:ln w="3810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0" idx="1"/>
          </p:cNvCxnSpPr>
          <p:nvPr/>
        </p:nvCxnSpPr>
        <p:spPr>
          <a:xfrm flipV="1">
            <a:off x="928688" y="2214563"/>
            <a:ext cx="3532187" cy="7937"/>
          </a:xfrm>
          <a:prstGeom prst="line">
            <a:avLst/>
          </a:prstGeom>
          <a:ln w="1270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Дуга 37"/>
          <p:cNvSpPr/>
          <p:nvPr/>
        </p:nvSpPr>
        <p:spPr>
          <a:xfrm>
            <a:off x="1571625" y="4754563"/>
            <a:ext cx="571500" cy="714375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6650" name="TextBox 38"/>
          <p:cNvSpPr txBox="1">
            <a:spLocks noChangeArrowheads="1"/>
          </p:cNvSpPr>
          <p:nvPr/>
        </p:nvSpPr>
        <p:spPr bwMode="auto">
          <a:xfrm>
            <a:off x="1785938" y="4611688"/>
            <a:ext cx="331787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4714875" y="1825625"/>
            <a:ext cx="3127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8143875" y="5754688"/>
            <a:ext cx="312738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28625" y="5111750"/>
            <a:ext cx="7429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v=v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</a:t>
            </a:r>
            <a:endParaRPr lang="ru-RU" baseline="-25000" dirty="0">
              <a:latin typeface="+mn-lt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1143000" y="4183063"/>
            <a:ext cx="47466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</a:t>
            </a:r>
            <a:endParaRPr lang="ru-RU" dirty="0">
              <a:latin typeface="+mn-lt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7000875" y="5468938"/>
            <a:ext cx="47466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</a:t>
            </a:r>
            <a:endParaRPr lang="ru-RU" dirty="0">
              <a:latin typeface="+mn-lt"/>
            </a:endParaRPr>
          </a:p>
        </p:txBody>
      </p:sp>
      <p:sp>
        <p:nvSpPr>
          <p:cNvPr id="53" name="Прямоугольник 52"/>
          <p:cNvSpPr/>
          <p:nvPr/>
        </p:nvSpPr>
        <p:spPr>
          <a:xfrm>
            <a:off x="7572375" y="4754563"/>
            <a:ext cx="4667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x</a:t>
            </a:r>
            <a:endParaRPr lang="ru-RU" dirty="0">
              <a:latin typeface="+mn-lt"/>
            </a:endParaRPr>
          </a:p>
        </p:txBody>
      </p:sp>
      <p:sp>
        <p:nvSpPr>
          <p:cNvPr id="54" name="Прямоугольник 53"/>
          <p:cNvSpPr/>
          <p:nvPr/>
        </p:nvSpPr>
        <p:spPr>
          <a:xfrm>
            <a:off x="1714500" y="5111750"/>
            <a:ext cx="4667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x</a:t>
            </a:r>
            <a:endParaRPr lang="ru-RU" dirty="0">
              <a:latin typeface="+mn-lt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1714500" y="2254250"/>
            <a:ext cx="6905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25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=0</a:t>
            </a:r>
            <a:endParaRPr lang="ru-RU" dirty="0">
              <a:latin typeface="+mn-lt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2000250" y="375443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8215313" y="58261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4786313" y="189706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928813" y="3683000"/>
            <a:ext cx="3905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b="1" i="1" baseline="-14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endParaRPr lang="ru-RU" dirty="0">
              <a:latin typeface="+mn-lt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1643063" y="357188"/>
            <a:ext cx="6215062" cy="114300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2" name="Прямоугольник 61"/>
          <p:cNvSpPr/>
          <p:nvPr/>
        </p:nvSpPr>
        <p:spPr>
          <a:xfrm>
            <a:off x="1571625" y="428625"/>
            <a:ext cx="6357938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err="1" smtClean="0">
                <a:latin typeface="+mn-lt"/>
              </a:rPr>
              <a:t>Вздовж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вісі</a:t>
            </a:r>
            <a:r>
              <a:rPr lang="ru-RU" sz="1600" dirty="0" smtClean="0">
                <a:latin typeface="+mn-lt"/>
              </a:rPr>
              <a:t> ОУ </a:t>
            </a:r>
            <a:r>
              <a:rPr lang="ru-RU" sz="1600" dirty="0" err="1" smtClean="0">
                <a:latin typeface="+mn-lt"/>
              </a:rPr>
              <a:t>тіло</a:t>
            </a:r>
            <a:r>
              <a:rPr lang="en-US" sz="1600" dirty="0" smtClean="0">
                <a:latin typeface="+mn-lt"/>
              </a:rPr>
              <a:t> </a:t>
            </a:r>
            <a:r>
              <a:rPr lang="ru-RU" sz="1600" dirty="0" err="1" smtClean="0">
                <a:latin typeface="+mn-lt"/>
              </a:rPr>
              <a:t>рухається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1600" b="1" u="sng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рівносповільнено</a:t>
            </a:r>
            <a:r>
              <a:rPr lang="ru-RU" sz="1600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,</a:t>
            </a:r>
            <a:endParaRPr lang="ru-RU" sz="1600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/>
            <a:r>
              <a:rPr lang="ru-RU" sz="1600" dirty="0" err="1" smtClean="0">
                <a:latin typeface="Verdana" pitchFamily="34" charset="0"/>
              </a:rPr>
              <a:t>подібно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тілу</a:t>
            </a:r>
            <a:r>
              <a:rPr lang="ru-RU" sz="1600" dirty="0" smtClean="0">
                <a:latin typeface="Verdana" pitchFamily="34" charset="0"/>
              </a:rPr>
              <a:t>,  кинутому вертикально </a:t>
            </a:r>
            <a:r>
              <a:rPr lang="ru-RU" sz="1600" dirty="0" err="1" smtClean="0">
                <a:latin typeface="Verdana" pitchFamily="34" charset="0"/>
              </a:rPr>
              <a:t>вгору</a:t>
            </a:r>
            <a:r>
              <a:rPr lang="ru-RU" sz="1600" dirty="0" smtClean="0">
                <a:latin typeface="Verdana" pitchFamily="34" charset="0"/>
              </a:rPr>
              <a:t> </a:t>
            </a:r>
            <a:endParaRPr lang="en-US" sz="1600" dirty="0" smtClean="0">
              <a:latin typeface="Verdana" pitchFamily="34" charset="0"/>
            </a:endParaRPr>
          </a:p>
          <a:p>
            <a:pPr algn="ctr"/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зі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швидкістю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, яка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дорівнює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проекції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початкової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швидкості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на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вісь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ОУ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latin typeface="+mn-lt"/>
              </a:rPr>
              <a:t> </a:t>
            </a:r>
            <a:endParaRPr lang="ru-RU" sz="1600" dirty="0">
              <a:latin typeface="+mn-lt"/>
            </a:endParaRPr>
          </a:p>
        </p:txBody>
      </p:sp>
      <p:sp>
        <p:nvSpPr>
          <p:cNvPr id="63" name="Скругленный прямоугольник 62"/>
          <p:cNvSpPr/>
          <p:nvPr/>
        </p:nvSpPr>
        <p:spPr>
          <a:xfrm>
            <a:off x="6500813" y="2111375"/>
            <a:ext cx="1571625" cy="500063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6786563" y="2111375"/>
            <a:ext cx="10572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C00000"/>
                </a:solidFill>
                <a:latin typeface="Book Antiqua" pitchFamily="18" charset="0"/>
              </a:rPr>
              <a:t>v=v</a:t>
            </a:r>
            <a:r>
              <a:rPr lang="ru-RU" sz="2800" b="1" i="1" baseline="-1200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en-US" sz="2800" b="1" i="1" baseline="-20000">
                <a:solidFill>
                  <a:srgbClr val="C00000"/>
                </a:solidFill>
                <a:latin typeface="Book Antiqua" pitchFamily="18" charset="0"/>
              </a:rPr>
              <a:t>y</a:t>
            </a:r>
            <a:endParaRPr lang="ru-RU" sz="2800">
              <a:solidFill>
                <a:srgbClr val="C00000"/>
              </a:solidFill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7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4000"/>
                            </p:stCondLst>
                            <p:childTnLst>
                              <p:par>
                                <p:cTn id="32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1.94444E-6 -0.40949 " pathEditMode="relative" ptsTypes="AA">
                                      <p:cBhvr>
                                        <p:cTn id="33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34" presetID="0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1.38778E-17 -0.40949 L -0.00087 -0.00694 " pathEditMode="relative" rAng="0" ptsTypes="AA">
                                      <p:cBhvr>
                                        <p:cTn id="3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0100"/>
                                    </p:animMotion>
                                  </p:childTnLst>
                                </p:cTn>
                              </p:par>
                              <p:par>
                                <p:cTn id="36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2.22222E-6 C 0.104 -0.20972 0.20834 -0.41944 0.31476 -0.41759 C 0.42066 -0.41574 0.58386 -0.06041 0.63785 0.01111 " pathEditMode="relative" rAng="0" ptsTypes="aaA">
                                      <p:cBhvr>
                                        <p:cTn id="3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1900" y="-20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6" grpId="0" animBg="1"/>
      <p:bldP spid="46" grpId="1" animBg="1"/>
      <p:bldP spid="61" grpId="0" animBg="1"/>
      <p:bldP spid="62" grpId="0"/>
      <p:bldP spid="63" grpId="0" animBg="1"/>
      <p:bldP spid="6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1663700" y="1992313"/>
            <a:ext cx="5770563" cy="2835275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1588" y="3214688"/>
            <a:ext cx="328771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643063" y="4857750"/>
            <a:ext cx="692943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Овал 9"/>
          <p:cNvSpPr/>
          <p:nvPr/>
        </p:nvSpPr>
        <p:spPr>
          <a:xfrm>
            <a:off x="4429125" y="1928813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1464469" y="4036219"/>
            <a:ext cx="928688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643063" y="4857750"/>
            <a:ext cx="57150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137444" y="4363244"/>
            <a:ext cx="100965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72000" y="1928813"/>
            <a:ext cx="571500" cy="158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572375" y="4857750"/>
            <a:ext cx="57150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3063" y="3857625"/>
            <a:ext cx="5715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1713706" y="4358482"/>
            <a:ext cx="1000125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7358063" y="5000625"/>
            <a:ext cx="857250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042150" y="5316538"/>
            <a:ext cx="919163" cy="158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7608888" y="5249863"/>
            <a:ext cx="928687" cy="158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7500938" y="5715000"/>
            <a:ext cx="569912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14687" y="3500438"/>
            <a:ext cx="2716213" cy="158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665" name="TextBox 42"/>
          <p:cNvSpPr txBox="1">
            <a:spLocks noChangeArrowheads="1"/>
          </p:cNvSpPr>
          <p:nvPr/>
        </p:nvSpPr>
        <p:spPr bwMode="auto">
          <a:xfrm>
            <a:off x="4572000" y="3071813"/>
            <a:ext cx="660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h </a:t>
            </a:r>
            <a:r>
              <a:rPr lang="en-US" b="1" i="1" baseline="-14000">
                <a:latin typeface="Book Antiqua" pitchFamily="18" charset="0"/>
              </a:rPr>
              <a:t>max</a:t>
            </a:r>
            <a:endParaRPr lang="ru-RU" b="1" i="1" baseline="-14000">
              <a:latin typeface="Book Antiqua" pitchFamily="18" charset="0"/>
            </a:endParaRPr>
          </a:p>
        </p:txBody>
      </p:sp>
      <p:sp>
        <p:nvSpPr>
          <p:cNvPr id="27666" name="TextBox 43"/>
          <p:cNvSpPr txBox="1">
            <a:spLocks noChangeArrowheads="1"/>
          </p:cNvSpPr>
          <p:nvPr/>
        </p:nvSpPr>
        <p:spPr bwMode="auto">
          <a:xfrm>
            <a:off x="1214438" y="1571625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Verdana" pitchFamily="34" charset="0"/>
              </a:rPr>
              <a:t>y</a:t>
            </a:r>
            <a:endParaRPr lang="ru-RU" i="1">
              <a:latin typeface="Verdana" pitchFamily="34" charset="0"/>
            </a:endParaRPr>
          </a:p>
        </p:txBody>
      </p:sp>
      <p:sp>
        <p:nvSpPr>
          <p:cNvPr id="27667" name="TextBox 44"/>
          <p:cNvSpPr txBox="1">
            <a:spLocks noChangeArrowheads="1"/>
          </p:cNvSpPr>
          <p:nvPr/>
        </p:nvSpPr>
        <p:spPr bwMode="auto">
          <a:xfrm>
            <a:off x="8358188" y="492918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Verdana" pitchFamily="34" charset="0"/>
              </a:rPr>
              <a:t>x</a:t>
            </a:r>
            <a:endParaRPr lang="ru-RU">
              <a:latin typeface="Verdana" pitchFamily="34" charset="0"/>
            </a:endParaRPr>
          </a:p>
        </p:txBody>
      </p:sp>
      <p:sp>
        <p:nvSpPr>
          <p:cNvPr id="46" name="Овал 45"/>
          <p:cNvSpPr/>
          <p:nvPr/>
        </p:nvSpPr>
        <p:spPr>
          <a:xfrm>
            <a:off x="857250" y="4714875"/>
            <a:ext cx="214313" cy="214313"/>
          </a:xfrm>
          <a:prstGeom prst="ellipse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7" name="Овал 46"/>
          <p:cNvSpPr/>
          <p:nvPr/>
        </p:nvSpPr>
        <p:spPr>
          <a:xfrm>
            <a:off x="1500188" y="5429250"/>
            <a:ext cx="214312" cy="214313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8" name="Прямая со стрелкой 47"/>
          <p:cNvCxnSpPr/>
          <p:nvPr/>
        </p:nvCxnSpPr>
        <p:spPr>
          <a:xfrm rot="5400000" flipH="1" flipV="1">
            <a:off x="210344" y="4361656"/>
            <a:ext cx="1009650" cy="1588"/>
          </a:xfrm>
          <a:prstGeom prst="straightConnector1">
            <a:avLst/>
          </a:prstGeom>
          <a:ln w="38100"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 стрелкой 49"/>
          <p:cNvCxnSpPr/>
          <p:nvPr/>
        </p:nvCxnSpPr>
        <p:spPr>
          <a:xfrm>
            <a:off x="1714500" y="5357813"/>
            <a:ext cx="571500" cy="1587"/>
          </a:xfrm>
          <a:prstGeom prst="straightConnector1">
            <a:avLst/>
          </a:prstGeom>
          <a:ln w="38100">
            <a:solidFill>
              <a:schemeClr val="accent3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Прямоугольник 54"/>
          <p:cNvSpPr/>
          <p:nvPr/>
        </p:nvSpPr>
        <p:spPr>
          <a:xfrm>
            <a:off x="1214438" y="4071938"/>
            <a:ext cx="47466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endParaRPr lang="ru-RU" dirty="0">
              <a:latin typeface="+mn-lt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1714500" y="4786313"/>
            <a:ext cx="4667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х</a:t>
            </a:r>
            <a:endParaRPr lang="ru-RU" dirty="0">
              <a:latin typeface="+mn-lt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7000875" y="5143500"/>
            <a:ext cx="4746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endParaRPr lang="ru-RU" dirty="0">
              <a:latin typeface="+mn-lt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1643063" y="1714500"/>
            <a:ext cx="39846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endParaRPr lang="ru-RU" dirty="0">
              <a:latin typeface="+mn-lt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7715250" y="4429125"/>
            <a:ext cx="4667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х</a:t>
            </a:r>
            <a:endParaRPr lang="ru-RU" dirty="0">
              <a:latin typeface="+mn-lt"/>
            </a:endParaRPr>
          </a:p>
        </p:txBody>
      </p:sp>
      <p:sp>
        <p:nvSpPr>
          <p:cNvPr id="60" name="Прямоугольник 59"/>
          <p:cNvSpPr/>
          <p:nvPr/>
        </p:nvSpPr>
        <p:spPr>
          <a:xfrm>
            <a:off x="4714875" y="1571625"/>
            <a:ext cx="3127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2000250" y="3429000"/>
            <a:ext cx="3905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endParaRPr lang="ru-RU" baseline="-18000" dirty="0">
              <a:latin typeface="+mn-lt"/>
            </a:endParaRPr>
          </a:p>
        </p:txBody>
      </p:sp>
      <p:sp>
        <p:nvSpPr>
          <p:cNvPr id="62" name="Дуга 61"/>
          <p:cNvSpPr/>
          <p:nvPr/>
        </p:nvSpPr>
        <p:spPr>
          <a:xfrm>
            <a:off x="1571625" y="4500563"/>
            <a:ext cx="571500" cy="714375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7680" name="TextBox 62"/>
          <p:cNvSpPr txBox="1">
            <a:spLocks noChangeArrowheads="1"/>
          </p:cNvSpPr>
          <p:nvPr/>
        </p:nvSpPr>
        <p:spPr bwMode="auto">
          <a:xfrm>
            <a:off x="1785938" y="4357688"/>
            <a:ext cx="331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428625" y="4929188"/>
            <a:ext cx="7429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v=v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endParaRPr lang="ru-RU" dirty="0">
              <a:latin typeface="+mn-lt"/>
            </a:endParaRPr>
          </a:p>
        </p:txBody>
      </p:sp>
      <p:cxnSp>
        <p:nvCxnSpPr>
          <p:cNvPr id="65" name="Прямая со стрелкой 64"/>
          <p:cNvCxnSpPr/>
          <p:nvPr/>
        </p:nvCxnSpPr>
        <p:spPr>
          <a:xfrm>
            <a:off x="2071688" y="350043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Прямая со стрелкой 65"/>
          <p:cNvCxnSpPr/>
          <p:nvPr/>
        </p:nvCxnSpPr>
        <p:spPr>
          <a:xfrm>
            <a:off x="4714875" y="164306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>
            <a:off x="8215313" y="55006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Прямоугольник 67"/>
          <p:cNvSpPr/>
          <p:nvPr/>
        </p:nvSpPr>
        <p:spPr>
          <a:xfrm>
            <a:off x="8215313" y="5500688"/>
            <a:ext cx="3127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sp>
        <p:nvSpPr>
          <p:cNvPr id="69" name="Прямоугольник 68"/>
          <p:cNvSpPr/>
          <p:nvPr/>
        </p:nvSpPr>
        <p:spPr>
          <a:xfrm>
            <a:off x="2214563" y="5143500"/>
            <a:ext cx="73501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v=v</a:t>
            </a:r>
            <a:r>
              <a:rPr lang="en-US" b="1" i="1" baseline="-1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0x</a:t>
            </a:r>
            <a:endParaRPr lang="ru-RU" dirty="0">
              <a:latin typeface="+mn-lt"/>
            </a:endParaRPr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1428728" y="571480"/>
            <a:ext cx="6643734" cy="100012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1500188" y="500063"/>
            <a:ext cx="6412333" cy="89255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Деякі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залежності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поміж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величинами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при 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русі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тіла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кинутого </a:t>
            </a:r>
            <a:r>
              <a:rPr lang="ru-RU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під</a:t>
            </a: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кутом до </a:t>
            </a:r>
            <a:r>
              <a:rPr lang="ru-RU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горизонту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(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балістичний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рух</a:t>
            </a:r>
            <a:r>
              <a:rPr lang="ru-RU" sz="1600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)</a:t>
            </a:r>
            <a:endParaRPr lang="ru-RU" sz="16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5857875" y="1500188"/>
            <a:ext cx="3143250" cy="107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 smtClean="0">
                <a:latin typeface="Verdana" pitchFamily="34" charset="0"/>
              </a:rPr>
              <a:t> Час </a:t>
            </a:r>
            <a:r>
              <a:rPr lang="uk-UA" sz="1600" dirty="0" smtClean="0">
                <a:latin typeface="Verdana" pitchFamily="34" charset="0"/>
              </a:rPr>
              <a:t>польоту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>
                <a:latin typeface="Verdana" pitchFamily="34" charset="0"/>
              </a:rPr>
              <a:t>2 </a:t>
            </a:r>
            <a:r>
              <a:rPr lang="ru-RU" sz="1600" dirty="0" smtClean="0">
                <a:latin typeface="Verdana" pitchFamily="34" charset="0"/>
              </a:rPr>
              <a:t>рази</a:t>
            </a:r>
            <a:endParaRPr lang="ru-RU" sz="1600" dirty="0">
              <a:latin typeface="Verdana" pitchFamily="34" charset="0"/>
            </a:endParaRPr>
          </a:p>
          <a:p>
            <a:pPr algn="ctr"/>
            <a:r>
              <a:rPr lang="ru-RU" sz="1600" dirty="0" err="1" smtClean="0">
                <a:latin typeface="Verdana" pitchFamily="34" charset="0"/>
              </a:rPr>
              <a:t>більший</a:t>
            </a:r>
            <a:r>
              <a:rPr lang="ru-RU" sz="1600" dirty="0" smtClean="0">
                <a:latin typeface="Verdana" pitchFamily="34" charset="0"/>
              </a:rPr>
              <a:t> за час</a:t>
            </a:r>
            <a:endParaRPr lang="ru-RU" sz="1600" dirty="0">
              <a:latin typeface="Verdana" pitchFamily="34" charset="0"/>
            </a:endParaRPr>
          </a:p>
          <a:p>
            <a:pPr algn="ctr"/>
            <a:r>
              <a:rPr lang="ru-RU" sz="1600" dirty="0" err="1" smtClean="0">
                <a:latin typeface="Verdana" pitchFamily="34" charset="0"/>
              </a:rPr>
              <a:t>піднятя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тіла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>
                <a:latin typeface="Verdana" pitchFamily="34" charset="0"/>
              </a:rPr>
              <a:t>на </a:t>
            </a:r>
          </a:p>
          <a:p>
            <a:pPr algn="ctr"/>
            <a:r>
              <a:rPr lang="ru-RU" sz="1600" dirty="0">
                <a:latin typeface="Verdana" pitchFamily="34" charset="0"/>
              </a:rPr>
              <a:t>максимальную </a:t>
            </a:r>
            <a:r>
              <a:rPr lang="ru-RU" sz="1600" dirty="0" err="1" smtClean="0">
                <a:latin typeface="Verdana" pitchFamily="34" charset="0"/>
              </a:rPr>
              <a:t>висоту</a:t>
            </a:r>
            <a:endParaRPr lang="ru-RU" sz="1600" dirty="0">
              <a:latin typeface="Verdana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286500" y="2571750"/>
            <a:ext cx="2357438" cy="57150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6286500" y="2643188"/>
            <a:ext cx="23860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t= 2t</a:t>
            </a:r>
            <a:r>
              <a:rPr lang="en-US" sz="2000" b="1" i="1" baseline="-16000">
                <a:latin typeface="Book Antiqua" pitchFamily="18" charset="0"/>
              </a:rPr>
              <a:t>max</a:t>
            </a:r>
            <a:r>
              <a:rPr lang="en-US" sz="2000" b="1" i="1">
                <a:latin typeface="Book Antiqua" pitchFamily="18" charset="0"/>
              </a:rPr>
              <a:t> = 2v</a:t>
            </a:r>
            <a:r>
              <a:rPr lang="en-US" sz="2000" b="1" i="1" baseline="-16000">
                <a:latin typeface="Book Antiqua" pitchFamily="18" charset="0"/>
              </a:rPr>
              <a:t>0</a:t>
            </a:r>
            <a:r>
              <a:rPr lang="en-US" sz="2000" b="1" i="1">
                <a:latin typeface="Book Antiqua" pitchFamily="18" charset="0"/>
              </a:rPr>
              <a:t>sina/g</a:t>
            </a:r>
            <a:endParaRPr lang="ru-RU" sz="2000" b="1" i="1">
              <a:latin typeface="Book Antiqua" pitchFamily="18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571472" y="5715016"/>
            <a:ext cx="8001027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Verdana" pitchFamily="34" charset="0"/>
              </a:rPr>
              <a:t>Дальність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польоту</a:t>
            </a:r>
            <a:r>
              <a:rPr lang="ru-RU" sz="1600" dirty="0" smtClean="0">
                <a:latin typeface="Verdana" pitchFamily="34" charset="0"/>
              </a:rPr>
              <a:t> при </a:t>
            </a:r>
            <a:r>
              <a:rPr lang="ru-RU" sz="1600" dirty="0" err="1" smtClean="0">
                <a:latin typeface="Verdana" pitchFamily="34" charset="0"/>
              </a:rPr>
              <a:t>незміній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початковій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швидкості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залежить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від</a:t>
            </a:r>
            <a:r>
              <a:rPr lang="ru-RU" sz="1600" dirty="0" smtClean="0">
                <a:latin typeface="Verdana" pitchFamily="34" charset="0"/>
              </a:rPr>
              <a:t> кута </a:t>
            </a:r>
            <a:endParaRPr lang="ru-RU" sz="1600" dirty="0">
              <a:latin typeface="Verdana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3429000" y="6143625"/>
            <a:ext cx="2643188" cy="500063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9" name="Прямоугольник 78"/>
          <p:cNvSpPr>
            <a:spLocks noChangeArrowheads="1"/>
          </p:cNvSpPr>
          <p:nvPr/>
        </p:nvSpPr>
        <p:spPr bwMode="auto">
          <a:xfrm>
            <a:off x="3643313" y="6215063"/>
            <a:ext cx="22558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l = x </a:t>
            </a:r>
            <a:r>
              <a:rPr lang="en-US" b="1" i="1" baseline="-18000">
                <a:latin typeface="Book Antiqua" pitchFamily="18" charset="0"/>
              </a:rPr>
              <a:t>max</a:t>
            </a:r>
            <a:r>
              <a:rPr lang="en-US" b="1" i="1">
                <a:latin typeface="Book Antiqua" pitchFamily="18" charset="0"/>
              </a:rPr>
              <a:t>= v</a:t>
            </a:r>
            <a:r>
              <a:rPr lang="en-US" b="1" i="1" baseline="-16000">
                <a:latin typeface="Book Antiqua" pitchFamily="18" charset="0"/>
              </a:rPr>
              <a:t>0</a:t>
            </a:r>
            <a:r>
              <a:rPr lang="ru-RU" b="1" i="1" baseline="24000">
                <a:latin typeface="Book Antiqua" pitchFamily="18" charset="0"/>
              </a:rPr>
              <a:t>2</a:t>
            </a:r>
            <a:r>
              <a:rPr lang="en-US" b="1" i="1">
                <a:latin typeface="Book Antiqua" pitchFamily="18" charset="0"/>
              </a:rPr>
              <a:t>sin</a:t>
            </a:r>
            <a:r>
              <a:rPr lang="ru-RU" b="1" i="1">
                <a:latin typeface="Book Antiqua" pitchFamily="18" charset="0"/>
              </a:rPr>
              <a:t>2</a:t>
            </a:r>
            <a:r>
              <a:rPr lang="en-US" b="1" i="1">
                <a:latin typeface="Book Antiqua" pitchFamily="18" charset="0"/>
              </a:rPr>
              <a:t>a</a:t>
            </a:r>
            <a:r>
              <a:rPr lang="ru-RU" b="1" i="1">
                <a:latin typeface="Book Antiqua" pitchFamily="18" charset="0"/>
              </a:rPr>
              <a:t> </a:t>
            </a:r>
            <a:r>
              <a:rPr lang="en-US" b="1" i="1">
                <a:latin typeface="Book Antiqua" pitchFamily="18" charset="0"/>
              </a:rPr>
              <a:t>/g</a:t>
            </a:r>
            <a:endParaRPr lang="ru-RU">
              <a:latin typeface="Verdana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6786563" y="3286125"/>
            <a:ext cx="2143125" cy="571500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grpSp>
        <p:nvGrpSpPr>
          <p:cNvPr id="4" name="Группа 80"/>
          <p:cNvGrpSpPr>
            <a:grpSpLocks/>
          </p:cNvGrpSpPr>
          <p:nvPr/>
        </p:nvGrpSpPr>
        <p:grpSpPr bwMode="auto">
          <a:xfrm>
            <a:off x="7143750" y="3357563"/>
            <a:ext cx="1643063" cy="428625"/>
            <a:chOff x="4500562" y="4857760"/>
            <a:chExt cx="1419236" cy="571504"/>
          </a:xfrm>
        </p:grpSpPr>
        <p:cxnSp>
          <p:nvCxnSpPr>
            <p:cNvPr id="82" name="Прямая соединительная линия 81"/>
            <p:cNvCxnSpPr/>
            <p:nvPr/>
          </p:nvCxnSpPr>
          <p:spPr>
            <a:xfrm flipV="1">
              <a:off x="4857085" y="4857760"/>
              <a:ext cx="1062713" cy="8467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Прямая соединительная линия 82"/>
            <p:cNvCxnSpPr/>
            <p:nvPr/>
          </p:nvCxnSpPr>
          <p:spPr>
            <a:xfrm>
              <a:off x="4500562" y="4857760"/>
              <a:ext cx="142609" cy="2116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Прямая соединительная линия 83"/>
            <p:cNvCxnSpPr/>
            <p:nvPr/>
          </p:nvCxnSpPr>
          <p:spPr>
            <a:xfrm rot="16200000" flipH="1">
              <a:off x="4428158" y="5072774"/>
              <a:ext cx="563037" cy="133011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Прямая соединительная линия 84"/>
            <p:cNvCxnSpPr/>
            <p:nvPr/>
          </p:nvCxnSpPr>
          <p:spPr>
            <a:xfrm rot="5400000" flipH="1" flipV="1">
              <a:off x="4535680" y="5107860"/>
              <a:ext cx="571504" cy="71305"/>
            </a:xfrm>
            <a:prstGeom prst="line">
              <a:avLst/>
            </a:prstGeom>
            <a:ln w="222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6" name="Прямоугольник 85"/>
          <p:cNvSpPr/>
          <p:nvPr/>
        </p:nvSpPr>
        <p:spPr>
          <a:xfrm>
            <a:off x="6786563" y="3357563"/>
            <a:ext cx="619125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=</a:t>
            </a:r>
            <a:endParaRPr lang="ru-RU" sz="2400" dirty="0">
              <a:latin typeface="+mn-lt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7929563" y="3357563"/>
            <a:ext cx="979487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i="1" baseline="-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sz="2400" b="1" i="1" baseline="-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+</a:t>
            </a:r>
            <a:r>
              <a:rPr lang="ru-RU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en-US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sz="2400" b="1" i="1" baseline="-1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sz="2400" b="1" i="1" baseline="-1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r>
              <a:rPr lang="ru-RU" sz="2400" b="1" i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2 </a:t>
            </a:r>
            <a:endParaRPr lang="ru-RU" sz="2400" baseline="30000" dirty="0">
              <a:latin typeface="+mn-lt"/>
            </a:endParaRPr>
          </a:p>
        </p:txBody>
      </p:sp>
      <p:sp>
        <p:nvSpPr>
          <p:cNvPr id="88" name="Прямоугольник 87"/>
          <p:cNvSpPr/>
          <p:nvPr/>
        </p:nvSpPr>
        <p:spPr>
          <a:xfrm>
            <a:off x="7358063" y="3357563"/>
            <a:ext cx="984250" cy="46196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 </a:t>
            </a:r>
            <a:r>
              <a:rPr lang="en-US" sz="2400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en-US" sz="2400" b="1" i="1" baseline="-18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0x</a:t>
            </a:r>
            <a:r>
              <a:rPr lang="ru-RU" sz="2400" b="1" i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2</a:t>
            </a:r>
            <a:r>
              <a:rPr lang="en-US" sz="2400" b="1" i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b="1" i="1" baseline="3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</a:t>
            </a:r>
            <a:r>
              <a:rPr lang="ru-RU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  </a:t>
            </a:r>
            <a:endParaRPr lang="ru-RU" dirty="0">
              <a:latin typeface="+mn-lt"/>
            </a:endParaRPr>
          </a:p>
        </p:txBody>
      </p:sp>
      <p:sp>
        <p:nvSpPr>
          <p:cNvPr id="71" name="Овал 70"/>
          <p:cNvSpPr/>
          <p:nvPr/>
        </p:nvSpPr>
        <p:spPr>
          <a:xfrm>
            <a:off x="1500188" y="4714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7" name="Овал 76"/>
          <p:cNvSpPr/>
          <p:nvPr/>
        </p:nvSpPr>
        <p:spPr>
          <a:xfrm>
            <a:off x="7358063" y="4786313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89" name="Прямая со стрелкой 88"/>
          <p:cNvCxnSpPr/>
          <p:nvPr/>
        </p:nvCxnSpPr>
        <p:spPr>
          <a:xfrm>
            <a:off x="1643063" y="5214938"/>
            <a:ext cx="5857875" cy="158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>
            <a:off x="1429544" y="5071269"/>
            <a:ext cx="4286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704" name="Прямоугольник 91"/>
          <p:cNvSpPr>
            <a:spLocks noChangeArrowheads="1"/>
          </p:cNvSpPr>
          <p:nvPr/>
        </p:nvSpPr>
        <p:spPr bwMode="auto">
          <a:xfrm>
            <a:off x="4214813" y="4857750"/>
            <a:ext cx="979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l = x </a:t>
            </a:r>
            <a:r>
              <a:rPr lang="en-US" b="1" i="1" baseline="-18000">
                <a:latin typeface="Book Antiqua" pitchFamily="18" charset="0"/>
              </a:rPr>
              <a:t>max</a:t>
            </a:r>
            <a:endParaRPr lang="ru-RU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3.7037E-7 L 1.94444E-6 -0.40949 " pathEditMode="relative" ptsTypes="AA">
                                      <p:cBhvr>
                                        <p:cTn id="1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8" presetID="0" presetClass="path" presetSubtype="0" accel="50000" decel="50000" fill="hold" grpId="1" nodeType="with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1.38778E-17 -0.40949 L -0.00087 -0.00694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0" y="20100"/>
                                    </p:animMotion>
                                  </p:childTnLst>
                                </p:cTn>
                              </p:par>
                              <p:par>
                                <p:cTn id="20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64584 -3.7037E-7 " pathEditMode="relative" ptsTypes="AA">
                                      <p:cBhvr>
                                        <p:cTn id="21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2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1.11111E-6 C 0.10435 -0.20972 0.20886 -0.41944 0.31546 -0.41759 C 0.42188 -0.41574 0.58525 -0.06042 0.63924 0.01111 " pathEditMode="relative" ptsTypes="aaA">
                                      <p:cBhvr>
                                        <p:cTn id="23" dur="3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6" grpId="1" animBg="1"/>
      <p:bldP spid="47" grpId="0" animBg="1"/>
      <p:bldP spid="70" grpId="0" animBg="1"/>
      <p:bldP spid="72" grpId="0"/>
      <p:bldP spid="73" grpId="0"/>
      <p:bldP spid="74" grpId="0" animBg="1"/>
      <p:bldP spid="75" grpId="0"/>
      <p:bldP spid="76" grpId="0"/>
      <p:bldP spid="78" grpId="0" animBg="1"/>
      <p:bldP spid="79" grpId="0"/>
      <p:bldP spid="80" grpId="0" animBg="1"/>
      <p:bldP spid="86" grpId="0"/>
      <p:bldP spid="87" grpId="0"/>
      <p:bldP spid="88" grpId="0"/>
      <p:bldP spid="71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Полилиния 19"/>
          <p:cNvSpPr/>
          <p:nvPr/>
        </p:nvSpPr>
        <p:spPr>
          <a:xfrm>
            <a:off x="1663700" y="1992313"/>
            <a:ext cx="4979988" cy="2865437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1" name="Полилиния 20"/>
          <p:cNvSpPr/>
          <p:nvPr/>
        </p:nvSpPr>
        <p:spPr>
          <a:xfrm>
            <a:off x="1643063" y="3000375"/>
            <a:ext cx="5770562" cy="1836738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2" name="Полилиния 21"/>
          <p:cNvSpPr/>
          <p:nvPr/>
        </p:nvSpPr>
        <p:spPr>
          <a:xfrm>
            <a:off x="1643063" y="3714750"/>
            <a:ext cx="5000625" cy="1143000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3" name="Полилиния 22"/>
          <p:cNvSpPr/>
          <p:nvPr/>
        </p:nvSpPr>
        <p:spPr>
          <a:xfrm>
            <a:off x="1643063" y="785813"/>
            <a:ext cx="3857625" cy="4071937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24" name="Полилиния 23"/>
          <p:cNvSpPr/>
          <p:nvPr/>
        </p:nvSpPr>
        <p:spPr>
          <a:xfrm>
            <a:off x="1643063" y="4286250"/>
            <a:ext cx="3857625" cy="571500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>
            <a:solidFill>
              <a:schemeClr val="accent4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27" name="Прямая со стрелкой 26"/>
          <p:cNvCxnSpPr/>
          <p:nvPr/>
        </p:nvCxnSpPr>
        <p:spPr>
          <a:xfrm rot="5400000" flipH="1" flipV="1">
            <a:off x="-501650" y="2714625"/>
            <a:ext cx="4287838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1643063" y="4857750"/>
            <a:ext cx="650081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3357563" y="3929063"/>
            <a:ext cx="458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Book Antiqua" pitchFamily="18" charset="0"/>
              </a:rPr>
              <a:t>15</a:t>
            </a:r>
            <a:r>
              <a:rPr lang="en-US" sz="1600" b="1" baseline="24000">
                <a:latin typeface="Book Antiqua" pitchFamily="18" charset="0"/>
              </a:rPr>
              <a:t>0</a:t>
            </a:r>
            <a:endParaRPr lang="ru-RU" sz="1600" b="1" baseline="24000">
              <a:latin typeface="Book Antiqua" pitchFamily="18" charset="0"/>
            </a:endParaRP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3357563" y="500063"/>
            <a:ext cx="458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Book Antiqua" pitchFamily="18" charset="0"/>
              </a:rPr>
              <a:t>75</a:t>
            </a:r>
            <a:r>
              <a:rPr lang="en-US" sz="1600" b="1" baseline="24000">
                <a:latin typeface="Book Antiqua" pitchFamily="18" charset="0"/>
              </a:rPr>
              <a:t>0</a:t>
            </a:r>
            <a:endParaRPr lang="ru-RU" sz="1600" b="1" baseline="24000">
              <a:latin typeface="Book Antiqua" pitchFamily="18" charset="0"/>
            </a:endParaRPr>
          </a:p>
        </p:txBody>
      </p:sp>
      <p:sp>
        <p:nvSpPr>
          <p:cNvPr id="33" name="TextBox 32"/>
          <p:cNvSpPr txBox="1">
            <a:spLocks noChangeArrowheads="1"/>
          </p:cNvSpPr>
          <p:nvPr/>
        </p:nvSpPr>
        <p:spPr bwMode="auto">
          <a:xfrm>
            <a:off x="4214813" y="2643188"/>
            <a:ext cx="49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>
                <a:solidFill>
                  <a:srgbClr val="C00000"/>
                </a:solidFill>
                <a:latin typeface="Book Antiqua" pitchFamily="18" charset="0"/>
              </a:rPr>
              <a:t>45</a:t>
            </a:r>
            <a:r>
              <a:rPr lang="en-US" b="1" baseline="24000">
                <a:solidFill>
                  <a:srgbClr val="C00000"/>
                </a:solidFill>
                <a:latin typeface="Book Antiqua" pitchFamily="18" charset="0"/>
              </a:rPr>
              <a:t>0</a:t>
            </a:r>
            <a:endParaRPr lang="ru-RU" b="1" baseline="24000">
              <a:solidFill>
                <a:srgbClr val="C00000"/>
              </a:solidFill>
              <a:latin typeface="Book Antiqua" pitchFamily="18" charset="0"/>
            </a:endParaRP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3929063" y="3357563"/>
            <a:ext cx="458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Book Antiqua" pitchFamily="18" charset="0"/>
              </a:rPr>
              <a:t>30</a:t>
            </a:r>
            <a:r>
              <a:rPr lang="en-US" sz="1600" b="1" baseline="24000">
                <a:latin typeface="Book Antiqua" pitchFamily="18" charset="0"/>
              </a:rPr>
              <a:t>0</a:t>
            </a:r>
            <a:endParaRPr lang="ru-RU" sz="1600" b="1" baseline="24000">
              <a:latin typeface="Book Antiqua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3786188" y="1643063"/>
            <a:ext cx="45878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 b="1">
                <a:latin typeface="Book Antiqua" pitchFamily="18" charset="0"/>
              </a:rPr>
              <a:t>60</a:t>
            </a:r>
            <a:r>
              <a:rPr lang="en-US" sz="1600" b="1" baseline="24000">
                <a:latin typeface="Book Antiqua" pitchFamily="18" charset="0"/>
              </a:rPr>
              <a:t>0</a:t>
            </a:r>
            <a:endParaRPr lang="ru-RU" sz="1600" b="1" baseline="24000">
              <a:latin typeface="Book Antiqua" pitchFamily="18" charset="0"/>
            </a:endParaRPr>
          </a:p>
        </p:txBody>
      </p:sp>
      <p:sp>
        <p:nvSpPr>
          <p:cNvPr id="28685" name="TextBox 36"/>
          <p:cNvSpPr txBox="1">
            <a:spLocks noChangeArrowheads="1"/>
          </p:cNvSpPr>
          <p:nvPr/>
        </p:nvSpPr>
        <p:spPr bwMode="auto">
          <a:xfrm>
            <a:off x="1285875" y="500063"/>
            <a:ext cx="3000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y</a:t>
            </a:r>
            <a:endParaRPr lang="ru-RU" i="1">
              <a:latin typeface="Book Antiqua" pitchFamily="18" charset="0"/>
            </a:endParaRPr>
          </a:p>
        </p:txBody>
      </p:sp>
      <p:sp>
        <p:nvSpPr>
          <p:cNvPr id="28686" name="TextBox 37"/>
          <p:cNvSpPr txBox="1">
            <a:spLocks noChangeArrowheads="1"/>
          </p:cNvSpPr>
          <p:nvPr/>
        </p:nvSpPr>
        <p:spPr bwMode="auto">
          <a:xfrm>
            <a:off x="7929563" y="485775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Book Antiqua" pitchFamily="18" charset="0"/>
              </a:rPr>
              <a:t>x</a:t>
            </a:r>
            <a:endParaRPr lang="ru-RU" i="1">
              <a:latin typeface="Book Antiqua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4500563" y="500063"/>
            <a:ext cx="4071937" cy="92868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4357688" y="500063"/>
            <a:ext cx="4429125" cy="8302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Залежність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дальності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польоту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від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кута,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під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яким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тіло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endParaRPr lang="ru-RU" sz="1600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кинуто до 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горизонту</a:t>
            </a:r>
          </a:p>
        </p:txBody>
      </p:sp>
      <p:cxnSp>
        <p:nvCxnSpPr>
          <p:cNvPr id="42" name="Прямая со стрелкой 41"/>
          <p:cNvCxnSpPr/>
          <p:nvPr/>
        </p:nvCxnSpPr>
        <p:spPr>
          <a:xfrm>
            <a:off x="1643063" y="5000625"/>
            <a:ext cx="5786437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rot="5400000">
            <a:off x="1429544" y="5071269"/>
            <a:ext cx="4286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rot="5400000">
            <a:off x="7215981" y="5071269"/>
            <a:ext cx="428625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4214813" y="5000625"/>
            <a:ext cx="97948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l</a:t>
            </a:r>
            <a:r>
              <a:rPr lang="ru-RU" b="1" i="1">
                <a:latin typeface="Book Antiqua" pitchFamily="18" charset="0"/>
              </a:rPr>
              <a:t> </a:t>
            </a:r>
            <a:r>
              <a:rPr lang="en-US" b="1" i="1">
                <a:latin typeface="Book Antiqua" pitchFamily="18" charset="0"/>
              </a:rPr>
              <a:t>=</a:t>
            </a:r>
            <a:r>
              <a:rPr lang="ru-RU" b="1" i="1">
                <a:latin typeface="Book Antiqua" pitchFamily="18" charset="0"/>
              </a:rPr>
              <a:t> </a:t>
            </a:r>
            <a:r>
              <a:rPr lang="en-US" b="1" i="1">
                <a:latin typeface="Book Antiqua" pitchFamily="18" charset="0"/>
              </a:rPr>
              <a:t>x</a:t>
            </a:r>
            <a:r>
              <a:rPr lang="ru-RU" b="1" i="1">
                <a:latin typeface="Book Antiqua" pitchFamily="18" charset="0"/>
              </a:rPr>
              <a:t> </a:t>
            </a:r>
            <a:r>
              <a:rPr lang="en-US" b="1" i="1" baseline="-14000">
                <a:latin typeface="Book Antiqua" pitchFamily="18" charset="0"/>
              </a:rPr>
              <a:t>max</a:t>
            </a:r>
            <a:endParaRPr lang="ru-RU" b="1" i="1" baseline="-14000">
              <a:latin typeface="Book Antiqua" pitchFamily="18" charset="0"/>
            </a:endParaRPr>
          </a:p>
        </p:txBody>
      </p:sp>
      <p:sp>
        <p:nvSpPr>
          <p:cNvPr id="47" name="Скругленный прямоугольник 46"/>
          <p:cNvSpPr/>
          <p:nvPr/>
        </p:nvSpPr>
        <p:spPr>
          <a:xfrm>
            <a:off x="5429250" y="1571625"/>
            <a:ext cx="2643188" cy="500063"/>
          </a:xfrm>
          <a:prstGeom prst="roundRect">
            <a:avLst/>
          </a:prstGeom>
          <a:solidFill>
            <a:schemeClr val="bg1"/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5500688" y="1643063"/>
            <a:ext cx="24844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l = x </a:t>
            </a:r>
            <a:r>
              <a:rPr lang="en-US" sz="2000" b="1" i="1" baseline="-18000">
                <a:latin typeface="Book Antiqua" pitchFamily="18" charset="0"/>
              </a:rPr>
              <a:t>max</a:t>
            </a:r>
            <a:r>
              <a:rPr lang="en-US" sz="2000" b="1" i="1">
                <a:latin typeface="Book Antiqua" pitchFamily="18" charset="0"/>
              </a:rPr>
              <a:t>= v</a:t>
            </a:r>
            <a:r>
              <a:rPr lang="en-US" sz="2000" b="1" i="1" baseline="-16000">
                <a:latin typeface="Book Antiqua" pitchFamily="18" charset="0"/>
              </a:rPr>
              <a:t>0</a:t>
            </a:r>
            <a:r>
              <a:rPr lang="ru-RU" sz="2000" b="1" i="1" baseline="24000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sin</a:t>
            </a:r>
            <a:r>
              <a:rPr lang="ru-RU" sz="2000" b="1" i="1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a</a:t>
            </a:r>
            <a:r>
              <a:rPr lang="ru-RU" sz="2000" b="1" i="1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/g</a:t>
            </a:r>
            <a:endParaRPr lang="ru-RU" sz="2000">
              <a:latin typeface="Verdana" pitchFamily="34" charset="0"/>
            </a:endParaRPr>
          </a:p>
        </p:txBody>
      </p:sp>
      <p:sp>
        <p:nvSpPr>
          <p:cNvPr id="53" name="Дуга 52"/>
          <p:cNvSpPr/>
          <p:nvPr/>
        </p:nvSpPr>
        <p:spPr>
          <a:xfrm>
            <a:off x="1714500" y="4500563"/>
            <a:ext cx="571500" cy="714375"/>
          </a:xfrm>
          <a:prstGeom prst="arc">
            <a:avLst/>
          </a:prstGeom>
          <a:ln w="158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1928813" y="4429125"/>
            <a:ext cx="331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428625" y="5357813"/>
            <a:ext cx="8286750" cy="12858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000125" y="5429250"/>
            <a:ext cx="7295588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dirty="0" err="1" smtClean="0">
                <a:latin typeface="Verdana" pitchFamily="34" charset="0"/>
              </a:rPr>
              <a:t>Дальність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польоту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>
                <a:latin typeface="Verdana" pitchFamily="34" charset="0"/>
              </a:rPr>
              <a:t>максимальна, </a:t>
            </a:r>
            <a:r>
              <a:rPr lang="ru-RU" sz="1600" dirty="0" smtClean="0">
                <a:latin typeface="Verdana" pitchFamily="34" charset="0"/>
              </a:rPr>
              <a:t>коли </a:t>
            </a:r>
            <a:r>
              <a:rPr lang="ru-RU" sz="1600" dirty="0" err="1" smtClean="0">
                <a:latin typeface="Verdana" pitchFamily="34" charset="0"/>
              </a:rPr>
              <a:t>максимальний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en-US" sz="1600" b="1" i="1" dirty="0">
                <a:latin typeface="Book Antiqua" pitchFamily="18" charset="0"/>
              </a:rPr>
              <a:t>sin</a:t>
            </a:r>
            <a:r>
              <a:rPr lang="ru-RU" sz="1600" b="1" i="1" dirty="0">
                <a:latin typeface="Book Antiqua" pitchFamily="18" charset="0"/>
              </a:rPr>
              <a:t>2</a:t>
            </a:r>
            <a:r>
              <a:rPr lang="en-US" sz="1600" b="1" i="1" dirty="0">
                <a:latin typeface="Book Antiqua" pitchFamily="18" charset="0"/>
              </a:rPr>
              <a:t>a</a:t>
            </a:r>
            <a:r>
              <a:rPr lang="ru-RU" sz="1600" b="1" i="1" dirty="0">
                <a:latin typeface="Book Antiqua" pitchFamily="18" charset="0"/>
              </a:rPr>
              <a:t>.</a:t>
            </a:r>
            <a:endParaRPr lang="ru-RU" sz="1600" dirty="0">
              <a:latin typeface="Verdana" pitchFamily="34" charset="0"/>
            </a:endParaRPr>
          </a:p>
          <a:p>
            <a:pPr algn="ctr"/>
            <a:r>
              <a:rPr lang="ru-RU" sz="1600" dirty="0" err="1" smtClean="0">
                <a:latin typeface="Verdana" pitchFamily="34" charset="0"/>
              </a:rPr>
              <a:t>Максимальне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значення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</a:rPr>
              <a:t>синуса </a:t>
            </a:r>
            <a:r>
              <a:rPr lang="ru-RU" sz="1600" dirty="0" err="1" smtClean="0">
                <a:latin typeface="Verdana" pitchFamily="34" charset="0"/>
              </a:rPr>
              <a:t>дорівнює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одиниці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якщо</a:t>
            </a:r>
            <a:r>
              <a:rPr lang="ru-RU" sz="1600" dirty="0" smtClean="0">
                <a:latin typeface="Verdana" pitchFamily="34" charset="0"/>
              </a:rPr>
              <a:t> кут </a:t>
            </a:r>
            <a:r>
              <a:rPr lang="ru-RU" sz="1600" b="1" i="1" dirty="0">
                <a:latin typeface="Book Antiqua" pitchFamily="18" charset="0"/>
              </a:rPr>
              <a:t>2</a:t>
            </a:r>
            <a:r>
              <a:rPr lang="en-US" sz="1600" b="1" i="1" dirty="0">
                <a:latin typeface="Book Antiqua" pitchFamily="18" charset="0"/>
              </a:rPr>
              <a:t>a</a:t>
            </a:r>
            <a:r>
              <a:rPr lang="ru-RU" sz="1600" b="1" dirty="0">
                <a:latin typeface="Verdana" pitchFamily="34" charset="0"/>
              </a:rPr>
              <a:t>=</a:t>
            </a:r>
            <a:r>
              <a:rPr lang="ru-RU" sz="1600" b="1" i="1" dirty="0">
                <a:latin typeface="Book Antiqua" pitchFamily="18" charset="0"/>
              </a:rPr>
              <a:t>90</a:t>
            </a:r>
            <a:r>
              <a:rPr lang="ru-RU" sz="1600" b="1" baseline="30000" dirty="0">
                <a:latin typeface="Verdana" pitchFamily="34" charset="0"/>
              </a:rPr>
              <a:t>0</a:t>
            </a:r>
            <a:r>
              <a:rPr lang="ru-RU" sz="1600" b="1" dirty="0">
                <a:latin typeface="Verdana" pitchFamily="34" charset="0"/>
              </a:rPr>
              <a:t>,</a:t>
            </a:r>
            <a:endParaRPr lang="en-US" sz="1600" b="1" dirty="0">
              <a:latin typeface="Verdana" pitchFamily="34" charset="0"/>
            </a:endParaRPr>
          </a:p>
          <a:p>
            <a:pPr algn="ctr"/>
            <a:r>
              <a:rPr lang="ru-RU" b="1" i="1" u="sng" dirty="0" smtClean="0">
                <a:solidFill>
                  <a:srgbClr val="C00000"/>
                </a:solidFill>
                <a:latin typeface="Book Antiqua" pitchFamily="18" charset="0"/>
              </a:rPr>
              <a:t> </a:t>
            </a:r>
            <a:r>
              <a:rPr lang="ru-RU" b="1" i="1" u="sng" dirty="0" err="1" smtClean="0">
                <a:solidFill>
                  <a:srgbClr val="C00000"/>
                </a:solidFill>
                <a:latin typeface="Book Antiqua" pitchFamily="18" charset="0"/>
              </a:rPr>
              <a:t>тоді</a:t>
            </a:r>
            <a:r>
              <a:rPr lang="ru-RU" u="sng" dirty="0" smtClean="0">
                <a:solidFill>
                  <a:srgbClr val="C00000"/>
                </a:solidFill>
                <a:latin typeface="Verdana" pitchFamily="34" charset="0"/>
              </a:rPr>
              <a:t>  </a:t>
            </a:r>
            <a:r>
              <a:rPr lang="en-US" b="1" i="1" u="sng" dirty="0">
                <a:solidFill>
                  <a:srgbClr val="C00000"/>
                </a:solidFill>
                <a:latin typeface="Book Antiqua" pitchFamily="18" charset="0"/>
              </a:rPr>
              <a:t>a</a:t>
            </a:r>
            <a:r>
              <a:rPr lang="ru-RU" b="1" i="1" u="sng" dirty="0">
                <a:solidFill>
                  <a:srgbClr val="C00000"/>
                </a:solidFill>
                <a:latin typeface="Book Antiqua" pitchFamily="18" charset="0"/>
              </a:rPr>
              <a:t> = 45</a:t>
            </a:r>
            <a:r>
              <a:rPr lang="ru-RU" b="1" i="1" u="sng" baseline="30000" dirty="0">
                <a:solidFill>
                  <a:srgbClr val="C00000"/>
                </a:solidFill>
                <a:latin typeface="Book Antiqua" pitchFamily="18" charset="0"/>
              </a:rPr>
              <a:t>0</a:t>
            </a:r>
            <a:endParaRPr lang="ru-RU" u="sng" baseline="30000" dirty="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28596" y="6215082"/>
            <a:ext cx="829495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1600" dirty="0">
                <a:latin typeface="Verdana" pitchFamily="34" charset="0"/>
              </a:rPr>
              <a:t>Для </a:t>
            </a:r>
            <a:r>
              <a:rPr lang="ru-RU" sz="1600" dirty="0" err="1" smtClean="0">
                <a:latin typeface="Verdana" pitchFamily="34" charset="0"/>
              </a:rPr>
              <a:t>кутів</a:t>
            </a:r>
            <a:r>
              <a:rPr lang="ru-RU" sz="1600" dirty="0" smtClean="0">
                <a:latin typeface="Verdana" pitchFamily="34" charset="0"/>
              </a:rPr>
              <a:t>, </a:t>
            </a:r>
            <a:r>
              <a:rPr lang="ru-RU" sz="1600" dirty="0" err="1" smtClean="0">
                <a:latin typeface="Verdana" pitchFamily="34" charset="0"/>
              </a:rPr>
              <a:t>доповнюючих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smtClean="0">
                <a:latin typeface="Verdana" pitchFamily="34" charset="0"/>
              </a:rPr>
              <a:t>один одного до </a:t>
            </a:r>
            <a:r>
              <a:rPr lang="ru-RU" sz="1600" dirty="0">
                <a:latin typeface="Book Antiqua" pitchFamily="18" charset="0"/>
              </a:rPr>
              <a:t>90</a:t>
            </a:r>
            <a:r>
              <a:rPr lang="ru-RU" sz="1600" baseline="30000" dirty="0">
                <a:latin typeface="Book Antiqua" pitchFamily="18" charset="0"/>
              </a:rPr>
              <a:t>0</a:t>
            </a:r>
            <a:r>
              <a:rPr lang="ru-RU" sz="1600" dirty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дальність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польоту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однакова</a:t>
            </a:r>
            <a:endParaRPr lang="ru-RU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40" grpId="0" animBg="1"/>
      <p:bldP spid="41" grpId="0"/>
      <p:bldP spid="46" grpId="0"/>
      <p:bldP spid="47" grpId="0" animBg="1"/>
      <p:bldP spid="48" grpId="0"/>
      <p:bldP spid="54" grpId="0"/>
      <p:bldP spid="56" grpId="0" animBg="1"/>
      <p:bldP spid="57" grpId="0"/>
      <p:bldP spid="5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ый прямоугольник 31"/>
          <p:cNvSpPr/>
          <p:nvPr/>
        </p:nvSpPr>
        <p:spPr>
          <a:xfrm>
            <a:off x="4000500" y="571500"/>
            <a:ext cx="4572000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4143375" y="642938"/>
            <a:ext cx="4572000" cy="64611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4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Рух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тіла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кинутого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горизонтально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429125" y="2286000"/>
            <a:ext cx="10017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 baseline="-10000">
                <a:latin typeface="Book Antiqua" pitchFamily="18" charset="0"/>
              </a:rPr>
              <a:t>у</a:t>
            </a:r>
            <a:r>
              <a:rPr lang="ru-RU" sz="2400" b="1" i="1">
                <a:latin typeface="Book Antiqua" pitchFamily="18" charset="0"/>
              </a:rPr>
              <a:t>=0</a:t>
            </a:r>
            <a:r>
              <a:rPr lang="en-US" sz="2800" b="1" i="1">
                <a:latin typeface="Book Antiqua" pitchFamily="18" charset="0"/>
              </a:rPr>
              <a:t>,</a:t>
            </a:r>
            <a:endParaRPr lang="ru-RU" sz="2800" i="1">
              <a:latin typeface="Book Antiqua" pitchFamily="18" charset="0"/>
            </a:endParaRP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143500" y="1857375"/>
            <a:ext cx="862013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Book Antiqua" pitchFamily="18" charset="0"/>
              </a:rPr>
              <a:t>a=g </a:t>
            </a:r>
            <a:r>
              <a:rPr lang="en-US" sz="2800" b="1">
                <a:latin typeface="Book Antiqua" pitchFamily="18" charset="0"/>
              </a:rPr>
              <a:t>,</a:t>
            </a:r>
            <a:endParaRPr lang="ru-RU" sz="2800" b="1">
              <a:latin typeface="Book Antiqua" pitchFamily="18" charset="0"/>
            </a:endParaRP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429250" y="2286000"/>
            <a:ext cx="1143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g</a:t>
            </a:r>
            <a:r>
              <a:rPr lang="en-US" sz="2400" b="1" i="1" baseline="-12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</a:t>
            </a:r>
            <a:r>
              <a:rPr lang="ru-RU" sz="2400" b="1" i="1">
                <a:latin typeface="Book Antiqua" pitchFamily="18" charset="0"/>
              </a:rPr>
              <a:t> -</a:t>
            </a:r>
            <a:r>
              <a:rPr lang="en-US" sz="2400" b="1" i="1">
                <a:latin typeface="Book Antiqua" pitchFamily="18" charset="0"/>
              </a:rPr>
              <a:t>g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,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37" name="TextBox 36"/>
          <p:cNvSpPr txBox="1">
            <a:spLocks noChangeArrowheads="1"/>
          </p:cNvSpPr>
          <p:nvPr/>
        </p:nvSpPr>
        <p:spPr bwMode="auto">
          <a:xfrm>
            <a:off x="6572250" y="2286000"/>
            <a:ext cx="9445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 y</a:t>
            </a:r>
            <a:r>
              <a:rPr lang="en-US" sz="2400" b="1" i="1" baseline="-10000">
                <a:latin typeface="Book Antiqua" pitchFamily="18" charset="0"/>
              </a:rPr>
              <a:t>0 </a:t>
            </a:r>
            <a:r>
              <a:rPr lang="en-US" sz="2400" b="1" i="1">
                <a:latin typeface="Book Antiqua" pitchFamily="18" charset="0"/>
              </a:rPr>
              <a:t>=h</a:t>
            </a:r>
            <a:endParaRPr lang="ru-RU" sz="2400" i="1">
              <a:latin typeface="Book Antiqua" pitchFamily="18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6357938" y="1928813"/>
            <a:ext cx="9096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 =h ,</a:t>
            </a:r>
            <a:endParaRPr lang="ru-RU" sz="2400">
              <a:latin typeface="Book Antiqua" pitchFamily="18" charset="0"/>
            </a:endParaRPr>
          </a:p>
        </p:txBody>
      </p: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4786313" y="1571625"/>
            <a:ext cx="285526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dirty="0" err="1" smtClean="0">
                <a:latin typeface="Verdana" pitchFamily="34" charset="0"/>
              </a:rPr>
              <a:t>Аналізуємо</a:t>
            </a:r>
            <a:r>
              <a:rPr lang="ru-RU" dirty="0" smtClean="0">
                <a:latin typeface="Verdana" pitchFamily="34" charset="0"/>
              </a:rPr>
              <a:t>  </a:t>
            </a:r>
            <a:r>
              <a:rPr lang="ru-RU" dirty="0" err="1" smtClean="0">
                <a:latin typeface="Verdana" pitchFamily="34" charset="0"/>
              </a:rPr>
              <a:t>малюнок</a:t>
            </a:r>
            <a:r>
              <a:rPr lang="ru-RU" dirty="0">
                <a:latin typeface="Verdana" pitchFamily="34" charset="0"/>
              </a:rPr>
              <a:t>: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5214938" y="2857500"/>
            <a:ext cx="2566728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За горизонталью:</a:t>
            </a:r>
            <a:endParaRPr lang="ru-RU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3857625" y="3286125"/>
            <a:ext cx="5072063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dirty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тіло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рухається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solidFill>
                  <a:srgbClr val="C00000"/>
                </a:solidFill>
                <a:latin typeface="Verdana" pitchFamily="34" charset="0"/>
              </a:rPr>
              <a:t>рівномірно</a:t>
            </a:r>
            <a:r>
              <a:rPr lang="ru-RU" sz="1600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endParaRPr lang="ru-RU" sz="1600" dirty="0">
              <a:latin typeface="Verdana" pitchFamily="34" charset="0"/>
            </a:endParaRPr>
          </a:p>
          <a:p>
            <a:pPr algn="ctr"/>
            <a:r>
              <a:rPr lang="uk-UA" sz="1600" dirty="0" smtClean="0">
                <a:latin typeface="Verdana" pitchFamily="34" charset="0"/>
              </a:rPr>
              <a:t>зі сталою </a:t>
            </a:r>
            <a:r>
              <a:rPr lang="ru-RU" sz="1600" dirty="0" err="1" smtClean="0">
                <a:latin typeface="Verdana" pitchFamily="34" charset="0"/>
              </a:rPr>
              <a:t>швидкістю</a:t>
            </a:r>
            <a:r>
              <a:rPr lang="ru-RU" sz="1600" dirty="0" smtClean="0">
                <a:latin typeface="Verdana" pitchFamily="34" charset="0"/>
              </a:rPr>
              <a:t>, яка </a:t>
            </a:r>
            <a:r>
              <a:rPr lang="ru-RU" sz="1600" dirty="0" err="1" smtClean="0">
                <a:latin typeface="Verdana" pitchFamily="34" charset="0"/>
              </a:rPr>
              <a:t>дорівнює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проекції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початкової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швидкості</a:t>
            </a:r>
            <a:r>
              <a:rPr lang="ru-RU" sz="1600" dirty="0" smtClean="0">
                <a:latin typeface="Verdana" pitchFamily="34" charset="0"/>
              </a:rPr>
              <a:t>  </a:t>
            </a:r>
            <a:r>
              <a:rPr lang="ru-RU" sz="1600" dirty="0">
                <a:latin typeface="Verdana" pitchFamily="34" charset="0"/>
              </a:rPr>
              <a:t>на </a:t>
            </a:r>
            <a:r>
              <a:rPr lang="ru-RU" sz="1600" dirty="0" err="1" smtClean="0">
                <a:latin typeface="Verdana" pitchFamily="34" charset="0"/>
              </a:rPr>
              <a:t>вісь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>
                <a:latin typeface="Verdana" pitchFamily="34" charset="0"/>
              </a:rPr>
              <a:t>ОХ</a:t>
            </a:r>
          </a:p>
        </p:txBody>
      </p:sp>
      <p:sp>
        <p:nvSpPr>
          <p:cNvPr id="51" name="Скругленный прямоугольник 50"/>
          <p:cNvSpPr/>
          <p:nvPr/>
        </p:nvSpPr>
        <p:spPr>
          <a:xfrm>
            <a:off x="4500563" y="4286250"/>
            <a:ext cx="1428750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4286250" y="4357688"/>
            <a:ext cx="17859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 baseline="-14000">
                <a:latin typeface="Book Antiqua" pitchFamily="18" charset="0"/>
              </a:rPr>
              <a:t>0</a:t>
            </a:r>
            <a:r>
              <a:rPr lang="en-US" sz="2400" b="1" i="1" baseline="-22000">
                <a:latin typeface="Book Antiqua" pitchFamily="18" charset="0"/>
              </a:rPr>
              <a:t>x</a:t>
            </a:r>
            <a:r>
              <a:rPr lang="en-US" sz="2400" b="1">
                <a:latin typeface="Book Antiqua" pitchFamily="18" charset="0"/>
              </a:rPr>
              <a:t>=</a:t>
            </a:r>
            <a:r>
              <a:rPr lang="ru-RU" sz="2400" b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>
                <a:latin typeface="Book Antiqua" pitchFamily="18" charset="0"/>
              </a:rPr>
              <a:t> </a:t>
            </a: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6786563" y="4286250"/>
            <a:ext cx="1785937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l=v</a:t>
            </a:r>
            <a:r>
              <a:rPr lang="en-US" b="1" i="1" baseline="-18000" dirty="0">
                <a:latin typeface="Book Antiqua" pitchFamily="18" charset="0"/>
              </a:rPr>
              <a:t>x</a:t>
            </a:r>
            <a:r>
              <a:rPr lang="en-US" b="1" i="1" dirty="0">
                <a:latin typeface="Book Antiqua" pitchFamily="18" charset="0"/>
              </a:rPr>
              <a:t>t= 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 t</a:t>
            </a:r>
            <a:endParaRPr lang="ru-RU" b="1" i="1" dirty="0">
              <a:latin typeface="Book Antiqua" pitchFamily="18" charset="0"/>
            </a:endParaRPr>
          </a:p>
        </p:txBody>
      </p:sp>
      <p:sp>
        <p:nvSpPr>
          <p:cNvPr id="54" name="Прямоугольник 53"/>
          <p:cNvSpPr>
            <a:spLocks noChangeArrowheads="1"/>
          </p:cNvSpPr>
          <p:nvPr/>
        </p:nvSpPr>
        <p:spPr bwMode="auto">
          <a:xfrm>
            <a:off x="6858000" y="4357688"/>
            <a:ext cx="17049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l=v</a:t>
            </a:r>
            <a:r>
              <a:rPr lang="ru-RU" sz="2400" b="1" i="1" baseline="-16000">
                <a:latin typeface="Book Antiqua" pitchFamily="18" charset="0"/>
              </a:rPr>
              <a:t>0</a:t>
            </a:r>
            <a:r>
              <a:rPr lang="en-US" sz="2400" b="1" i="1" baseline="-18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t= v</a:t>
            </a:r>
            <a:r>
              <a:rPr lang="en-US" sz="2400" b="1" i="1" baseline="-14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 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857250" y="4786313"/>
            <a:ext cx="2289409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За </a:t>
            </a:r>
            <a:r>
              <a:rPr lang="ru-RU" b="1" u="sng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вертикаллю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</a:t>
            </a:r>
            <a:endParaRPr lang="ru-RU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2928938" y="4857750"/>
            <a:ext cx="346601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  </a:t>
            </a:r>
            <a:r>
              <a:rPr lang="ru-RU" sz="1600" dirty="0" err="1" smtClean="0">
                <a:latin typeface="Verdana" pitchFamily="34" charset="0"/>
              </a:rPr>
              <a:t>Тіло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вільно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падає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з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висоти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en-US" sz="1600" b="1" i="1" dirty="0">
                <a:latin typeface="Book Antiqua" pitchFamily="18" charset="0"/>
              </a:rPr>
              <a:t>h</a:t>
            </a:r>
            <a:r>
              <a:rPr lang="ru-RU" sz="1600" b="1" i="1" dirty="0">
                <a:latin typeface="Book Antiqua" pitchFamily="18" charset="0"/>
              </a:rPr>
              <a:t> .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214438" y="5214938"/>
            <a:ext cx="621836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 Тому,  </a:t>
            </a:r>
            <a:r>
              <a:rPr lang="ru-RU" sz="1600" dirty="0" err="1" smtClean="0">
                <a:latin typeface="Verdana" pitchFamily="34" charset="0"/>
              </a:rPr>
              <a:t>використовуємо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формули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>
                <a:latin typeface="Verdana" pitchFamily="34" charset="0"/>
              </a:rPr>
              <a:t>для 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вільного</a:t>
            </a:r>
            <a:r>
              <a:rPr lang="ru-RU" sz="1600" dirty="0" smtClean="0">
                <a:latin typeface="Verdana" pitchFamily="34" charset="0"/>
              </a:rPr>
              <a:t> </a:t>
            </a:r>
            <a:r>
              <a:rPr lang="ru-RU" sz="1600" dirty="0" err="1" smtClean="0">
                <a:latin typeface="Verdana" pitchFamily="34" charset="0"/>
              </a:rPr>
              <a:t>падіння</a:t>
            </a:r>
            <a:r>
              <a:rPr lang="ru-RU" sz="1600" dirty="0">
                <a:latin typeface="Verdana" pitchFamily="34" charset="0"/>
              </a:rPr>
              <a:t>:</a:t>
            </a:r>
          </a:p>
        </p:txBody>
      </p:sp>
      <p:sp>
        <p:nvSpPr>
          <p:cNvPr id="59" name="Скругленный прямоугольник 58"/>
          <p:cNvSpPr/>
          <p:nvPr/>
        </p:nvSpPr>
        <p:spPr>
          <a:xfrm>
            <a:off x="1428750" y="5643563"/>
            <a:ext cx="1428750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643063" y="5715000"/>
            <a:ext cx="928687" cy="46196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 =gt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1" name="Скругленный прямоугольник 60"/>
          <p:cNvSpPr/>
          <p:nvPr/>
        </p:nvSpPr>
        <p:spPr>
          <a:xfrm>
            <a:off x="4000500" y="5643563"/>
            <a:ext cx="1428750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6429375" y="5643563"/>
            <a:ext cx="1643063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4071938" y="5643563"/>
            <a:ext cx="1428750" cy="7381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h =gt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64" name="Прямоугольник 63"/>
          <p:cNvSpPr>
            <a:spLocks noChangeArrowheads="1"/>
          </p:cNvSpPr>
          <p:nvPr/>
        </p:nvSpPr>
        <p:spPr bwMode="auto">
          <a:xfrm>
            <a:off x="6500813" y="5643563"/>
            <a:ext cx="15636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-gt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428625" y="1000125"/>
            <a:ext cx="3643313" cy="35718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67" name="Прямая со стрелкой 66"/>
          <p:cNvCxnSpPr/>
          <p:nvPr/>
        </p:nvCxnSpPr>
        <p:spPr>
          <a:xfrm rot="5400000" flipH="1" flipV="1">
            <a:off x="-427831" y="2570956"/>
            <a:ext cx="28575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1214438" y="2428875"/>
            <a:ext cx="5715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Овал 68"/>
          <p:cNvSpPr/>
          <p:nvPr/>
        </p:nvSpPr>
        <p:spPr>
          <a:xfrm>
            <a:off x="1000125" y="2357438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9724" name="Прямоугольник 69"/>
          <p:cNvSpPr>
            <a:spLocks noChangeArrowheads="1"/>
          </p:cNvSpPr>
          <p:nvPr/>
        </p:nvSpPr>
        <p:spPr bwMode="auto">
          <a:xfrm>
            <a:off x="1857375" y="2214563"/>
            <a:ext cx="3762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Book Antiqua" pitchFamily="18" charset="0"/>
              </a:rPr>
              <a:t>0</a:t>
            </a:r>
            <a:endParaRPr lang="ru-RU" i="1" baseline="-10000">
              <a:latin typeface="Book Antiqua" pitchFamily="18" charset="0"/>
            </a:endParaRPr>
          </a:p>
        </p:txBody>
      </p:sp>
      <p:cxnSp>
        <p:nvCxnSpPr>
          <p:cNvPr id="71" name="Прямая со стрелкой 70"/>
          <p:cNvCxnSpPr/>
          <p:nvPr/>
        </p:nvCxnSpPr>
        <p:spPr>
          <a:xfrm>
            <a:off x="1928813" y="2286000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Прямая со стрелкой 71"/>
          <p:cNvCxnSpPr/>
          <p:nvPr/>
        </p:nvCxnSpPr>
        <p:spPr>
          <a:xfrm rot="5400000">
            <a:off x="2858294" y="2713832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7" name="TextBox 72"/>
          <p:cNvSpPr txBox="1">
            <a:spLocks noChangeArrowheads="1"/>
          </p:cNvSpPr>
          <p:nvPr/>
        </p:nvSpPr>
        <p:spPr bwMode="auto">
          <a:xfrm>
            <a:off x="3071813" y="228600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g</a:t>
            </a:r>
            <a:endParaRPr lang="ru-RU">
              <a:latin typeface="Book Antiqua" pitchFamily="18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3071813" y="2286000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Прямая со стрелкой 74"/>
          <p:cNvCxnSpPr/>
          <p:nvPr/>
        </p:nvCxnSpPr>
        <p:spPr>
          <a:xfrm rot="5400000">
            <a:off x="0" y="3214688"/>
            <a:ext cx="1571625" cy="0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500063" y="2428875"/>
            <a:ext cx="49847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единительная линия 76"/>
          <p:cNvCxnSpPr/>
          <p:nvPr/>
        </p:nvCxnSpPr>
        <p:spPr>
          <a:xfrm>
            <a:off x="500063" y="4000500"/>
            <a:ext cx="498475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32" name="TextBox 77"/>
          <p:cNvSpPr txBox="1">
            <a:spLocks noChangeArrowheads="1"/>
          </p:cNvSpPr>
          <p:nvPr/>
        </p:nvSpPr>
        <p:spPr bwMode="auto">
          <a:xfrm>
            <a:off x="500063" y="2928938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h</a:t>
            </a:r>
            <a:endParaRPr lang="ru-RU" i="1">
              <a:latin typeface="Verdana" pitchFamily="34" charset="0"/>
            </a:endParaRPr>
          </a:p>
        </p:txBody>
      </p:sp>
      <p:sp>
        <p:nvSpPr>
          <p:cNvPr id="29733" name="TextBox 78"/>
          <p:cNvSpPr txBox="1">
            <a:spLocks noChangeArrowheads="1"/>
          </p:cNvSpPr>
          <p:nvPr/>
        </p:nvSpPr>
        <p:spPr bwMode="auto">
          <a:xfrm>
            <a:off x="1643063" y="4286250"/>
            <a:ext cx="273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Gigi" pitchFamily="82" charset="0"/>
              </a:rPr>
              <a:t>l</a:t>
            </a:r>
            <a:endParaRPr lang="ru-RU" b="1" i="1">
              <a:latin typeface="Verdana" pitchFamily="34" charset="0"/>
            </a:endParaRPr>
          </a:p>
        </p:txBody>
      </p:sp>
      <p:cxnSp>
        <p:nvCxnSpPr>
          <p:cNvPr id="80" name="Прямая со стрелкой 79"/>
          <p:cNvCxnSpPr/>
          <p:nvPr/>
        </p:nvCxnSpPr>
        <p:spPr>
          <a:xfrm>
            <a:off x="1000125" y="4214813"/>
            <a:ext cx="1500188" cy="158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единительная линия 80"/>
          <p:cNvCxnSpPr/>
          <p:nvPr/>
        </p:nvCxnSpPr>
        <p:spPr>
          <a:xfrm rot="16200000" flipV="1">
            <a:off x="785812" y="4214813"/>
            <a:ext cx="42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единительная линия 81"/>
          <p:cNvCxnSpPr/>
          <p:nvPr/>
        </p:nvCxnSpPr>
        <p:spPr>
          <a:xfrm rot="16200000" flipV="1">
            <a:off x="2286000" y="4214813"/>
            <a:ext cx="428625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flipV="1">
            <a:off x="1000125" y="4000500"/>
            <a:ext cx="785813" cy="1588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5400000">
            <a:off x="998537" y="3214688"/>
            <a:ext cx="1573213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Прямоугольник 84"/>
          <p:cNvSpPr>
            <a:spLocks noChangeArrowheads="1"/>
          </p:cNvSpPr>
          <p:nvPr/>
        </p:nvSpPr>
        <p:spPr bwMode="auto">
          <a:xfrm>
            <a:off x="357188" y="2071688"/>
            <a:ext cx="708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ru-RU" i="1" baseline="-10000">
                <a:latin typeface="Book Antiqua" pitchFamily="18" charset="0"/>
              </a:rPr>
              <a:t>0</a:t>
            </a:r>
            <a:r>
              <a:rPr lang="en-US" i="1" baseline="-18000">
                <a:latin typeface="Book Antiqua" pitchFamily="18" charset="0"/>
              </a:rPr>
              <a:t>y</a:t>
            </a:r>
            <a:r>
              <a:rPr lang="en-US" i="1">
                <a:latin typeface="Book Antiqua" pitchFamily="18" charset="0"/>
              </a:rPr>
              <a:t>=0</a:t>
            </a:r>
            <a:endParaRPr lang="ru-RU" i="1">
              <a:latin typeface="Book Antiqua" pitchFamily="18" charset="0"/>
            </a:endParaRPr>
          </a:p>
        </p:txBody>
      </p:sp>
      <p:sp>
        <p:nvSpPr>
          <p:cNvPr id="29740" name="Прямоугольник 85"/>
          <p:cNvSpPr>
            <a:spLocks noChangeArrowheads="1"/>
          </p:cNvSpPr>
          <p:nvPr/>
        </p:nvSpPr>
        <p:spPr bwMode="auto">
          <a:xfrm>
            <a:off x="1143000" y="3643313"/>
            <a:ext cx="4540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Book Antiqua" pitchFamily="18" charset="0"/>
              </a:rPr>
              <a:t>0</a:t>
            </a:r>
            <a:r>
              <a:rPr lang="en-US" i="1" baseline="-20000">
                <a:latin typeface="Book Antiqua" pitchFamily="18" charset="0"/>
              </a:rPr>
              <a:t>x</a:t>
            </a:r>
            <a:endParaRPr lang="ru-RU" i="1" baseline="-20000">
              <a:latin typeface="Book Antiqua" pitchFamily="18" charset="0"/>
            </a:endParaRPr>
          </a:p>
        </p:txBody>
      </p:sp>
      <p:sp>
        <p:nvSpPr>
          <p:cNvPr id="29741" name="TextBox 86"/>
          <p:cNvSpPr txBox="1">
            <a:spLocks noChangeArrowheads="1"/>
          </p:cNvSpPr>
          <p:nvPr/>
        </p:nvSpPr>
        <p:spPr bwMode="auto">
          <a:xfrm>
            <a:off x="642938" y="1000125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Book Antiqua" pitchFamily="18" charset="0"/>
              </a:rPr>
              <a:t>у</a:t>
            </a:r>
          </a:p>
        </p:txBody>
      </p:sp>
      <p:sp>
        <p:nvSpPr>
          <p:cNvPr id="29742" name="TextBox 87"/>
          <p:cNvSpPr txBox="1">
            <a:spLocks noChangeArrowheads="1"/>
          </p:cNvSpPr>
          <p:nvPr/>
        </p:nvSpPr>
        <p:spPr bwMode="auto">
          <a:xfrm>
            <a:off x="3500438" y="400050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х</a:t>
            </a:r>
          </a:p>
        </p:txBody>
      </p:sp>
      <p:sp>
        <p:nvSpPr>
          <p:cNvPr id="89" name="Дуга 88"/>
          <p:cNvSpPr/>
          <p:nvPr/>
        </p:nvSpPr>
        <p:spPr>
          <a:xfrm>
            <a:off x="-428625" y="2500313"/>
            <a:ext cx="2928938" cy="2928937"/>
          </a:xfrm>
          <a:prstGeom prst="arc">
            <a:avLst>
              <a:gd name="adj1" fmla="val 16200000"/>
              <a:gd name="adj2" fmla="val 148799"/>
            </a:avLst>
          </a:prstGeom>
          <a:ln w="31750"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90" name="Прямая со стрелкой 89"/>
          <p:cNvCxnSpPr/>
          <p:nvPr/>
        </p:nvCxnSpPr>
        <p:spPr>
          <a:xfrm>
            <a:off x="1000125" y="4000500"/>
            <a:ext cx="28575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9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1" dur="1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6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4" presetClass="emph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0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2500"/>
                            </p:stCondLst>
                            <p:childTnLst>
                              <p:par>
                                <p:cTn id="1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35" grpId="0"/>
      <p:bldP spid="36" grpId="0"/>
      <p:bldP spid="37" grpId="0"/>
      <p:bldP spid="38" grpId="0"/>
      <p:bldP spid="48" grpId="0"/>
      <p:bldP spid="49" grpId="0"/>
      <p:bldP spid="50" grpId="0"/>
      <p:bldP spid="51" grpId="0" animBg="1"/>
      <p:bldP spid="52" grpId="0"/>
      <p:bldP spid="53" grpId="0" animBg="1"/>
      <p:bldP spid="54" grpId="0"/>
      <p:bldP spid="55" grpId="0"/>
      <p:bldP spid="56" grpId="0"/>
      <p:bldP spid="57" grpId="0"/>
      <p:bldP spid="59" grpId="0" animBg="1"/>
      <p:bldP spid="60" grpId="0"/>
      <p:bldP spid="61" grpId="0" animBg="1"/>
      <p:bldP spid="62" grpId="0" animBg="1"/>
      <p:bldP spid="63" grpId="0"/>
      <p:bldP spid="64" grpId="0"/>
      <p:bldP spid="8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13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500" y="571501"/>
            <a:ext cx="2357426" cy="1223058"/>
          </a:xfrm>
          <a:prstGeom prst="rect">
            <a:avLst/>
          </a:prstGeom>
          <a:noFill/>
          <a:ln w="28575">
            <a:solidFill>
              <a:schemeClr val="accent1">
                <a:lumMod val="75000"/>
              </a:schemeClr>
            </a:solidFill>
          </a:ln>
        </p:spPr>
      </p:pic>
      <p:sp>
        <p:nvSpPr>
          <p:cNvPr id="4" name="Скругленный прямоугольник 3"/>
          <p:cNvSpPr/>
          <p:nvPr/>
        </p:nvSpPr>
        <p:spPr>
          <a:xfrm>
            <a:off x="3429000" y="714375"/>
            <a:ext cx="5000625" cy="100011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00438" y="785813"/>
            <a:ext cx="48577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Подумайте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та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дайте 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відповідь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Book Antiqua" pitchFamily="18" charset="0"/>
              </a:rPr>
              <a:t> 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Book Antiqua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285720" y="1928802"/>
            <a:ext cx="8572500" cy="4643437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71500" y="2214563"/>
            <a:ext cx="8143875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lvl="1"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З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яким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прискоренням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рухається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кинуте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вертикально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вгору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?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625" y="2857500"/>
            <a:ext cx="8215313" cy="67710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З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яким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прискоренням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рухається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тіло</a:t>
            </a:r>
            <a:r>
              <a:rPr lang="ru-RU" sz="2000" dirty="0" smtClean="0">
                <a:latin typeface="+mn-lt"/>
              </a:rPr>
              <a:t>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 err="1" smtClean="0">
                <a:solidFill>
                  <a:schemeClr val="accent1">
                    <a:lumMod val="50000"/>
                  </a:schemeClr>
                </a:solidFill>
              </a:rPr>
              <a:t>кинуте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горизонтально?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8625" y="3500438"/>
            <a:ext cx="8215313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</a:rPr>
              <a:t>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Що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спільного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у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русі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кинутих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вертикально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та 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під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кутом до горизонту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00063" y="4214813"/>
            <a:ext cx="7555273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</a:rPr>
              <a:t> 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Три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тіла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кинуті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так: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перше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до низу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без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початкової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швидкості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 друге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до низу </a:t>
            </a:r>
            <a:r>
              <a:rPr lang="ru-RU" b="1" dirty="0" err="1">
                <a:solidFill>
                  <a:schemeClr val="accent1">
                    <a:lumMod val="50000"/>
                  </a:schemeClr>
                </a:solidFill>
                <a:latin typeface="+mn-lt"/>
              </a:rPr>
              <a:t>з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початкою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швидкістю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,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трете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–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вгору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.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Що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можно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сказати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про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прискорення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цих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тіл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?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85750" y="5429250"/>
            <a:ext cx="8572500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>
                <a:latin typeface="+mn-lt"/>
              </a:rPr>
              <a:t> 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Важкий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предмет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підвішаний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за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мотузку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до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повітряного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шару,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який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равномірно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піднімається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з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деякою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швидкістю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  .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Яким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буде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рух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предмету, коли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мотузку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ru-RU" b="1" dirty="0" err="1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перерізати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? 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4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  <p:bldP spid="5" grpId="1"/>
      <p:bldP spid="6" grpId="0" animBg="1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214438" y="500063"/>
            <a:ext cx="3714750" cy="7143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1357313" y="642938"/>
            <a:ext cx="279435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Згадаємо вивчене: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786438" y="1928813"/>
            <a:ext cx="2714625" cy="371475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286500" y="2071688"/>
            <a:ext cx="160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286500" y="2571750"/>
            <a:ext cx="163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072188" y="3643313"/>
            <a:ext cx="207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072188" y="3143250"/>
            <a:ext cx="203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000750" y="4143375"/>
            <a:ext cx="2397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x=x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pPr algn="ctr"/>
            <a:endParaRPr lang="ru-RU">
              <a:latin typeface="Verdana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000750" y="4714875"/>
            <a:ext cx="2454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pPr algn="ctr"/>
            <a:endParaRPr lang="ru-RU">
              <a:latin typeface="Verdana" pitchFamily="34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928688" y="1357313"/>
            <a:ext cx="4357687" cy="7143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928688" y="2214563"/>
            <a:ext cx="4357687" cy="7143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928688" y="3071813"/>
            <a:ext cx="4357687" cy="7143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28662" y="3929066"/>
            <a:ext cx="4357687" cy="85726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 smtClean="0">
                <a:latin typeface="Book Antiqua" pitchFamily="18" charset="0"/>
              </a:rPr>
              <a:t>v</a:t>
            </a:r>
            <a:r>
              <a:rPr lang="en-US" b="1" i="1" baseline="-14000" dirty="0" smtClean="0">
                <a:latin typeface="Book Antiqua" pitchFamily="18" charset="0"/>
              </a:rPr>
              <a:t>0</a:t>
            </a:r>
            <a:r>
              <a:rPr lang="en-US" b="1" i="1" dirty="0" smtClean="0">
                <a:latin typeface="Book Antiqua" pitchFamily="18" charset="0"/>
              </a:rPr>
              <a:t>co</a:t>
            </a:r>
            <a:r>
              <a:rPr lang="ru-RU" dirty="0" smtClean="0">
                <a:latin typeface="Verdana" pitchFamily="34" charset="0"/>
              </a:rPr>
              <a:t> за умов </a:t>
            </a:r>
            <a:r>
              <a:rPr lang="ru-RU" dirty="0" err="1" smtClean="0">
                <a:latin typeface="Verdana" pitchFamily="34" charset="0"/>
              </a:rPr>
              <a:t>рівноп</a:t>
            </a:r>
            <a:r>
              <a:rPr lang="ru-RU" dirty="0" smtClean="0">
                <a:latin typeface="Verdana" pitchFamily="34" charset="0"/>
              </a:rPr>
              <a:t> за умов </a:t>
            </a:r>
            <a:r>
              <a:rPr lang="ru-RU" dirty="0" err="1" smtClean="0">
                <a:latin typeface="Verdana" pitchFamily="34" charset="0"/>
              </a:rPr>
              <a:t>рівноприскоренного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руху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рискоренного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руху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en-US" b="1" i="1" dirty="0" err="1" smtClean="0">
                <a:latin typeface="Book Antiqua" pitchFamily="18" charset="0"/>
              </a:rPr>
              <a:t>sa</a:t>
            </a:r>
            <a:r>
              <a:rPr lang="ru-RU" b="1" i="1" dirty="0" smtClean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1000125" y="1357313"/>
            <a:ext cx="435768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mtClean="0">
                <a:latin typeface="Verdana" pitchFamily="34" charset="0"/>
              </a:rPr>
              <a:t> Який рух називають </a:t>
            </a:r>
            <a:r>
              <a:rPr lang="uk-UA" smtClean="0">
                <a:latin typeface="Verdana" pitchFamily="34" charset="0"/>
              </a:rPr>
              <a:t>рівносприскореним?</a:t>
            </a:r>
            <a:endParaRPr lang="uk-UA">
              <a:latin typeface="Verdana" pitchFamily="34" charset="0"/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1000125" y="2214563"/>
            <a:ext cx="4286250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mtClean="0">
                <a:latin typeface="Verdana" pitchFamily="34" charset="0"/>
              </a:rPr>
              <a:t> Визначення  </a:t>
            </a:r>
            <a:r>
              <a:rPr lang="uk-UA" smtClean="0">
                <a:latin typeface="Verdana" pitchFamily="34" charset="0"/>
              </a:rPr>
              <a:t>прискорення.</a:t>
            </a:r>
            <a:endParaRPr lang="uk-UA" smtClean="0">
              <a:latin typeface="Verdana" pitchFamily="34" charset="0"/>
            </a:endParaRPr>
          </a:p>
          <a:p>
            <a:pPr algn="ctr"/>
            <a:r>
              <a:rPr lang="uk-UA" smtClean="0">
                <a:latin typeface="Verdana" pitchFamily="34" charset="0"/>
              </a:rPr>
              <a:t> Фізичний зміст </a:t>
            </a:r>
            <a:r>
              <a:rPr lang="uk-UA" smtClean="0">
                <a:latin typeface="Verdana" pitchFamily="34" charset="0"/>
              </a:rPr>
              <a:t>прискорення.</a:t>
            </a:r>
            <a:endParaRPr lang="uk-UA">
              <a:latin typeface="Verdana" pitchFamily="34" charset="0"/>
            </a:endParaRP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928688" y="3071813"/>
            <a:ext cx="43576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mtClean="0">
                <a:latin typeface="Verdana" pitchFamily="34" charset="0"/>
              </a:rPr>
              <a:t>Формула проекції  швидкості за умов рівноприскореного руху </a:t>
            </a:r>
            <a:endParaRPr lang="uk-UA" smtClean="0">
              <a:latin typeface="Verdana" pitchFamily="34" charset="0"/>
            </a:endParaRPr>
          </a:p>
          <a:p>
            <a:pPr algn="ctr"/>
            <a:r>
              <a:rPr lang="ru-RU" smtClean="0">
                <a:latin typeface="Verdana" pitchFamily="34" charset="0"/>
              </a:rPr>
              <a:t> 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25" name="TextBox 24"/>
          <p:cNvSpPr txBox="1">
            <a:spLocks noChangeArrowheads="1"/>
          </p:cNvSpPr>
          <p:nvPr/>
        </p:nvSpPr>
        <p:spPr bwMode="auto">
          <a:xfrm>
            <a:off x="1000125" y="4000500"/>
            <a:ext cx="42862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Формула проекції переміщення за умов рівноприскореного руху  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928688" y="4929188"/>
            <a:ext cx="4357687" cy="7143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27" name="TextBox 26"/>
          <p:cNvSpPr txBox="1">
            <a:spLocks noChangeArrowheads="1"/>
          </p:cNvSpPr>
          <p:nvPr/>
        </p:nvSpPr>
        <p:spPr bwMode="auto">
          <a:xfrm>
            <a:off x="928688" y="4929188"/>
            <a:ext cx="435768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Формула координати за умов рівноприскореного руху </a:t>
            </a:r>
          </a:p>
          <a:p>
            <a:pPr algn="ctr"/>
            <a:r>
              <a:rPr lang="uk-UA" dirty="0" smtClean="0">
                <a:latin typeface="Verdana" pitchFamily="34" charset="0"/>
              </a:rPr>
              <a:t> </a:t>
            </a:r>
            <a:endParaRPr lang="uk-UA" dirty="0">
              <a:latin typeface="Verdana" pitchFamily="34" charset="0"/>
            </a:endParaRPr>
          </a:p>
        </p:txBody>
      </p:sp>
      <p:pic>
        <p:nvPicPr>
          <p:cNvPr id="1026" name="Picture 2" descr="C:\Documents and Settings\Admin\Рабочий стол\10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00750" y="571500"/>
            <a:ext cx="2214563" cy="1230313"/>
          </a:xfrm>
          <a:prstGeom prst="rect">
            <a:avLst/>
          </a:prstGeom>
          <a:noFill/>
          <a:ln w="22225">
            <a:solidFill>
              <a:schemeClr val="accent1">
                <a:lumMod val="75000"/>
              </a:schemeClr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9" grpId="0" animBg="1"/>
      <p:bldP spid="20" grpId="0" animBg="1"/>
      <p:bldP spid="21" grpId="0" animBg="1"/>
      <p:bldP spid="22" grpId="0" animBg="1"/>
      <p:bldP spid="18" grpId="0"/>
      <p:bldP spid="23" grpId="0"/>
      <p:bldP spid="24" grpId="0"/>
      <p:bldP spid="25" grpId="0"/>
      <p:bldP spid="26" grpId="0" animBg="1"/>
      <p:bldP spid="2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кругленный прямоугольник 5"/>
          <p:cNvSpPr/>
          <p:nvPr/>
        </p:nvSpPr>
        <p:spPr>
          <a:xfrm>
            <a:off x="1285875" y="500063"/>
            <a:ext cx="6643688" cy="92868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285875" y="642938"/>
            <a:ext cx="6495689" cy="64633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Визначте характер  руху,  користуючись  малюнком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та запишіть формули для </a:t>
            </a:r>
            <a:r>
              <a:rPr lang="uk-UA" sz="1600" b="1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розрахунк</a:t>
            </a:r>
            <a:r>
              <a:rPr lang="ru-RU" sz="16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у  </a:t>
            </a:r>
            <a:r>
              <a:rPr lang="en-US" sz="2000" b="1" i="1" dirty="0">
                <a:latin typeface="Book Antiqua" pitchFamily="18" charset="0"/>
              </a:rPr>
              <a:t>v</a:t>
            </a:r>
            <a:r>
              <a:rPr lang="ru-RU" sz="2000" b="1" i="1" baseline="-10000" dirty="0">
                <a:latin typeface="Book Antiqua" pitchFamily="18" charset="0"/>
              </a:rPr>
              <a:t> </a:t>
            </a:r>
            <a:r>
              <a:rPr lang="ru-RU" sz="2000" b="1" i="1" dirty="0">
                <a:latin typeface="Book Antiqua" pitchFamily="18" charset="0"/>
              </a:rPr>
              <a:t> </a:t>
            </a:r>
            <a:r>
              <a:rPr lang="ru-RU" sz="2000" b="1" i="1" baseline="-10000" dirty="0">
                <a:latin typeface="Book Antiqua" pitchFamily="18" charset="0"/>
              </a:rPr>
              <a:t>и  </a:t>
            </a:r>
            <a:r>
              <a:rPr lang="en-US" sz="2000" b="1" i="1" dirty="0">
                <a:latin typeface="Book Antiqua" pitchFamily="18" charset="0"/>
              </a:rPr>
              <a:t>s</a:t>
            </a:r>
            <a:r>
              <a:rPr lang="ru-RU" sz="2000" b="1" i="1" dirty="0">
                <a:latin typeface="Book Antiqua" pitchFamily="18" charset="0"/>
              </a:rPr>
              <a:t> </a:t>
            </a:r>
            <a:endParaRPr lang="ru-RU" sz="20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00125" y="1643063"/>
            <a:ext cx="2857500" cy="12858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071563" y="3857625"/>
            <a:ext cx="2786062" cy="142875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5500688" y="3857625"/>
            <a:ext cx="2767012" cy="142875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429250" y="1643063"/>
            <a:ext cx="2857500" cy="1285875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>
            <a:off x="1214438" y="2714625"/>
            <a:ext cx="242887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1643063" y="2428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" name="Овал 14"/>
          <p:cNvSpPr/>
          <p:nvPr/>
        </p:nvSpPr>
        <p:spPr>
          <a:xfrm>
            <a:off x="3143250" y="4714875"/>
            <a:ext cx="214313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6" name="Овал 15"/>
          <p:cNvSpPr/>
          <p:nvPr/>
        </p:nvSpPr>
        <p:spPr>
          <a:xfrm>
            <a:off x="7500938" y="2428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7" name="Овал 16"/>
          <p:cNvSpPr/>
          <p:nvPr/>
        </p:nvSpPr>
        <p:spPr>
          <a:xfrm>
            <a:off x="5929313" y="464343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214438" y="5000625"/>
            <a:ext cx="242887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5643563" y="2714625"/>
            <a:ext cx="242887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5643563" y="4929188"/>
            <a:ext cx="242887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2000250" y="2500313"/>
            <a:ext cx="704850" cy="9525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>
            <a:off x="2857500" y="2286000"/>
            <a:ext cx="490538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rot="10800000">
            <a:off x="6572250" y="2500313"/>
            <a:ext cx="714375" cy="1587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5929313" y="2286000"/>
            <a:ext cx="490537" cy="1588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 стрелкой 25"/>
          <p:cNvCxnSpPr/>
          <p:nvPr/>
        </p:nvCxnSpPr>
        <p:spPr>
          <a:xfrm rot="10800000">
            <a:off x="2000250" y="4500563"/>
            <a:ext cx="428625" cy="1587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>
            <a:off x="2357438" y="4786313"/>
            <a:ext cx="714375" cy="1587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flipV="1">
            <a:off x="6215063" y="4714875"/>
            <a:ext cx="704850" cy="9525"/>
          </a:xfrm>
          <a:prstGeom prst="straightConnector1">
            <a:avLst/>
          </a:prstGeom>
          <a:ln w="31750">
            <a:solidFill>
              <a:schemeClr val="accent1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10800000">
            <a:off x="7072313" y="4500563"/>
            <a:ext cx="428625" cy="1587"/>
          </a:xfrm>
          <a:prstGeom prst="straightConnector1">
            <a:avLst/>
          </a:prstGeom>
          <a:ln w="317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>
            <a:spLocks noChangeArrowheads="1"/>
          </p:cNvSpPr>
          <p:nvPr/>
        </p:nvSpPr>
        <p:spPr bwMode="auto">
          <a:xfrm>
            <a:off x="6858000" y="2071688"/>
            <a:ext cx="4286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14000">
                <a:latin typeface="Book Antiqua" pitchFamily="18" charset="0"/>
              </a:rPr>
              <a:t>0</a:t>
            </a:r>
            <a:endParaRPr lang="ru-RU" baseline="-14000">
              <a:latin typeface="Verdana" pitchFamily="34" charset="0"/>
            </a:endParaRPr>
          </a:p>
        </p:txBody>
      </p:sp>
      <p:sp>
        <p:nvSpPr>
          <p:cNvPr id="46" name="Прямоугольник 45"/>
          <p:cNvSpPr>
            <a:spLocks noChangeArrowheads="1"/>
          </p:cNvSpPr>
          <p:nvPr/>
        </p:nvSpPr>
        <p:spPr bwMode="auto">
          <a:xfrm>
            <a:off x="2214563" y="20716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16000">
                <a:latin typeface="Book Antiqua" pitchFamily="18" charset="0"/>
              </a:rPr>
              <a:t>0</a:t>
            </a:r>
            <a:endParaRPr lang="ru-RU" baseline="-16000">
              <a:latin typeface="Verdana" pitchFamily="34" charset="0"/>
            </a:endParaRPr>
          </a:p>
        </p:txBody>
      </p:sp>
      <p:sp>
        <p:nvSpPr>
          <p:cNvPr id="47" name="Прямоугольник 46"/>
          <p:cNvSpPr>
            <a:spLocks noChangeArrowheads="1"/>
          </p:cNvSpPr>
          <p:nvPr/>
        </p:nvSpPr>
        <p:spPr bwMode="auto">
          <a:xfrm>
            <a:off x="2571750" y="4357688"/>
            <a:ext cx="3905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16000">
                <a:latin typeface="Book Antiqua" pitchFamily="18" charset="0"/>
              </a:rPr>
              <a:t>0</a:t>
            </a:r>
            <a:endParaRPr lang="ru-RU" baseline="-16000">
              <a:latin typeface="Verdana" pitchFamily="34" charset="0"/>
            </a:endParaRPr>
          </a:p>
        </p:txBody>
      </p:sp>
      <p:sp>
        <p:nvSpPr>
          <p:cNvPr id="48" name="Прямоугольник 47"/>
          <p:cNvSpPr>
            <a:spLocks noChangeArrowheads="1"/>
          </p:cNvSpPr>
          <p:nvPr/>
        </p:nvSpPr>
        <p:spPr bwMode="auto">
          <a:xfrm>
            <a:off x="6357938" y="428625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18000">
                <a:latin typeface="Book Antiqua" pitchFamily="18" charset="0"/>
              </a:rPr>
              <a:t>0</a:t>
            </a:r>
            <a:endParaRPr lang="ru-RU" baseline="-18000">
              <a:latin typeface="Verdana" pitchFamily="34" charset="0"/>
            </a:endParaRPr>
          </a:p>
        </p:txBody>
      </p:sp>
      <p:sp>
        <p:nvSpPr>
          <p:cNvPr id="49" name="Прямоугольник 48"/>
          <p:cNvSpPr>
            <a:spLocks noChangeArrowheads="1"/>
          </p:cNvSpPr>
          <p:nvPr/>
        </p:nvSpPr>
        <p:spPr bwMode="auto">
          <a:xfrm>
            <a:off x="2928938" y="1928813"/>
            <a:ext cx="3127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а</a:t>
            </a:r>
            <a:endParaRPr lang="ru-RU">
              <a:latin typeface="Verdana" pitchFamily="34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6000750" y="200025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а</a:t>
            </a:r>
            <a:endParaRPr lang="ru-RU">
              <a:latin typeface="Verdana" pitchFamily="34" charset="0"/>
            </a:endParaRPr>
          </a:p>
        </p:txBody>
      </p:sp>
      <p:sp>
        <p:nvSpPr>
          <p:cNvPr id="51" name="Прямоугольник 50"/>
          <p:cNvSpPr>
            <a:spLocks noChangeArrowheads="1"/>
          </p:cNvSpPr>
          <p:nvPr/>
        </p:nvSpPr>
        <p:spPr bwMode="auto">
          <a:xfrm>
            <a:off x="2071688" y="4143375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а</a:t>
            </a:r>
            <a:endParaRPr lang="ru-RU">
              <a:latin typeface="Verdana" pitchFamily="34" charset="0"/>
            </a:endParaRPr>
          </a:p>
        </p:txBody>
      </p:sp>
      <p:sp>
        <p:nvSpPr>
          <p:cNvPr id="52" name="Прямоугольник 51"/>
          <p:cNvSpPr>
            <a:spLocks noChangeArrowheads="1"/>
          </p:cNvSpPr>
          <p:nvPr/>
        </p:nvSpPr>
        <p:spPr bwMode="auto">
          <a:xfrm>
            <a:off x="7143750" y="4143375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а</a:t>
            </a:r>
            <a:endParaRPr lang="ru-RU">
              <a:latin typeface="Verdana" pitchFamily="34" charset="0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6858000" y="21431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2214563" y="21431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6000750" y="20716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928938" y="2000250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>
            <a:off x="7143750" y="421481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6357938" y="43576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>
            <a:off x="2571750" y="44291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2143125" y="421481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571875" y="2357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7929563" y="2357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3500438" y="457200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7858125" y="4500563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1071563" y="2357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0</a:t>
            </a:r>
          </a:p>
        </p:txBody>
      </p:sp>
      <p:sp>
        <p:nvSpPr>
          <p:cNvPr id="66" name="TextBox 65"/>
          <p:cNvSpPr txBox="1">
            <a:spLocks noChangeArrowheads="1"/>
          </p:cNvSpPr>
          <p:nvPr/>
        </p:nvSpPr>
        <p:spPr bwMode="auto">
          <a:xfrm>
            <a:off x="5500688" y="2357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0</a:t>
            </a:r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1143000" y="4643438"/>
            <a:ext cx="3206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0</a:t>
            </a: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5500688" y="457200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0</a:t>
            </a:r>
          </a:p>
        </p:txBody>
      </p:sp>
      <p:sp>
        <p:nvSpPr>
          <p:cNvPr id="69" name="Скругленный прямоугольник 68"/>
          <p:cNvSpPr/>
          <p:nvPr/>
        </p:nvSpPr>
        <p:spPr>
          <a:xfrm>
            <a:off x="428625" y="3071813"/>
            <a:ext cx="4071938" cy="64293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70" name="Скругленный прямоугольник 69"/>
          <p:cNvSpPr/>
          <p:nvPr/>
        </p:nvSpPr>
        <p:spPr>
          <a:xfrm>
            <a:off x="4786313" y="3071813"/>
            <a:ext cx="4071937" cy="64293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4857750" y="5357813"/>
            <a:ext cx="3929063" cy="64293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 smtClean="0">
                <a:latin typeface="Book Antiqua" pitchFamily="18" charset="0"/>
              </a:rPr>
              <a:t>v</a:t>
            </a:r>
            <a:r>
              <a:rPr lang="en-US" b="1" i="1" baseline="-10000" dirty="0" smtClean="0">
                <a:latin typeface="Book Antiqua" pitchFamily="18" charset="0"/>
              </a:rPr>
              <a:t>0</a:t>
            </a:r>
            <a:r>
              <a:rPr lang="en-US" b="1" i="1" baseline="-25000" dirty="0" smtClean="0">
                <a:latin typeface="Book Antiqua" pitchFamily="18" charset="0"/>
              </a:rPr>
              <a:t>x</a:t>
            </a:r>
            <a:r>
              <a:rPr lang="ru-RU" b="1" i="1" dirty="0" smtClean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428625" y="5357813"/>
            <a:ext cx="4143375" cy="64293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 smtClean="0">
                <a:latin typeface="Book Antiqua" pitchFamily="18" charset="0"/>
              </a:rPr>
              <a:t>=</a:t>
            </a:r>
            <a:r>
              <a:rPr lang="en-US" b="1" i="1" dirty="0" smtClean="0">
                <a:latin typeface="Book Antiqua" pitchFamily="18" charset="0"/>
              </a:rPr>
              <a:t>v</a:t>
            </a:r>
            <a:r>
              <a:rPr lang="en-US" b="1" i="1" baseline="-14000" dirty="0" smtClean="0">
                <a:latin typeface="Book Antiqua" pitchFamily="18" charset="0"/>
              </a:rPr>
              <a:t>0</a:t>
            </a:r>
            <a:r>
              <a:rPr lang="en-US" b="1" i="1" dirty="0" smtClean="0">
                <a:latin typeface="Book Antiqua" pitchFamily="18" charset="0"/>
              </a:rPr>
              <a:t>cosa</a:t>
            </a:r>
            <a:r>
              <a:rPr lang="ru-RU" b="1" i="1" dirty="0" smtClean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428625" y="3214688"/>
            <a:ext cx="22108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Verdana" pitchFamily="34" charset="0"/>
              </a:rPr>
              <a:t> рівноприскорений</a:t>
            </a:r>
            <a:endParaRPr lang="uk-UA" sz="1600" dirty="0">
              <a:latin typeface="Verdana" pitchFamily="34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28625" y="5500688"/>
            <a:ext cx="221086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 </a:t>
            </a:r>
            <a:r>
              <a:rPr lang="uk-UA" sz="1600" dirty="0" smtClean="0">
                <a:latin typeface="Verdana" pitchFamily="34" charset="0"/>
              </a:rPr>
              <a:t>рівноприскорений</a:t>
            </a:r>
            <a:endParaRPr lang="uk-UA" sz="1600" dirty="0">
              <a:latin typeface="Verdana" pitchFamily="34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4786313" y="3214688"/>
            <a:ext cx="2254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1600" dirty="0" smtClean="0">
                <a:latin typeface="Verdana" pitchFamily="34" charset="0"/>
              </a:rPr>
              <a:t>р</a:t>
            </a:r>
            <a:r>
              <a:rPr lang="uk-UA" sz="1600" dirty="0" smtClean="0">
                <a:latin typeface="Verdana" pitchFamily="34" charset="0"/>
              </a:rPr>
              <a:t>івносповільнений </a:t>
            </a:r>
            <a:endParaRPr lang="uk-UA" sz="1600" dirty="0">
              <a:latin typeface="Verdana" pitchFamily="34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4929188" y="5500688"/>
            <a:ext cx="2254143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 smtClean="0">
                <a:latin typeface="Verdana" pitchFamily="34" charset="0"/>
              </a:rPr>
              <a:t> </a:t>
            </a:r>
            <a:r>
              <a:rPr lang="uk-UA" sz="1600" dirty="0" smtClean="0">
                <a:latin typeface="Verdana" pitchFamily="34" charset="0"/>
              </a:rPr>
              <a:t>рівносповільнений</a:t>
            </a:r>
            <a:endParaRPr lang="uk-UA" sz="1600" dirty="0">
              <a:latin typeface="Verdana" pitchFamily="34" charset="0"/>
            </a:endParaRPr>
          </a:p>
        </p:txBody>
      </p:sp>
      <p:sp>
        <p:nvSpPr>
          <p:cNvPr id="78" name="TextBox 77"/>
          <p:cNvSpPr txBox="1">
            <a:spLocks noChangeArrowheads="1"/>
          </p:cNvSpPr>
          <p:nvPr/>
        </p:nvSpPr>
        <p:spPr bwMode="auto">
          <a:xfrm>
            <a:off x="2714625" y="3000375"/>
            <a:ext cx="127952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v=</a:t>
            </a:r>
            <a:r>
              <a:rPr lang="ru-RU" sz="2000" b="1" i="1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v</a:t>
            </a:r>
            <a:r>
              <a:rPr lang="en-US" sz="2000" b="1" i="1" baseline="-10000">
                <a:latin typeface="Book Antiqua" pitchFamily="18" charset="0"/>
              </a:rPr>
              <a:t>0</a:t>
            </a:r>
            <a:r>
              <a:rPr lang="ru-RU" sz="2000" b="1" i="1" baseline="-10000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+</a:t>
            </a:r>
            <a:r>
              <a:rPr lang="ru-RU" sz="2000" b="1" i="1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at</a:t>
            </a:r>
            <a:endParaRPr lang="ru-RU" sz="2000" b="1" i="1">
              <a:latin typeface="Book Antiqua" pitchFamily="18" charset="0"/>
            </a:endParaRPr>
          </a:p>
        </p:txBody>
      </p:sp>
      <p:sp>
        <p:nvSpPr>
          <p:cNvPr id="79" name="TextBox 78"/>
          <p:cNvSpPr txBox="1">
            <a:spLocks noChangeArrowheads="1"/>
          </p:cNvSpPr>
          <p:nvPr/>
        </p:nvSpPr>
        <p:spPr bwMode="auto">
          <a:xfrm>
            <a:off x="2714625" y="5286375"/>
            <a:ext cx="1725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Book Antiqua" pitchFamily="18" charset="0"/>
              </a:rPr>
              <a:t>-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</a:t>
            </a:r>
            <a:r>
              <a:rPr lang="ru-RU" sz="2400" b="1" i="1">
                <a:latin typeface="Book Antiqua" pitchFamily="18" charset="0"/>
              </a:rPr>
              <a:t> -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 baseline="-10000">
                <a:latin typeface="Book Antiqua" pitchFamily="18" charset="0"/>
              </a:rPr>
              <a:t> </a:t>
            </a:r>
            <a:r>
              <a:rPr lang="ru-RU" sz="2400" b="1" i="1">
                <a:latin typeface="Book Antiqua" pitchFamily="18" charset="0"/>
              </a:rPr>
              <a:t>-</a:t>
            </a:r>
            <a:r>
              <a:rPr lang="ru-RU" sz="2400" b="1" i="1" baseline="-10000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at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7000875" y="3000375"/>
            <a:ext cx="16875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Book Antiqua" pitchFamily="18" charset="0"/>
              </a:rPr>
              <a:t>-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</a:t>
            </a:r>
            <a:r>
              <a:rPr lang="ru-RU" sz="2400" b="1" i="1">
                <a:latin typeface="Book Antiqua" pitchFamily="18" charset="0"/>
              </a:rPr>
              <a:t> -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+at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7215188" y="5286375"/>
            <a:ext cx="14589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>
                <a:latin typeface="Book Antiqua" pitchFamily="18" charset="0"/>
              </a:rPr>
              <a:t> - </a:t>
            </a:r>
            <a:r>
              <a:rPr lang="en-US" sz="2400" b="1" i="1">
                <a:latin typeface="Book Antiqua" pitchFamily="18" charset="0"/>
              </a:rPr>
              <a:t>at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2" name="Прямоугольник 81"/>
          <p:cNvSpPr>
            <a:spLocks noChangeArrowheads="1"/>
          </p:cNvSpPr>
          <p:nvPr/>
        </p:nvSpPr>
        <p:spPr bwMode="auto">
          <a:xfrm>
            <a:off x="2643188" y="3357563"/>
            <a:ext cx="147161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s=v</a:t>
            </a:r>
            <a:r>
              <a:rPr lang="en-US" sz="2000" b="1" i="1" baseline="-10000">
                <a:latin typeface="Book Antiqua" pitchFamily="18" charset="0"/>
              </a:rPr>
              <a:t>0</a:t>
            </a:r>
            <a:r>
              <a:rPr lang="en-US" sz="2000" b="1" i="1">
                <a:latin typeface="Book Antiqua" pitchFamily="18" charset="0"/>
              </a:rPr>
              <a:t>t+at</a:t>
            </a:r>
            <a:r>
              <a:rPr lang="en-US" sz="2000" b="1" i="1" baseline="30000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/2</a:t>
            </a:r>
            <a:endParaRPr lang="ru-RU" sz="2000" b="1" i="1">
              <a:latin typeface="Book Antiqua" pitchFamily="18" charset="0"/>
            </a:endParaRPr>
          </a:p>
        </p:txBody>
      </p:sp>
      <p:sp>
        <p:nvSpPr>
          <p:cNvPr id="83" name="Прямоугольник 82"/>
          <p:cNvSpPr>
            <a:spLocks noChangeArrowheads="1"/>
          </p:cNvSpPr>
          <p:nvPr/>
        </p:nvSpPr>
        <p:spPr bwMode="auto">
          <a:xfrm>
            <a:off x="7000875" y="3357563"/>
            <a:ext cx="173513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-s=</a:t>
            </a:r>
            <a:r>
              <a:rPr lang="ru-RU" sz="2000" b="1" i="1">
                <a:latin typeface="Book Antiqua" pitchFamily="18" charset="0"/>
              </a:rPr>
              <a:t> -</a:t>
            </a:r>
            <a:r>
              <a:rPr lang="en-US" sz="2000" b="1" i="1">
                <a:latin typeface="Book Antiqua" pitchFamily="18" charset="0"/>
              </a:rPr>
              <a:t>v</a:t>
            </a:r>
            <a:r>
              <a:rPr lang="en-US" sz="2000" b="1" i="1" baseline="-10000">
                <a:latin typeface="Book Antiqua" pitchFamily="18" charset="0"/>
              </a:rPr>
              <a:t>0</a:t>
            </a:r>
            <a:r>
              <a:rPr lang="en-US" sz="2000" b="1" i="1">
                <a:latin typeface="Book Antiqua" pitchFamily="18" charset="0"/>
              </a:rPr>
              <a:t>t+at</a:t>
            </a:r>
            <a:r>
              <a:rPr lang="en-US" sz="2000" b="1" i="1" baseline="30000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/2</a:t>
            </a:r>
            <a:endParaRPr lang="ru-RU" sz="2000" b="1" i="1">
              <a:latin typeface="Book Antiqua" pitchFamily="18" charset="0"/>
            </a:endParaRPr>
          </a:p>
        </p:txBody>
      </p:sp>
      <p:sp>
        <p:nvSpPr>
          <p:cNvPr id="84" name="Прямоугольник 83"/>
          <p:cNvSpPr>
            <a:spLocks noChangeArrowheads="1"/>
          </p:cNvSpPr>
          <p:nvPr/>
        </p:nvSpPr>
        <p:spPr bwMode="auto">
          <a:xfrm>
            <a:off x="2643188" y="5643563"/>
            <a:ext cx="1806575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-s</a:t>
            </a:r>
            <a:r>
              <a:rPr lang="ru-RU" sz="2000" b="1" i="1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=</a:t>
            </a:r>
            <a:r>
              <a:rPr lang="ru-RU" sz="2000" b="1" i="1">
                <a:latin typeface="Book Antiqua" pitchFamily="18" charset="0"/>
              </a:rPr>
              <a:t> -</a:t>
            </a:r>
            <a:r>
              <a:rPr lang="en-US" sz="2000" b="1" i="1">
                <a:latin typeface="Book Antiqua" pitchFamily="18" charset="0"/>
              </a:rPr>
              <a:t>v</a:t>
            </a:r>
            <a:r>
              <a:rPr lang="en-US" sz="2000" b="1" i="1" baseline="-10000">
                <a:latin typeface="Book Antiqua" pitchFamily="18" charset="0"/>
              </a:rPr>
              <a:t>0</a:t>
            </a:r>
            <a:r>
              <a:rPr lang="en-US" sz="2000" b="1" i="1">
                <a:latin typeface="Book Antiqua" pitchFamily="18" charset="0"/>
              </a:rPr>
              <a:t>t</a:t>
            </a:r>
            <a:r>
              <a:rPr lang="ru-RU" sz="2000" b="1" i="1">
                <a:latin typeface="Book Antiqua" pitchFamily="18" charset="0"/>
              </a:rPr>
              <a:t>- </a:t>
            </a:r>
            <a:r>
              <a:rPr lang="en-US" sz="2000" b="1" i="1">
                <a:latin typeface="Book Antiqua" pitchFamily="18" charset="0"/>
              </a:rPr>
              <a:t>at</a:t>
            </a:r>
            <a:r>
              <a:rPr lang="en-US" sz="2000" b="1" i="1" baseline="30000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/2</a:t>
            </a:r>
            <a:endParaRPr lang="ru-RU" sz="2000" b="1" i="1">
              <a:latin typeface="Book Antiqua" pitchFamily="18" charset="0"/>
            </a:endParaRPr>
          </a:p>
        </p:txBody>
      </p:sp>
      <p:sp>
        <p:nvSpPr>
          <p:cNvPr id="85" name="Прямоугольник 84"/>
          <p:cNvSpPr>
            <a:spLocks noChangeArrowheads="1"/>
          </p:cNvSpPr>
          <p:nvPr/>
        </p:nvSpPr>
        <p:spPr bwMode="auto">
          <a:xfrm>
            <a:off x="7215188" y="5643563"/>
            <a:ext cx="15446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 i="1">
                <a:latin typeface="Book Antiqua" pitchFamily="18" charset="0"/>
              </a:rPr>
              <a:t>s=</a:t>
            </a:r>
            <a:r>
              <a:rPr lang="ru-RU" sz="2000" b="1" i="1">
                <a:latin typeface="Book Antiqua" pitchFamily="18" charset="0"/>
              </a:rPr>
              <a:t> </a:t>
            </a:r>
            <a:r>
              <a:rPr lang="en-US" sz="2000" b="1" i="1">
                <a:latin typeface="Book Antiqua" pitchFamily="18" charset="0"/>
              </a:rPr>
              <a:t>v</a:t>
            </a:r>
            <a:r>
              <a:rPr lang="en-US" sz="2000" b="1" i="1" baseline="-10000">
                <a:latin typeface="Book Antiqua" pitchFamily="18" charset="0"/>
              </a:rPr>
              <a:t>0</a:t>
            </a:r>
            <a:r>
              <a:rPr lang="en-US" sz="2000" b="1" i="1">
                <a:latin typeface="Book Antiqua" pitchFamily="18" charset="0"/>
              </a:rPr>
              <a:t>t</a:t>
            </a:r>
            <a:r>
              <a:rPr lang="ru-RU" sz="2000" b="1" i="1">
                <a:latin typeface="Book Antiqua" pitchFamily="18" charset="0"/>
              </a:rPr>
              <a:t> -</a:t>
            </a:r>
            <a:r>
              <a:rPr lang="en-US" sz="2000" b="1" i="1">
                <a:latin typeface="Book Antiqua" pitchFamily="18" charset="0"/>
              </a:rPr>
              <a:t>at</a:t>
            </a:r>
            <a:r>
              <a:rPr lang="en-US" sz="2000" b="1" i="1" baseline="30000">
                <a:latin typeface="Book Antiqua" pitchFamily="18" charset="0"/>
              </a:rPr>
              <a:t>2</a:t>
            </a:r>
            <a:r>
              <a:rPr lang="en-US" sz="2000" b="1" i="1">
                <a:latin typeface="Book Antiqua" pitchFamily="18" charset="0"/>
              </a:rPr>
              <a:t>/2</a:t>
            </a:r>
            <a:endParaRPr lang="ru-RU" sz="2000" b="1" i="1">
              <a:latin typeface="Book Antiqu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7" fill="hold">
                            <p:stCondLst>
                              <p:cond delay="500"/>
                            </p:stCondLst>
                            <p:childTnLst>
                              <p:par>
                                <p:cTn id="13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9" grpId="0" animBg="1"/>
      <p:bldP spid="10" grpId="0" animBg="1"/>
      <p:bldP spid="11" grpId="0" animBg="1"/>
      <p:bldP spid="14" grpId="0" animBg="1"/>
      <p:bldP spid="15" grpId="0" animBg="1"/>
      <p:bldP spid="16" grpId="0" animBg="1"/>
      <p:bldP spid="17" grpId="0" animBg="1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 animBg="1"/>
      <p:bldP spid="70" grpId="0" animBg="1"/>
      <p:bldP spid="71" grpId="0" animBg="1"/>
      <p:bldP spid="72" grpId="0" animBg="1"/>
      <p:bldP spid="73" grpId="0"/>
      <p:bldP spid="74" grpId="0"/>
      <p:bldP spid="75" grpId="0"/>
      <p:bldP spid="76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Скругленный прямоугольник 19"/>
          <p:cNvSpPr/>
          <p:nvPr/>
        </p:nvSpPr>
        <p:spPr>
          <a:xfrm>
            <a:off x="571500" y="1071563"/>
            <a:ext cx="2214563" cy="342900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54" name="Прямая со стрелкой 53"/>
          <p:cNvCxnSpPr/>
          <p:nvPr/>
        </p:nvCxnSpPr>
        <p:spPr>
          <a:xfrm rot="5400000" flipH="1" flipV="1">
            <a:off x="-284956" y="2642394"/>
            <a:ext cx="28575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>
            <a:off x="928688" y="4071938"/>
            <a:ext cx="1357312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5400000">
            <a:off x="8929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 rot="5400000">
            <a:off x="10358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117871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/>
          <p:nvPr/>
        </p:nvCxnSpPr>
        <p:spPr>
          <a:xfrm rot="5400000">
            <a:off x="132159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 rot="5400000">
            <a:off x="14644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rot="5400000">
            <a:off x="16073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единительная линия 61"/>
          <p:cNvCxnSpPr/>
          <p:nvPr/>
        </p:nvCxnSpPr>
        <p:spPr>
          <a:xfrm rot="5400000">
            <a:off x="175021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rot="5400000">
            <a:off x="189309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rot="5400000">
            <a:off x="20359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 rot="5400000">
            <a:off x="21788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Овал 65"/>
          <p:cNvSpPr/>
          <p:nvPr/>
        </p:nvSpPr>
        <p:spPr>
          <a:xfrm>
            <a:off x="1500188" y="214153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67" name="Прямая соединительная линия 66"/>
          <p:cNvCxnSpPr/>
          <p:nvPr/>
        </p:nvCxnSpPr>
        <p:spPr>
          <a:xfrm>
            <a:off x="928688" y="2212975"/>
            <a:ext cx="571500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rot="5400000">
            <a:off x="72231" y="3142457"/>
            <a:ext cx="1857375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Прямая со стрелкой 69"/>
          <p:cNvCxnSpPr/>
          <p:nvPr/>
        </p:nvCxnSpPr>
        <p:spPr>
          <a:xfrm rot="5400000">
            <a:off x="1928019" y="2642394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785813" y="114300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Verdana" pitchFamily="34" charset="0"/>
              </a:rPr>
              <a:t>у</a:t>
            </a: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642938" y="2786063"/>
            <a:ext cx="330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h</a:t>
            </a:r>
            <a:endParaRPr lang="ru-RU" i="1">
              <a:latin typeface="Verdana" pitchFamily="34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214563" y="2571750"/>
            <a:ext cx="3127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Book Antiqua" pitchFamily="18" charset="0"/>
              </a:rPr>
              <a:t>g</a:t>
            </a:r>
            <a:endParaRPr lang="ru-RU">
              <a:latin typeface="Book Antiqua" pitchFamily="18" charset="0"/>
            </a:endParaRPr>
          </a:p>
        </p:txBody>
      </p:sp>
      <p:cxnSp>
        <p:nvCxnSpPr>
          <p:cNvPr id="75" name="Прямая со стрелкой 74"/>
          <p:cNvCxnSpPr/>
          <p:nvPr/>
        </p:nvCxnSpPr>
        <p:spPr>
          <a:xfrm>
            <a:off x="2214563" y="26431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1714500" y="2000250"/>
            <a:ext cx="727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25000">
                <a:latin typeface="Book Antiqua" pitchFamily="18" charset="0"/>
              </a:rPr>
              <a:t>0</a:t>
            </a:r>
            <a:r>
              <a:rPr lang="en-US" i="1">
                <a:latin typeface="Verdana" pitchFamily="34" charset="0"/>
              </a:rPr>
              <a:t>=0</a:t>
            </a:r>
            <a:endParaRPr lang="ru-RU" i="1">
              <a:latin typeface="Verdana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3214688" y="571500"/>
            <a:ext cx="4786312" cy="571500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8" name="TextBox 77"/>
          <p:cNvSpPr txBox="1"/>
          <p:nvPr/>
        </p:nvSpPr>
        <p:spPr>
          <a:xfrm>
            <a:off x="3571875" y="642938"/>
            <a:ext cx="3374642" cy="40011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1. 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r>
              <a:rPr lang="uk-UA" sz="2000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Вільне падіння тіл</a:t>
            </a:r>
            <a:endParaRPr lang="uk-UA" sz="2000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 rot="5400000">
            <a:off x="4394200" y="4035425"/>
            <a:ext cx="3214688" cy="1588"/>
          </a:xfrm>
          <a:prstGeom prst="line">
            <a:avLst/>
          </a:prstGeom>
          <a:ln w="222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Скругленный прямоугольник 81"/>
          <p:cNvSpPr/>
          <p:nvPr/>
        </p:nvSpPr>
        <p:spPr>
          <a:xfrm>
            <a:off x="3071813" y="1428750"/>
            <a:ext cx="2357437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3" name="Скругленный прямоугольник 82"/>
          <p:cNvSpPr/>
          <p:nvPr/>
        </p:nvSpPr>
        <p:spPr>
          <a:xfrm>
            <a:off x="6072188" y="1428750"/>
            <a:ext cx="2357437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4" name="TextBox 83"/>
          <p:cNvSpPr txBox="1">
            <a:spLocks noChangeArrowheads="1"/>
          </p:cNvSpPr>
          <p:nvPr/>
        </p:nvSpPr>
        <p:spPr bwMode="auto">
          <a:xfrm>
            <a:off x="5929322" y="1428750"/>
            <a:ext cx="25003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Рівноприскорений</a:t>
            </a:r>
          </a:p>
          <a:p>
            <a:pPr algn="ctr"/>
            <a:r>
              <a:rPr lang="uk-UA" dirty="0" smtClean="0">
                <a:latin typeface="Verdana" pitchFamily="34" charset="0"/>
              </a:rPr>
              <a:t> рух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85" name="TextBox 84"/>
          <p:cNvSpPr txBox="1">
            <a:spLocks noChangeArrowheads="1"/>
          </p:cNvSpPr>
          <p:nvPr/>
        </p:nvSpPr>
        <p:spPr bwMode="auto">
          <a:xfrm>
            <a:off x="3500438" y="1428750"/>
            <a:ext cx="15716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 Вільне падіння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6429375" y="2357438"/>
            <a:ext cx="160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8" name="TextBox 87"/>
          <p:cNvSpPr txBox="1">
            <a:spLocks noChangeArrowheads="1"/>
          </p:cNvSpPr>
          <p:nvPr/>
        </p:nvSpPr>
        <p:spPr bwMode="auto">
          <a:xfrm>
            <a:off x="6429375" y="2857500"/>
            <a:ext cx="163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9" name="TextBox 88"/>
          <p:cNvSpPr txBox="1">
            <a:spLocks noChangeArrowheads="1"/>
          </p:cNvSpPr>
          <p:nvPr/>
        </p:nvSpPr>
        <p:spPr bwMode="auto">
          <a:xfrm>
            <a:off x="6357938" y="3929063"/>
            <a:ext cx="207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6357938" y="3429000"/>
            <a:ext cx="203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91" name="TextBox 90"/>
          <p:cNvSpPr txBox="1">
            <a:spLocks noChangeArrowheads="1"/>
          </p:cNvSpPr>
          <p:nvPr/>
        </p:nvSpPr>
        <p:spPr bwMode="auto">
          <a:xfrm>
            <a:off x="6143625" y="4429125"/>
            <a:ext cx="2397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x=x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6215063" y="5000625"/>
            <a:ext cx="2454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93" name="TextBox 92"/>
          <p:cNvSpPr txBox="1">
            <a:spLocks noChangeArrowheads="1"/>
          </p:cNvSpPr>
          <p:nvPr/>
        </p:nvSpPr>
        <p:spPr bwMode="auto">
          <a:xfrm>
            <a:off x="2786063" y="2286000"/>
            <a:ext cx="26564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Аналізуємо рисунок 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94" name="TextBox 93"/>
          <p:cNvSpPr txBox="1">
            <a:spLocks noChangeArrowheads="1"/>
          </p:cNvSpPr>
          <p:nvPr/>
        </p:nvSpPr>
        <p:spPr bwMode="auto">
          <a:xfrm>
            <a:off x="3000375" y="2928938"/>
            <a:ext cx="8890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ru-RU" sz="2400" b="1" i="1">
                <a:latin typeface="Book Antiqua" pitchFamily="18" charset="0"/>
              </a:rPr>
              <a:t>=0</a:t>
            </a:r>
            <a:r>
              <a:rPr lang="en-US" sz="2800" b="1" i="1">
                <a:latin typeface="Book Antiqua" pitchFamily="18" charset="0"/>
              </a:rPr>
              <a:t>,</a:t>
            </a:r>
            <a:endParaRPr lang="ru-RU" sz="2800" i="1">
              <a:latin typeface="Book Antiqua" pitchFamily="18" charset="0"/>
            </a:endParaRPr>
          </a:p>
        </p:txBody>
      </p:sp>
      <p:sp>
        <p:nvSpPr>
          <p:cNvPr id="95" name="TextBox 94"/>
          <p:cNvSpPr txBox="1">
            <a:spLocks noChangeArrowheads="1"/>
          </p:cNvSpPr>
          <p:nvPr/>
        </p:nvSpPr>
        <p:spPr bwMode="auto">
          <a:xfrm>
            <a:off x="3071813" y="2571750"/>
            <a:ext cx="86201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>
                <a:latin typeface="Book Antiqua" pitchFamily="18" charset="0"/>
              </a:rPr>
              <a:t>a=g </a:t>
            </a:r>
            <a:r>
              <a:rPr lang="en-US" sz="2800" b="1">
                <a:latin typeface="Book Antiqua" pitchFamily="18" charset="0"/>
              </a:rPr>
              <a:t>,</a:t>
            </a:r>
            <a:endParaRPr lang="ru-RU" sz="2800" b="1">
              <a:latin typeface="Book Antiqua" pitchFamily="18" charset="0"/>
            </a:endParaRPr>
          </a:p>
        </p:txBody>
      </p:sp>
      <p:sp>
        <p:nvSpPr>
          <p:cNvPr id="96" name="TextBox 95"/>
          <p:cNvSpPr txBox="1">
            <a:spLocks noChangeArrowheads="1"/>
          </p:cNvSpPr>
          <p:nvPr/>
        </p:nvSpPr>
        <p:spPr bwMode="auto">
          <a:xfrm>
            <a:off x="3929063" y="2928938"/>
            <a:ext cx="98901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g</a:t>
            </a:r>
            <a:r>
              <a:rPr lang="en-US" sz="2400" b="1" i="1" baseline="-12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=-g,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97" name="TextBox 96"/>
          <p:cNvSpPr txBox="1">
            <a:spLocks noChangeArrowheads="1"/>
          </p:cNvSpPr>
          <p:nvPr/>
        </p:nvSpPr>
        <p:spPr bwMode="auto">
          <a:xfrm>
            <a:off x="4857750" y="2928938"/>
            <a:ext cx="9445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 y</a:t>
            </a:r>
            <a:r>
              <a:rPr lang="en-US" sz="2400" b="1" i="1" baseline="-10000">
                <a:latin typeface="Book Antiqua" pitchFamily="18" charset="0"/>
              </a:rPr>
              <a:t>0 </a:t>
            </a:r>
            <a:r>
              <a:rPr lang="en-US" sz="2400" b="1" i="1">
                <a:latin typeface="Book Antiqua" pitchFamily="18" charset="0"/>
              </a:rPr>
              <a:t>=h</a:t>
            </a:r>
            <a:endParaRPr lang="ru-RU" sz="2400" i="1">
              <a:latin typeface="Book Antiqua" pitchFamily="18" charset="0"/>
            </a:endParaRPr>
          </a:p>
        </p:txBody>
      </p:sp>
      <p:sp>
        <p:nvSpPr>
          <p:cNvPr id="98" name="TextBox 97"/>
          <p:cNvSpPr txBox="1">
            <a:spLocks noChangeArrowheads="1"/>
          </p:cNvSpPr>
          <p:nvPr/>
        </p:nvSpPr>
        <p:spPr bwMode="auto">
          <a:xfrm>
            <a:off x="2786063" y="3500438"/>
            <a:ext cx="313900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 Працюємо з формулами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100" name="TextBox 99"/>
          <p:cNvSpPr txBox="1">
            <a:spLocks noChangeArrowheads="1"/>
          </p:cNvSpPr>
          <p:nvPr/>
        </p:nvSpPr>
        <p:spPr bwMode="auto">
          <a:xfrm>
            <a:off x="3143250" y="3786188"/>
            <a:ext cx="16176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02" name="TextBox 101"/>
          <p:cNvSpPr txBox="1">
            <a:spLocks noChangeArrowheads="1"/>
          </p:cNvSpPr>
          <p:nvPr/>
        </p:nvSpPr>
        <p:spPr bwMode="auto">
          <a:xfrm>
            <a:off x="642938" y="4643438"/>
            <a:ext cx="2055812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cxnSp>
        <p:nvCxnSpPr>
          <p:cNvPr id="103" name="Прямая со стрелкой 102"/>
          <p:cNvCxnSpPr/>
          <p:nvPr/>
        </p:nvCxnSpPr>
        <p:spPr>
          <a:xfrm rot="5400000">
            <a:off x="1429544" y="3213894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" name="TextBox 103"/>
          <p:cNvSpPr txBox="1">
            <a:spLocks noChangeArrowheads="1"/>
          </p:cNvSpPr>
          <p:nvPr/>
        </p:nvSpPr>
        <p:spPr bwMode="auto">
          <a:xfrm>
            <a:off x="1714500" y="292893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endParaRPr lang="ru-RU" b="1" i="1">
              <a:latin typeface="Book Antiqua" pitchFamily="18" charset="0"/>
            </a:endParaRPr>
          </a:p>
        </p:txBody>
      </p:sp>
      <p:cxnSp>
        <p:nvCxnSpPr>
          <p:cNvPr id="105" name="Прямая со стрелкой 104"/>
          <p:cNvCxnSpPr/>
          <p:nvPr/>
        </p:nvCxnSpPr>
        <p:spPr>
          <a:xfrm>
            <a:off x="1785938" y="300037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3000375" y="4143375"/>
            <a:ext cx="1857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 dirty="0">
                <a:latin typeface="Book Antiqua" pitchFamily="18" charset="0"/>
              </a:rPr>
              <a:t>-v = 0 - </a:t>
            </a:r>
            <a:r>
              <a:rPr lang="en-US" sz="2400" b="1" i="1" dirty="0" err="1">
                <a:latin typeface="Book Antiqua" pitchFamily="18" charset="0"/>
              </a:rPr>
              <a:t>gt</a:t>
            </a:r>
            <a:endParaRPr lang="ru-RU" sz="2400" b="1" i="1" dirty="0">
              <a:latin typeface="Book Antiqua" pitchFamily="18" charset="0"/>
            </a:endParaRP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2786063" y="4643438"/>
            <a:ext cx="16002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-h =-g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500063" y="5143500"/>
            <a:ext cx="2436812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 sz="2400" i="1">
              <a:latin typeface="Book Antiqua" pitchFamily="18" charset="0"/>
            </a:endParaRPr>
          </a:p>
        </p:txBody>
      </p:sp>
      <p:sp>
        <p:nvSpPr>
          <p:cNvPr id="113" name="Скругленный прямоугольник 112"/>
          <p:cNvSpPr/>
          <p:nvPr/>
        </p:nvSpPr>
        <p:spPr>
          <a:xfrm>
            <a:off x="4214813" y="5429250"/>
            <a:ext cx="1643062" cy="714375"/>
          </a:xfrm>
          <a:prstGeom prst="round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lackadder ITC" pitchFamily="82" charset="0"/>
              </a:rPr>
              <a:t>y</a:t>
            </a:r>
            <a:r>
              <a:rPr lang="en-US" b="1" dirty="0">
                <a:latin typeface="Blackadder ITC" pitchFamily="82" charset="0"/>
              </a:rPr>
              <a:t>=y</a:t>
            </a:r>
            <a:r>
              <a:rPr lang="en-US" b="1" baseline="-10000" dirty="0">
                <a:latin typeface="Blackadder ITC" pitchFamily="82" charset="0"/>
              </a:rPr>
              <a:t>0</a:t>
            </a:r>
            <a:r>
              <a:rPr lang="en-US" b="1" dirty="0">
                <a:latin typeface="Blackadder ITC" pitchFamily="82" charset="0"/>
              </a:rPr>
              <a:t>-gt</a:t>
            </a:r>
            <a:r>
              <a:rPr lang="en-US" b="1" baseline="30000" dirty="0">
                <a:latin typeface="Blackadder ITC" pitchFamily="82" charset="0"/>
              </a:rPr>
              <a:t>2</a:t>
            </a:r>
            <a:r>
              <a:rPr lang="en-US" b="1" dirty="0">
                <a:latin typeface="Blackadder ITC" pitchFamily="82" charset="0"/>
              </a:rPr>
              <a:t>/2</a:t>
            </a:r>
            <a:endParaRPr lang="ru-RU" b="1" dirty="0"/>
          </a:p>
        </p:txBody>
      </p:sp>
      <p:sp>
        <p:nvSpPr>
          <p:cNvPr id="114" name="Скругленный прямоугольник 113"/>
          <p:cNvSpPr/>
          <p:nvPr/>
        </p:nvSpPr>
        <p:spPr>
          <a:xfrm>
            <a:off x="4500563" y="4643438"/>
            <a:ext cx="1357312" cy="714375"/>
          </a:xfrm>
          <a:prstGeom prst="round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5" name="Скругленный прямоугольник 114"/>
          <p:cNvSpPr/>
          <p:nvPr/>
        </p:nvSpPr>
        <p:spPr>
          <a:xfrm>
            <a:off x="4786313" y="4000500"/>
            <a:ext cx="1000125" cy="571500"/>
          </a:xfrm>
          <a:prstGeom prst="roundRect">
            <a:avLst/>
          </a:prstGeom>
          <a:solidFill>
            <a:schemeClr val="bg1"/>
          </a:soli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4857750" y="4071938"/>
            <a:ext cx="928688" cy="46196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 =gt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4572000" y="4643438"/>
            <a:ext cx="1428750" cy="73818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h =gt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118" name="Прямоугольник 117"/>
          <p:cNvSpPr>
            <a:spLocks noChangeArrowheads="1"/>
          </p:cNvSpPr>
          <p:nvPr/>
        </p:nvSpPr>
        <p:spPr bwMode="auto">
          <a:xfrm>
            <a:off x="4286250" y="5500688"/>
            <a:ext cx="14605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y=h-gt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121" name="TextBox 120"/>
          <p:cNvSpPr txBox="1">
            <a:spLocks noChangeArrowheads="1"/>
          </p:cNvSpPr>
          <p:nvPr/>
        </p:nvSpPr>
        <p:spPr bwMode="auto">
          <a:xfrm>
            <a:off x="3929063" y="2571750"/>
            <a:ext cx="909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 =h ,</a:t>
            </a:r>
            <a:endParaRPr lang="ru-RU" sz="2400">
              <a:latin typeface="Book Antiqua" pitchFamily="18" charset="0"/>
            </a:endParaRPr>
          </a:p>
        </p:txBody>
      </p: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1071563" y="3786188"/>
            <a:ext cx="31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Verdana" pitchFamily="34" charset="0"/>
              </a:rPr>
              <a:t>0</a:t>
            </a:r>
            <a:endParaRPr lang="ru-RU" sz="1600">
              <a:latin typeface="Verdana" pitchFamily="34" charset="0"/>
            </a:endParaRPr>
          </a:p>
        </p:txBody>
      </p:sp>
      <p:sp>
        <p:nvSpPr>
          <p:cNvPr id="69" name="Прямоугольник 68"/>
          <p:cNvSpPr>
            <a:spLocks noChangeArrowheads="1"/>
          </p:cNvSpPr>
          <p:nvPr/>
        </p:nvSpPr>
        <p:spPr bwMode="auto">
          <a:xfrm>
            <a:off x="785813" y="1857375"/>
            <a:ext cx="3905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y</a:t>
            </a:r>
            <a:r>
              <a:rPr lang="en-US" b="1" i="1" baseline="-10000">
                <a:latin typeface="Book Antiqua" pitchFamily="18" charset="0"/>
              </a:rPr>
              <a:t>0</a:t>
            </a:r>
            <a:endParaRPr lang="ru-RU">
              <a:latin typeface="Verdana" pitchFamily="34" charset="0"/>
            </a:endParaRPr>
          </a:p>
        </p:txBody>
      </p:sp>
      <p:sp>
        <p:nvSpPr>
          <p:cNvPr id="74" name="Скругленный прямоугольник 73"/>
          <p:cNvSpPr/>
          <p:nvPr/>
        </p:nvSpPr>
        <p:spPr>
          <a:xfrm>
            <a:off x="6357938" y="2857500"/>
            <a:ext cx="1714500" cy="571500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6357938" y="3929063"/>
            <a:ext cx="2143125" cy="500062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1" name="Скругленный прямоугольник 80"/>
          <p:cNvSpPr/>
          <p:nvPr/>
        </p:nvSpPr>
        <p:spPr>
          <a:xfrm>
            <a:off x="6215063" y="4929188"/>
            <a:ext cx="2428875" cy="642937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6" name="Прямоугольник 85"/>
          <p:cNvSpPr>
            <a:spLocks noChangeArrowheads="1"/>
          </p:cNvSpPr>
          <p:nvPr/>
        </p:nvSpPr>
        <p:spPr bwMode="auto">
          <a:xfrm>
            <a:off x="4857750" y="2571750"/>
            <a:ext cx="10239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 baseline="-10000">
                <a:latin typeface="Book Antiqua" pitchFamily="18" charset="0"/>
              </a:rPr>
              <a:t>у</a:t>
            </a:r>
            <a:r>
              <a:rPr lang="ru-RU" sz="2400" b="1" i="1">
                <a:latin typeface="Book Antiqua" pitchFamily="18" charset="0"/>
              </a:rPr>
              <a:t> =-</a:t>
            </a:r>
            <a:r>
              <a:rPr lang="en-US" sz="2400" b="1" i="1">
                <a:latin typeface="Book Antiqua" pitchFamily="18" charset="0"/>
              </a:rPr>
              <a:t>v</a:t>
            </a:r>
            <a:endParaRPr lang="ru-RU" sz="240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8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9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>
                            <p:stCondLst>
                              <p:cond delay="500"/>
                            </p:stCondLst>
                            <p:childTnLst>
                              <p:par>
                                <p:cTn id="19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02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0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1" dur="10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5" dur="10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6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1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0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35" presetClass="emph" presetSubtype="0" repeatCount="3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3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4" presetID="35" presetClass="emph" presetSubtype="0" repeatCount="3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35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6" dur="10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3000"/>
                            </p:stCondLst>
                            <p:childTnLst>
                              <p:par>
                                <p:cTn id="24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5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1" fill="hold">
                      <p:stCondLst>
                        <p:cond delay="indefinite"/>
                      </p:stCondLst>
                      <p:childTnLst>
                        <p:par>
                          <p:cTn id="252" fill="hold">
                            <p:stCondLst>
                              <p:cond delay="0"/>
                            </p:stCondLst>
                            <p:childTnLst>
                              <p:par>
                                <p:cTn id="25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650"/>
                            </p:stCondLst>
                            <p:childTnLst>
                              <p:par>
                                <p:cTn id="260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3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5" fill="hold">
                      <p:stCondLst>
                        <p:cond delay="indefinite"/>
                      </p:stCondLst>
                      <p:childTnLst>
                        <p:par>
                          <p:cTn id="266" fill="hold">
                            <p:stCondLst>
                              <p:cond delay="0"/>
                            </p:stCondLst>
                            <p:childTnLst>
                              <p:par>
                                <p:cTn id="267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8" dur="10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9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7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500"/>
                            </p:stCondLst>
                            <p:childTnLst>
                              <p:par>
                                <p:cTn id="28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0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6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00" dur="10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3000"/>
                            </p:stCondLst>
                            <p:childTnLst>
                              <p:par>
                                <p:cTn id="30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5" fill="hold">
                      <p:stCondLst>
                        <p:cond delay="indefinite"/>
                      </p:stCondLst>
                      <p:childTnLst>
                        <p:par>
                          <p:cTn id="306" fill="hold">
                            <p:stCondLst>
                              <p:cond delay="0"/>
                            </p:stCondLst>
                            <p:childTnLst>
                              <p:par>
                                <p:cTn id="307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0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0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1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1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3" fill="hold">
                            <p:stCondLst>
                              <p:cond delay="650"/>
                            </p:stCondLst>
                            <p:childTnLst>
                              <p:par>
                                <p:cTn id="3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6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7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8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>
                      <p:stCondLst>
                        <p:cond delay="indefinite"/>
                      </p:stCondLst>
                      <p:childTnLst>
                        <p:par>
                          <p:cTn id="320" fill="hold">
                            <p:stCondLst>
                              <p:cond delay="0"/>
                            </p:stCondLst>
                            <p:childTnLst>
                              <p:par>
                                <p:cTn id="321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2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2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2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700"/>
                            </p:stCondLst>
                            <p:childTnLst>
                              <p:par>
                                <p:cTn id="328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2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3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3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3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1450"/>
                            </p:stCondLst>
                            <p:childTnLst>
                              <p:par>
                                <p:cTn id="33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7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8" dur="5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9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0" fill="hold">
                            <p:stCondLst>
                              <p:cond delay="1950"/>
                            </p:stCondLst>
                            <p:childTnLst>
                              <p:par>
                                <p:cTn id="34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9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0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1" fill="hold">
                      <p:stCondLst>
                        <p:cond delay="indefinite"/>
                      </p:stCondLst>
                      <p:childTnLst>
                        <p:par>
                          <p:cTn id="352" fill="hold">
                            <p:stCondLst>
                              <p:cond delay="0"/>
                            </p:stCondLst>
                            <p:childTnLst>
                              <p:par>
                                <p:cTn id="353" presetID="35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54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5" fill="hold">
                            <p:stCondLst>
                              <p:cond delay="3000"/>
                            </p:stCondLst>
                            <p:childTnLst>
                              <p:par>
                                <p:cTn id="35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8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9" fill="hold">
                      <p:stCondLst>
                        <p:cond delay="indefinite"/>
                      </p:stCondLst>
                      <p:childTnLst>
                        <p:par>
                          <p:cTn id="360" fill="hold">
                            <p:stCondLst>
                              <p:cond delay="0"/>
                            </p:stCondLst>
                            <p:childTnLst>
                              <p:par>
                                <p:cTn id="361" presetID="34" presetClass="emph" presetSubtype="0" fill="hold" grpId="3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6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6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6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6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650"/>
                            </p:stCondLst>
                            <p:childTnLst>
                              <p:par>
                                <p:cTn id="36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0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1" dur="5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2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7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7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7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1" fill="hold">
                            <p:stCondLst>
                              <p:cond delay="650"/>
                            </p:stCondLst>
                            <p:childTnLst>
                              <p:par>
                                <p:cTn id="382" presetID="34" presetClass="emph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8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8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8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8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8" fill="hold">
                            <p:stCondLst>
                              <p:cond delay="1350"/>
                            </p:stCondLst>
                            <p:childTnLst>
                              <p:par>
                                <p:cTn id="389" presetID="34" presetClass="emph" presetSubtype="0" fill="hold" grpId="3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39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39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39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39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5" fill="hold">
                      <p:stCondLst>
                        <p:cond delay="indefinite"/>
                      </p:stCondLst>
                      <p:childTnLst>
                        <p:par>
                          <p:cTn id="396" fill="hold">
                            <p:stCondLst>
                              <p:cond delay="0"/>
                            </p:stCondLst>
                            <p:childTnLst>
                              <p:par>
                                <p:cTn id="3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9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1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4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5" dur="5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6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66" grpId="0" animBg="1"/>
      <p:bldP spid="71" grpId="0"/>
      <p:bldP spid="72" grpId="0"/>
      <p:bldP spid="72" grpId="1"/>
      <p:bldP spid="73" grpId="0"/>
      <p:bldP spid="76" grpId="0"/>
      <p:bldP spid="76" grpId="1"/>
      <p:bldP spid="77" grpId="0" animBg="1"/>
      <p:bldP spid="78" grpId="0"/>
      <p:bldP spid="82" grpId="0" animBg="1"/>
      <p:bldP spid="83" grpId="0" animBg="1"/>
      <p:bldP spid="84" grpId="0"/>
      <p:bldP spid="85" grpId="0"/>
      <p:bldP spid="87" grpId="0"/>
      <p:bldP spid="88" grpId="0"/>
      <p:bldP spid="88" grpId="1"/>
      <p:bldP spid="89" grpId="0"/>
      <p:bldP spid="89" grpId="1"/>
      <p:bldP spid="90" grpId="0"/>
      <p:bldP spid="91" grpId="0"/>
      <p:bldP spid="92" grpId="0"/>
      <p:bldP spid="92" grpId="1"/>
      <p:bldP spid="93" grpId="0"/>
      <p:bldP spid="94" grpId="0"/>
      <p:bldP spid="94" grpId="1"/>
      <p:bldP spid="94" grpId="2"/>
      <p:bldP spid="95" grpId="0"/>
      <p:bldP spid="95" grpId="1"/>
      <p:bldP spid="95" grpId="2"/>
      <p:bldP spid="95" grpId="3"/>
      <p:bldP spid="96" grpId="0"/>
      <p:bldP spid="96" grpId="1"/>
      <p:bldP spid="96" grpId="2"/>
      <p:bldP spid="96" grpId="3"/>
      <p:bldP spid="97" grpId="0"/>
      <p:bldP spid="97" grpId="1"/>
      <p:bldP spid="98" grpId="0"/>
      <p:bldP spid="100" grpId="0"/>
      <p:bldP spid="102" grpId="0"/>
      <p:bldP spid="104" grpId="0"/>
      <p:bldP spid="106" grpId="0"/>
      <p:bldP spid="109" grpId="0"/>
      <p:bldP spid="111" grpId="0"/>
      <p:bldP spid="113" grpId="0" animBg="1"/>
      <p:bldP spid="114" grpId="0" animBg="1"/>
      <p:bldP spid="115" grpId="0" animBg="1"/>
      <p:bldP spid="116" grpId="0"/>
      <p:bldP spid="117" grpId="0"/>
      <p:bldP spid="118" grpId="0"/>
      <p:bldP spid="121" grpId="0"/>
      <p:bldP spid="127" grpId="0"/>
      <p:bldP spid="69" grpId="0"/>
      <p:bldP spid="69" grpId="1"/>
      <p:bldP spid="74" grpId="0" animBg="1"/>
      <p:bldP spid="79" grpId="0" animBg="1"/>
      <p:bldP spid="81" grpId="0" animBg="1"/>
      <p:bldP spid="8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5214938" y="1857375"/>
            <a:ext cx="2786062" cy="3000375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5429250" y="3571875"/>
            <a:ext cx="221456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5400000" flipH="1" flipV="1">
            <a:off x="4608512" y="3535363"/>
            <a:ext cx="1928813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5214938" y="1857375"/>
            <a:ext cx="2786062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smtClean="0">
                <a:latin typeface="+mn-lt"/>
              </a:rPr>
              <a:t>Графік</a:t>
            </a:r>
            <a:r>
              <a:rPr lang="ru-RU" sz="1600" dirty="0" smtClean="0">
                <a:latin typeface="+mn-lt"/>
              </a:rPr>
              <a:t>  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v</a:t>
            </a:r>
            <a:r>
              <a:rPr lang="ru-RU" sz="2000" b="1" i="1" baseline="-200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(t)</a:t>
            </a:r>
            <a:r>
              <a:rPr lang="en-US" sz="2000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 </a:t>
            </a:r>
            <a:endParaRPr lang="ru-RU" sz="2000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(ось ОУ </a:t>
            </a:r>
            <a:r>
              <a:rPr lang="uk-UA" sz="1400" dirty="0" smtClean="0">
                <a:latin typeface="+mn-lt"/>
              </a:rPr>
              <a:t>напрямлена</a:t>
            </a:r>
            <a:r>
              <a:rPr lang="ru-RU" sz="1400" dirty="0" smtClean="0">
                <a:latin typeface="+mn-lt"/>
              </a:rPr>
              <a:t>)</a:t>
            </a:r>
            <a:r>
              <a:rPr lang="en-US" sz="1400" dirty="0" smtClean="0">
                <a:latin typeface="+mn-lt"/>
              </a:rPr>
              <a:t> </a:t>
            </a:r>
            <a:r>
              <a:rPr lang="ru-RU" sz="1400" dirty="0" smtClean="0">
                <a:latin typeface="+mn-lt"/>
              </a:rPr>
              <a:t>  </a:t>
            </a:r>
            <a:endParaRPr lang="ru-RU" sz="14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500813" y="2643188"/>
            <a:ext cx="739775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вниз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429375" y="4214813"/>
            <a:ext cx="8515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solidFill>
                  <a:srgbClr val="FF0000"/>
                </a:solidFill>
                <a:latin typeface="Verdana" pitchFamily="34" charset="0"/>
              </a:rPr>
              <a:t>вгору</a:t>
            </a:r>
            <a:endParaRPr lang="ru-RU" sz="16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cxnSp>
        <p:nvCxnSpPr>
          <p:cNvPr id="9" name="Прямая соединительная линия 8"/>
          <p:cNvCxnSpPr>
            <a:stCxn id="2" idx="1"/>
            <a:endCxn id="2" idx="3"/>
          </p:cNvCxnSpPr>
          <p:nvPr/>
        </p:nvCxnSpPr>
        <p:spPr>
          <a:xfrm rot="10800000" flipH="1">
            <a:off x="5214938" y="3357563"/>
            <a:ext cx="2786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>
            <a:off x="5214938" y="3143250"/>
            <a:ext cx="27860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H="1">
            <a:off x="5214938" y="4429125"/>
            <a:ext cx="27860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H="1">
            <a:off x="5214938" y="3786188"/>
            <a:ext cx="2786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H="1">
            <a:off x="5214938" y="4000500"/>
            <a:ext cx="27860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 rot="10800000" flipH="1">
            <a:off x="5214938" y="2714625"/>
            <a:ext cx="27860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H="1">
            <a:off x="5214938" y="3571875"/>
            <a:ext cx="27860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10800000" flipH="1">
            <a:off x="5214938" y="4214813"/>
            <a:ext cx="2786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5785644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5357813" y="4643438"/>
            <a:ext cx="25003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10800000" flipH="1">
            <a:off x="5214938" y="2928938"/>
            <a:ext cx="2786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5570538" y="3787775"/>
            <a:ext cx="21463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5357019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5142707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4928394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4714082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 flipH="1" flipV="1">
            <a:off x="6678612" y="3751263"/>
            <a:ext cx="20748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 flipH="1" flipV="1">
            <a:off x="6428582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 flipH="1" flipV="1">
            <a:off x="6214269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 flipH="1" flipV="1">
            <a:off x="5999957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 flipH="1" flipV="1">
            <a:off x="4465638" y="3749675"/>
            <a:ext cx="22145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 flipH="1" flipV="1">
            <a:off x="6965950" y="3678238"/>
            <a:ext cx="192881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 flipH="1" flipV="1">
            <a:off x="4356894" y="3715544"/>
            <a:ext cx="20034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>
            <a:spLocks noChangeArrowheads="1"/>
          </p:cNvSpPr>
          <p:nvPr/>
        </p:nvSpPr>
        <p:spPr bwMode="auto">
          <a:xfrm>
            <a:off x="5286375" y="3429000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0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5143500" y="4071938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-30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5143500" y="3857625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-20</a:t>
            </a: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5143500" y="3643313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-10</a:t>
            </a:r>
          </a:p>
        </p:txBody>
      </p:sp>
      <p:sp>
        <p:nvSpPr>
          <p:cNvPr id="56" name="TextBox 55"/>
          <p:cNvSpPr txBox="1">
            <a:spLocks noChangeArrowheads="1"/>
          </p:cNvSpPr>
          <p:nvPr/>
        </p:nvSpPr>
        <p:spPr bwMode="auto">
          <a:xfrm>
            <a:off x="5214938" y="2786063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30</a:t>
            </a: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5214938" y="3000375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20</a:t>
            </a: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5214938" y="3214688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10</a:t>
            </a: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857875" y="3500438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2</a:t>
            </a: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5643563" y="3500438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Verdana" pitchFamily="34" charset="0"/>
              </a:rPr>
              <a:t>1</a:t>
            </a: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 flipH="1">
            <a:off x="5786438" y="3571875"/>
            <a:ext cx="285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Verdana" pitchFamily="34" charset="0"/>
              </a:rPr>
              <a:t>3</a:t>
            </a: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286500" y="3500438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4</a:t>
            </a: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500813" y="3500438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5</a:t>
            </a:r>
          </a:p>
        </p:txBody>
      </p:sp>
      <p:cxnSp>
        <p:nvCxnSpPr>
          <p:cNvPr id="66" name="Прямая соединительная линия 65"/>
          <p:cNvCxnSpPr/>
          <p:nvPr/>
        </p:nvCxnSpPr>
        <p:spPr>
          <a:xfrm rot="16200000" flipH="1">
            <a:off x="5536406" y="3607594"/>
            <a:ext cx="928688" cy="857250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rot="5400000" flipH="1" flipV="1">
            <a:off x="5572125" y="2714625"/>
            <a:ext cx="857250" cy="85725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Прямоугольник 72"/>
          <p:cNvSpPr>
            <a:spLocks noChangeArrowheads="1"/>
          </p:cNvSpPr>
          <p:nvPr/>
        </p:nvSpPr>
        <p:spPr bwMode="auto">
          <a:xfrm>
            <a:off x="7215188" y="4143375"/>
            <a:ext cx="6524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solidFill>
                  <a:srgbClr val="FF0000"/>
                </a:solidFill>
                <a:latin typeface="Book Antiqua" pitchFamily="18" charset="0"/>
              </a:rPr>
              <a:t>v</a:t>
            </a:r>
            <a:r>
              <a:rPr lang="ru-RU" b="1" i="1" baseline="-20000">
                <a:solidFill>
                  <a:srgbClr val="FF0000"/>
                </a:solidFill>
                <a:latin typeface="Book Antiqua" pitchFamily="18" charset="0"/>
              </a:rPr>
              <a:t>у</a:t>
            </a:r>
            <a:r>
              <a:rPr lang="en-US" b="1" i="1">
                <a:solidFill>
                  <a:srgbClr val="FF0000"/>
                </a:solidFill>
                <a:latin typeface="Book Antiqua" pitchFamily="18" charset="0"/>
              </a:rPr>
              <a:t>&lt;0</a:t>
            </a:r>
            <a:endParaRPr lang="ru-RU">
              <a:latin typeface="Verdana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7143750" y="2643188"/>
            <a:ext cx="65246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20000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&gt;0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75" name="Прямоугольник 74"/>
          <p:cNvSpPr>
            <a:spLocks noChangeArrowheads="1"/>
          </p:cNvSpPr>
          <p:nvPr/>
        </p:nvSpPr>
        <p:spPr bwMode="auto">
          <a:xfrm>
            <a:off x="5214938" y="2357438"/>
            <a:ext cx="928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20000">
                <a:latin typeface="Book Antiqua" pitchFamily="18" charset="0"/>
              </a:rPr>
              <a:t>у </a:t>
            </a:r>
            <a:r>
              <a:rPr lang="ru-RU" b="1" i="1">
                <a:latin typeface="Book Antiqua" pitchFamily="18" charset="0"/>
              </a:rPr>
              <a:t>  </a:t>
            </a:r>
            <a:r>
              <a:rPr lang="ru-RU" sz="1400" b="1" i="1">
                <a:latin typeface="Book Antiqua" pitchFamily="18" charset="0"/>
              </a:rPr>
              <a:t>м/с</a:t>
            </a:r>
            <a:endParaRPr lang="ru-RU" sz="1400" b="1" i="1" baseline="-20000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76" name="Прямоугольник 75"/>
          <p:cNvSpPr>
            <a:spLocks noChangeArrowheads="1"/>
          </p:cNvSpPr>
          <p:nvPr/>
        </p:nvSpPr>
        <p:spPr bwMode="auto">
          <a:xfrm>
            <a:off x="7429500" y="3214688"/>
            <a:ext cx="49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t</a:t>
            </a:r>
            <a:r>
              <a:rPr lang="ru-RU" b="1" i="1">
                <a:latin typeface="Book Antiqua" pitchFamily="18" charset="0"/>
              </a:rPr>
              <a:t>, с</a:t>
            </a:r>
            <a:endParaRPr lang="ru-RU">
              <a:latin typeface="Verdana" pitchFamily="34" charset="0"/>
            </a:endParaRPr>
          </a:p>
        </p:txBody>
      </p:sp>
      <p:sp>
        <p:nvSpPr>
          <p:cNvPr id="77" name="Скругленный прямоугольник 76"/>
          <p:cNvSpPr/>
          <p:nvPr/>
        </p:nvSpPr>
        <p:spPr>
          <a:xfrm>
            <a:off x="1143000" y="1857375"/>
            <a:ext cx="2786063" cy="3000375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78" name="Прямая со стрелкой 77"/>
          <p:cNvCxnSpPr/>
          <p:nvPr/>
        </p:nvCxnSpPr>
        <p:spPr>
          <a:xfrm>
            <a:off x="1357313" y="3571875"/>
            <a:ext cx="2214562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5400000" flipH="1" flipV="1">
            <a:off x="536575" y="3535363"/>
            <a:ext cx="1928813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1000125" y="1857375"/>
            <a:ext cx="3000375" cy="6159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1600" dirty="0" smtClean="0">
                <a:latin typeface="+mn-lt"/>
              </a:rPr>
              <a:t>Графік </a:t>
            </a:r>
            <a:r>
              <a:rPr lang="ru-RU" sz="1600" dirty="0" smtClean="0">
                <a:latin typeface="+mn-lt"/>
              </a:rPr>
              <a:t> </a:t>
            </a: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а</a:t>
            </a:r>
            <a:r>
              <a:rPr lang="ru-RU" sz="2000" b="1" i="1" baseline="-200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en-US" sz="2000" b="1" i="1" baseline="-20000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(</a:t>
            </a:r>
            <a:r>
              <a:rPr lang="en-US" sz="2000" b="1" i="1" dirty="0">
                <a:solidFill>
                  <a:schemeClr val="accent1">
                    <a:lumMod val="75000"/>
                  </a:schemeClr>
                </a:solidFill>
                <a:latin typeface="Book Antiqua" pitchFamily="18" charset="0"/>
              </a:rPr>
              <a:t>t)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 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+mn-lt"/>
              </a:rPr>
              <a:t>(ось ОУ </a:t>
            </a:r>
            <a:r>
              <a:rPr lang="ru-RU" sz="1400" dirty="0" err="1" smtClean="0">
                <a:latin typeface="+mn-lt"/>
              </a:rPr>
              <a:t>напрямлена</a:t>
            </a:r>
            <a:r>
              <a:rPr lang="ru-RU" sz="1400" dirty="0">
                <a:latin typeface="+mn-lt"/>
              </a:rPr>
              <a:t>)</a:t>
            </a:r>
            <a:r>
              <a:rPr lang="en-US" sz="1400" dirty="0">
                <a:latin typeface="+mn-lt"/>
              </a:rPr>
              <a:t> </a:t>
            </a:r>
            <a:r>
              <a:rPr lang="ru-RU" sz="1400" dirty="0">
                <a:latin typeface="+mn-lt"/>
              </a:rPr>
              <a:t>  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2428875" y="3000375"/>
            <a:ext cx="739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вниз</a:t>
            </a: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2428875" y="3929063"/>
            <a:ext cx="8515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solidFill>
                  <a:srgbClr val="FF0000"/>
                </a:solidFill>
                <a:latin typeface="Verdana" pitchFamily="34" charset="0"/>
              </a:rPr>
              <a:t>вгору</a:t>
            </a:r>
            <a:endParaRPr lang="ru-RU" sz="16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cxnSp>
        <p:nvCxnSpPr>
          <p:cNvPr id="83" name="Прямая соединительная линия 82"/>
          <p:cNvCxnSpPr>
            <a:stCxn id="77" idx="1"/>
            <a:endCxn id="77" idx="3"/>
          </p:cNvCxnSpPr>
          <p:nvPr/>
        </p:nvCxnSpPr>
        <p:spPr>
          <a:xfrm rot="10800000" flipH="1">
            <a:off x="1143000" y="335756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Прямая соединительная линия 83"/>
          <p:cNvCxnSpPr/>
          <p:nvPr/>
        </p:nvCxnSpPr>
        <p:spPr>
          <a:xfrm rot="10800000" flipH="1">
            <a:off x="1143000" y="314325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10800000" flipH="1">
            <a:off x="1143000" y="450056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Прямая соединительная линия 85"/>
          <p:cNvCxnSpPr/>
          <p:nvPr/>
        </p:nvCxnSpPr>
        <p:spPr>
          <a:xfrm rot="10800000" flipH="1">
            <a:off x="1143000" y="378618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Прямая соединительная линия 86"/>
          <p:cNvCxnSpPr/>
          <p:nvPr/>
        </p:nvCxnSpPr>
        <p:spPr>
          <a:xfrm rot="10800000" flipH="1">
            <a:off x="1143000" y="400050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0800000" flipH="1">
            <a:off x="1143000" y="271462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Прямая соединительная линия 88"/>
          <p:cNvCxnSpPr/>
          <p:nvPr/>
        </p:nvCxnSpPr>
        <p:spPr>
          <a:xfrm rot="10800000" flipH="1">
            <a:off x="1143000" y="357187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0800000" flipH="1">
            <a:off x="1143000" y="428625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5400000" flipH="1" flipV="1">
            <a:off x="1712119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>
            <a:off x="1285875" y="4714875"/>
            <a:ext cx="250031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10800000" flipH="1">
            <a:off x="1143000" y="292893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rot="5400000" flipH="1" flipV="1">
            <a:off x="1497807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Прямая соединительная линия 94"/>
          <p:cNvCxnSpPr/>
          <p:nvPr/>
        </p:nvCxnSpPr>
        <p:spPr>
          <a:xfrm rot="5400000" flipH="1" flipV="1">
            <a:off x="1283494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Прямая соединительная линия 95"/>
          <p:cNvCxnSpPr/>
          <p:nvPr/>
        </p:nvCxnSpPr>
        <p:spPr>
          <a:xfrm rot="5400000" flipH="1" flipV="1">
            <a:off x="1069182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rot="5400000" flipH="1" flipV="1">
            <a:off x="854869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 rot="5400000" flipH="1" flipV="1">
            <a:off x="640557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rot="5400000" flipH="1" flipV="1">
            <a:off x="2605087" y="3751263"/>
            <a:ext cx="20748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Прямая соединительная линия 99"/>
          <p:cNvCxnSpPr/>
          <p:nvPr/>
        </p:nvCxnSpPr>
        <p:spPr>
          <a:xfrm rot="5400000" flipH="1" flipV="1">
            <a:off x="2355057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единительная линия 100"/>
          <p:cNvCxnSpPr/>
          <p:nvPr/>
        </p:nvCxnSpPr>
        <p:spPr>
          <a:xfrm rot="5400000" flipH="1" flipV="1">
            <a:off x="2140744" y="3786981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5400000" flipH="1" flipV="1">
            <a:off x="1926432" y="3786981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5400000" flipH="1" flipV="1">
            <a:off x="393701" y="3749675"/>
            <a:ext cx="22145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 flipH="1" flipV="1">
            <a:off x="2893218" y="3679032"/>
            <a:ext cx="19288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 flipH="1" flipV="1">
            <a:off x="283369" y="3715544"/>
            <a:ext cx="20034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TextBox 105"/>
          <p:cNvSpPr txBox="1">
            <a:spLocks noChangeArrowheads="1"/>
          </p:cNvSpPr>
          <p:nvPr/>
        </p:nvSpPr>
        <p:spPr bwMode="auto">
          <a:xfrm>
            <a:off x="1214438" y="3429000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0</a:t>
            </a:r>
          </a:p>
        </p:txBody>
      </p:sp>
      <p:sp>
        <p:nvSpPr>
          <p:cNvPr id="107" name="TextBox 106"/>
          <p:cNvSpPr txBox="1">
            <a:spLocks noChangeArrowheads="1"/>
          </p:cNvSpPr>
          <p:nvPr/>
        </p:nvSpPr>
        <p:spPr bwMode="auto">
          <a:xfrm>
            <a:off x="1071563" y="4143375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-30</a:t>
            </a:r>
          </a:p>
        </p:txBody>
      </p:sp>
      <p:sp>
        <p:nvSpPr>
          <p:cNvPr id="108" name="TextBox 107"/>
          <p:cNvSpPr txBox="1">
            <a:spLocks noChangeArrowheads="1"/>
          </p:cNvSpPr>
          <p:nvPr/>
        </p:nvSpPr>
        <p:spPr bwMode="auto">
          <a:xfrm>
            <a:off x="1071563" y="3857625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-20</a:t>
            </a:r>
          </a:p>
        </p:txBody>
      </p:sp>
      <p:sp>
        <p:nvSpPr>
          <p:cNvPr id="109" name="TextBox 108"/>
          <p:cNvSpPr txBox="1">
            <a:spLocks noChangeArrowheads="1"/>
          </p:cNvSpPr>
          <p:nvPr/>
        </p:nvSpPr>
        <p:spPr bwMode="auto">
          <a:xfrm>
            <a:off x="1071563" y="3643313"/>
            <a:ext cx="4762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-10</a:t>
            </a:r>
          </a:p>
        </p:txBody>
      </p:sp>
      <p:sp>
        <p:nvSpPr>
          <p:cNvPr id="110" name="TextBox 109"/>
          <p:cNvSpPr txBox="1">
            <a:spLocks noChangeArrowheads="1"/>
          </p:cNvSpPr>
          <p:nvPr/>
        </p:nvSpPr>
        <p:spPr bwMode="auto">
          <a:xfrm>
            <a:off x="1143000" y="2786063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30</a:t>
            </a:r>
          </a:p>
        </p:txBody>
      </p:sp>
      <p:sp>
        <p:nvSpPr>
          <p:cNvPr id="111" name="TextBox 110"/>
          <p:cNvSpPr txBox="1">
            <a:spLocks noChangeArrowheads="1"/>
          </p:cNvSpPr>
          <p:nvPr/>
        </p:nvSpPr>
        <p:spPr bwMode="auto">
          <a:xfrm>
            <a:off x="1143000" y="3000375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20</a:t>
            </a:r>
          </a:p>
        </p:txBody>
      </p:sp>
      <p:sp>
        <p:nvSpPr>
          <p:cNvPr id="112" name="TextBox 111"/>
          <p:cNvSpPr txBox="1">
            <a:spLocks noChangeArrowheads="1"/>
          </p:cNvSpPr>
          <p:nvPr/>
        </p:nvSpPr>
        <p:spPr bwMode="auto">
          <a:xfrm>
            <a:off x="1143000" y="3214688"/>
            <a:ext cx="40322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10</a:t>
            </a:r>
          </a:p>
        </p:txBody>
      </p: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1785938" y="3500438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2</a:t>
            </a:r>
          </a:p>
        </p:txBody>
      </p:sp>
      <p:sp>
        <p:nvSpPr>
          <p:cNvPr id="114" name="TextBox 113"/>
          <p:cNvSpPr txBox="1">
            <a:spLocks noChangeArrowheads="1"/>
          </p:cNvSpPr>
          <p:nvPr/>
        </p:nvSpPr>
        <p:spPr bwMode="auto">
          <a:xfrm>
            <a:off x="1571625" y="3500438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 b="1">
                <a:latin typeface="Verdana" pitchFamily="34" charset="0"/>
              </a:rPr>
              <a:t>1</a:t>
            </a: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2000250" y="3500438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3</a:t>
            </a:r>
          </a:p>
        </p:txBody>
      </p:sp>
      <p:sp>
        <p:nvSpPr>
          <p:cNvPr id="116" name="TextBox 115"/>
          <p:cNvSpPr txBox="1">
            <a:spLocks noChangeArrowheads="1"/>
          </p:cNvSpPr>
          <p:nvPr/>
        </p:nvSpPr>
        <p:spPr bwMode="auto">
          <a:xfrm>
            <a:off x="2214563" y="3500438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4</a:t>
            </a:r>
          </a:p>
        </p:txBody>
      </p:sp>
      <p:sp>
        <p:nvSpPr>
          <p:cNvPr id="117" name="TextBox 116"/>
          <p:cNvSpPr txBox="1">
            <a:spLocks noChangeArrowheads="1"/>
          </p:cNvSpPr>
          <p:nvPr/>
        </p:nvSpPr>
        <p:spPr bwMode="auto">
          <a:xfrm>
            <a:off x="2428875" y="3500438"/>
            <a:ext cx="29368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5</a:t>
            </a:r>
          </a:p>
        </p:txBody>
      </p:sp>
      <p:cxnSp>
        <p:nvCxnSpPr>
          <p:cNvPr id="118" name="Прямая соединительная линия 117"/>
          <p:cNvCxnSpPr>
            <a:stCxn id="109" idx="3"/>
            <a:endCxn id="117" idx="2"/>
          </p:cNvCxnSpPr>
          <p:nvPr/>
        </p:nvCxnSpPr>
        <p:spPr>
          <a:xfrm flipV="1">
            <a:off x="1547813" y="3776663"/>
            <a:ext cx="1027112" cy="476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Прямая соединительная линия 118"/>
          <p:cNvCxnSpPr>
            <a:stCxn id="112" idx="3"/>
          </p:cNvCxnSpPr>
          <p:nvPr/>
        </p:nvCxnSpPr>
        <p:spPr>
          <a:xfrm>
            <a:off x="1546225" y="3352800"/>
            <a:ext cx="1025525" cy="4763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Прямоугольник 119"/>
          <p:cNvSpPr>
            <a:spLocks noChangeArrowheads="1"/>
          </p:cNvSpPr>
          <p:nvPr/>
        </p:nvSpPr>
        <p:spPr bwMode="auto">
          <a:xfrm>
            <a:off x="3143250" y="4143375"/>
            <a:ext cx="6524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solidFill>
                  <a:srgbClr val="FF0000"/>
                </a:solidFill>
                <a:latin typeface="Book Antiqua" pitchFamily="18" charset="0"/>
              </a:rPr>
              <a:t>а</a:t>
            </a:r>
            <a:r>
              <a:rPr lang="ru-RU" b="1" i="1" baseline="-20000">
                <a:solidFill>
                  <a:srgbClr val="FF0000"/>
                </a:solidFill>
                <a:latin typeface="Book Antiqua" pitchFamily="18" charset="0"/>
              </a:rPr>
              <a:t>у</a:t>
            </a:r>
            <a:r>
              <a:rPr lang="en-US" b="1" i="1">
                <a:solidFill>
                  <a:srgbClr val="FF0000"/>
                </a:solidFill>
                <a:latin typeface="Book Antiqua" pitchFamily="18" charset="0"/>
              </a:rPr>
              <a:t>&lt;0</a:t>
            </a:r>
            <a:endParaRPr lang="ru-RU">
              <a:latin typeface="Verdana" pitchFamily="34" charset="0"/>
            </a:endParaRPr>
          </a:p>
        </p:txBody>
      </p:sp>
      <p:sp>
        <p:nvSpPr>
          <p:cNvPr id="121" name="Прямоугольник 120"/>
          <p:cNvSpPr/>
          <p:nvPr/>
        </p:nvSpPr>
        <p:spPr>
          <a:xfrm>
            <a:off x="3071813" y="2857500"/>
            <a:ext cx="65246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i="1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а</a:t>
            </a:r>
            <a:r>
              <a:rPr lang="ru-RU" b="1" i="1" baseline="-20000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у</a:t>
            </a:r>
            <a:r>
              <a:rPr lang="en-US" b="1" i="1" dirty="0">
                <a:solidFill>
                  <a:schemeClr val="accent3">
                    <a:lumMod val="75000"/>
                  </a:schemeClr>
                </a:solidFill>
                <a:latin typeface="Book Antiqua" pitchFamily="18" charset="0"/>
              </a:rPr>
              <a:t>&gt;0</a:t>
            </a:r>
            <a:endParaRPr lang="ru-RU" dirty="0">
              <a:solidFill>
                <a:schemeClr val="accent3">
                  <a:lumMod val="75000"/>
                </a:schemeClr>
              </a:solidFill>
              <a:latin typeface="+mn-lt"/>
            </a:endParaRPr>
          </a:p>
        </p:txBody>
      </p:sp>
      <p:sp>
        <p:nvSpPr>
          <p:cNvPr id="122" name="Прямоугольник 121"/>
          <p:cNvSpPr>
            <a:spLocks noChangeArrowheads="1"/>
          </p:cNvSpPr>
          <p:nvPr/>
        </p:nvSpPr>
        <p:spPr bwMode="auto">
          <a:xfrm>
            <a:off x="1071563" y="2357438"/>
            <a:ext cx="928687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 i="1">
                <a:latin typeface="Book Antiqua" pitchFamily="18" charset="0"/>
              </a:rPr>
              <a:t>а</a:t>
            </a:r>
            <a:r>
              <a:rPr lang="ru-RU" b="1" i="1" baseline="-20000">
                <a:latin typeface="Book Antiqua" pitchFamily="18" charset="0"/>
              </a:rPr>
              <a:t>у </a:t>
            </a:r>
            <a:r>
              <a:rPr lang="ru-RU" b="1" i="1">
                <a:latin typeface="Book Antiqua" pitchFamily="18" charset="0"/>
              </a:rPr>
              <a:t>  </a:t>
            </a:r>
            <a:r>
              <a:rPr lang="ru-RU" sz="1400" b="1" i="1">
                <a:latin typeface="Book Antiqua" pitchFamily="18" charset="0"/>
              </a:rPr>
              <a:t>м/с</a:t>
            </a:r>
            <a:r>
              <a:rPr lang="ru-RU" sz="1400" b="1" i="1" baseline="22000">
                <a:latin typeface="Book Antiqua" pitchFamily="18" charset="0"/>
              </a:rPr>
              <a:t>2</a:t>
            </a: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123" name="Прямоугольник 122"/>
          <p:cNvSpPr>
            <a:spLocks noChangeArrowheads="1"/>
          </p:cNvSpPr>
          <p:nvPr/>
        </p:nvSpPr>
        <p:spPr bwMode="auto">
          <a:xfrm>
            <a:off x="3357563" y="3214688"/>
            <a:ext cx="4921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t</a:t>
            </a:r>
            <a:r>
              <a:rPr lang="ru-RU" b="1" i="1">
                <a:latin typeface="Book Antiqua" pitchFamily="18" charset="0"/>
              </a:rPr>
              <a:t>, с</a:t>
            </a:r>
            <a:endParaRPr lang="ru-RU">
              <a:latin typeface="Verdana" pitchFamily="34" charset="0"/>
            </a:endParaRPr>
          </a:p>
        </p:txBody>
      </p:sp>
      <p:sp>
        <p:nvSpPr>
          <p:cNvPr id="153" name="Скругленный прямоугольник 152"/>
          <p:cNvSpPr/>
          <p:nvPr/>
        </p:nvSpPr>
        <p:spPr>
          <a:xfrm>
            <a:off x="2428875" y="500063"/>
            <a:ext cx="4786313" cy="714375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54" name="TextBox 153"/>
          <p:cNvSpPr txBox="1"/>
          <p:nvPr/>
        </p:nvSpPr>
        <p:spPr>
          <a:xfrm>
            <a:off x="2571750" y="500063"/>
            <a:ext cx="4572000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Графічне  уявлення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  вільного падіння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3" dur="1000" fill="hold"/>
                                        <p:tgtEl>
                                          <p:spTgt spid="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3000"/>
                            </p:stCondLst>
                            <p:childTnLst>
                              <p:par>
                                <p:cTn id="12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2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2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2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3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650"/>
                            </p:stCondLst>
                            <p:childTnLst>
                              <p:par>
                                <p:cTn id="132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3" dur="10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3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700"/>
                            </p:stCondLst>
                            <p:childTnLst>
                              <p:par>
                                <p:cTn id="143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44" dur="10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35" presetClass="emph" presetSubtype="0" repeatCount="3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6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>
                            <p:stCondLst>
                              <p:cond delay="3000"/>
                            </p:stCondLst>
                            <p:childTnLst>
                              <p:par>
                                <p:cTn id="248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4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>
                            <p:stCondLst>
                              <p:cond delay="3650"/>
                            </p:stCondLst>
                            <p:childTnLst>
                              <p:par>
                                <p:cTn id="255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56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7" fill="hold">
                      <p:stCondLst>
                        <p:cond delay="indefinite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0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1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2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3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64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>
                            <p:stCondLst>
                              <p:cond delay="700"/>
                            </p:stCondLst>
                            <p:childTnLst>
                              <p:par>
                                <p:cTn id="266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67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build="allAtOnce"/>
      <p:bldP spid="6" grpId="0"/>
      <p:bldP spid="6" grpId="1"/>
      <p:bldP spid="7" grpId="0"/>
      <p:bldP spid="7" grpId="1"/>
      <p:bldP spid="52" grpId="0"/>
      <p:bldP spid="53" grpId="0"/>
      <p:bldP spid="54" grpId="0"/>
      <p:bldP spid="55" grpId="0"/>
      <p:bldP spid="56" grpId="0"/>
      <p:bldP spid="57" grpId="0"/>
      <p:bldP spid="58" grpId="0"/>
      <p:bldP spid="60" grpId="0"/>
      <p:bldP spid="61" grpId="0"/>
      <p:bldP spid="62" grpId="0"/>
      <p:bldP spid="63" grpId="0"/>
      <p:bldP spid="64" grpId="0"/>
      <p:bldP spid="73" grpId="0"/>
      <p:bldP spid="73" grpId="1"/>
      <p:bldP spid="74" grpId="0"/>
      <p:bldP spid="74" grpId="1"/>
      <p:bldP spid="75" grpId="0"/>
      <p:bldP spid="76" grpId="0"/>
      <p:bldP spid="77" grpId="0" animBg="1"/>
      <p:bldP spid="80" grpId="0" build="allAtOnce"/>
      <p:bldP spid="81" grpId="0"/>
      <p:bldP spid="81" grpId="1"/>
      <p:bldP spid="82" grpId="0"/>
      <p:bldP spid="82" grpId="1"/>
      <p:bldP spid="106" grpId="0"/>
      <p:bldP spid="107" grpId="0"/>
      <p:bldP spid="108" grpId="0"/>
      <p:bldP spid="109" grpId="0"/>
      <p:bldP spid="110" grpId="0"/>
      <p:bldP spid="111" grpId="0"/>
      <p:bldP spid="112" grpId="0"/>
      <p:bldP spid="113" grpId="0"/>
      <p:bldP spid="114" grpId="0"/>
      <p:bldP spid="115" grpId="0"/>
      <p:bldP spid="116" grpId="0"/>
      <p:bldP spid="117" grpId="0"/>
      <p:bldP spid="120" grpId="0"/>
      <p:bldP spid="120" grpId="1"/>
      <p:bldP spid="121" grpId="0"/>
      <p:bldP spid="121" grpId="1"/>
      <p:bldP spid="122" grpId="0"/>
      <p:bldP spid="123" grpId="0"/>
      <p:bldP spid="153" grpId="0" animBg="1"/>
      <p:bldP spid="15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Скругленный прямоугольник 27"/>
          <p:cNvSpPr/>
          <p:nvPr/>
        </p:nvSpPr>
        <p:spPr>
          <a:xfrm>
            <a:off x="642938" y="1143000"/>
            <a:ext cx="2214562" cy="3429000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29" name="Прямая со стрелкой 28"/>
          <p:cNvCxnSpPr/>
          <p:nvPr/>
        </p:nvCxnSpPr>
        <p:spPr>
          <a:xfrm rot="5400000" flipH="1" flipV="1">
            <a:off x="-284956" y="2642394"/>
            <a:ext cx="28575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928688" y="4071938"/>
            <a:ext cx="1357312" cy="158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8929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rot="5400000">
            <a:off x="10358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5400000">
            <a:off x="117871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rot="5400000">
            <a:off x="132159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>
            <a:off x="14644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16073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5400000">
            <a:off x="175021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rot="5400000">
            <a:off x="189309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rot="5400000">
            <a:off x="2035969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>
            <a:off x="2178844" y="4107657"/>
            <a:ext cx="142875" cy="7143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Овал 40"/>
          <p:cNvSpPr/>
          <p:nvPr/>
        </p:nvSpPr>
        <p:spPr>
          <a:xfrm>
            <a:off x="1428750" y="3786188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928688" y="2212975"/>
            <a:ext cx="500062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 стрелкой 42"/>
          <p:cNvCxnSpPr/>
          <p:nvPr/>
        </p:nvCxnSpPr>
        <p:spPr>
          <a:xfrm rot="5400000">
            <a:off x="794" y="3142457"/>
            <a:ext cx="1857375" cy="1587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/>
          <p:nvPr/>
        </p:nvCxnSpPr>
        <p:spPr>
          <a:xfrm rot="5400000">
            <a:off x="1928019" y="2642394"/>
            <a:ext cx="428625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98" name="TextBox 44"/>
          <p:cNvSpPr txBox="1">
            <a:spLocks noChangeArrowheads="1"/>
          </p:cNvSpPr>
          <p:nvPr/>
        </p:nvSpPr>
        <p:spPr bwMode="auto">
          <a:xfrm>
            <a:off x="785813" y="1143000"/>
            <a:ext cx="3000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Book Antiqua" pitchFamily="18" charset="0"/>
              </a:rPr>
              <a:t>у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2214563" y="2643188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g</a:t>
            </a:r>
            <a:endParaRPr lang="ru-RU" i="1">
              <a:latin typeface="Book Antiqua" pitchFamily="18" charset="0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2214563" y="264318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>
            <a:spLocks noChangeArrowheads="1"/>
          </p:cNvSpPr>
          <p:nvPr/>
        </p:nvSpPr>
        <p:spPr bwMode="auto">
          <a:xfrm>
            <a:off x="1643063" y="2000250"/>
            <a:ext cx="555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v=0</a:t>
            </a:r>
            <a:endParaRPr lang="ru-RU" i="1">
              <a:latin typeface="Book Antiqua" pitchFamily="18" charset="0"/>
            </a:endParaRPr>
          </a:p>
        </p:txBody>
      </p:sp>
      <p:cxnSp>
        <p:nvCxnSpPr>
          <p:cNvPr id="49" name="Прямая со стрелкой 48"/>
          <p:cNvCxnSpPr/>
          <p:nvPr/>
        </p:nvCxnSpPr>
        <p:spPr>
          <a:xfrm rot="16200000" flipV="1">
            <a:off x="1500981" y="3499644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>
            <a:spLocks noChangeArrowheads="1"/>
          </p:cNvSpPr>
          <p:nvPr/>
        </p:nvSpPr>
        <p:spPr bwMode="auto">
          <a:xfrm>
            <a:off x="1714500" y="3429000"/>
            <a:ext cx="3762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ru-RU" i="1" baseline="-16000">
                <a:latin typeface="Book Antiqua" pitchFamily="18" charset="0"/>
              </a:rPr>
              <a:t>0</a:t>
            </a:r>
          </a:p>
        </p:txBody>
      </p:sp>
      <p:cxnSp>
        <p:nvCxnSpPr>
          <p:cNvPr id="51" name="Прямая со стрелкой 50"/>
          <p:cNvCxnSpPr/>
          <p:nvPr/>
        </p:nvCxnSpPr>
        <p:spPr>
          <a:xfrm>
            <a:off x="1785938" y="3429000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Овал 51"/>
          <p:cNvSpPr/>
          <p:nvPr/>
        </p:nvSpPr>
        <p:spPr>
          <a:xfrm>
            <a:off x="1428750" y="2143125"/>
            <a:ext cx="214313" cy="214313"/>
          </a:xfrm>
          <a:prstGeom prst="ellipse">
            <a:avLst/>
          </a:prstGeom>
          <a:solidFill>
            <a:schemeClr val="accent1">
              <a:alpha val="28000"/>
            </a:schemeClr>
          </a:solidFill>
          <a:ln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642938" y="2857500"/>
            <a:ext cx="4286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i="1">
                <a:latin typeface="Verdana" pitchFamily="34" charset="0"/>
              </a:rPr>
              <a:t>h</a:t>
            </a:r>
            <a:endParaRPr lang="ru-RU" i="1">
              <a:latin typeface="Verdana" pitchFamily="34" charset="0"/>
            </a:endParaRPr>
          </a:p>
        </p:txBody>
      </p:sp>
      <p:sp>
        <p:nvSpPr>
          <p:cNvPr id="56" name="Скругленный прямоугольник 55"/>
          <p:cNvSpPr/>
          <p:nvPr/>
        </p:nvSpPr>
        <p:spPr>
          <a:xfrm>
            <a:off x="2786063" y="500063"/>
            <a:ext cx="4572000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57" name="TextBox 56"/>
          <p:cNvSpPr txBox="1"/>
          <p:nvPr/>
        </p:nvSpPr>
        <p:spPr>
          <a:xfrm>
            <a:off x="2928938" y="500063"/>
            <a:ext cx="43576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2.</a:t>
            </a: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Рух тіла,  кинутого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Вертикально вгору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 rot="5400000">
            <a:off x="4251325" y="4178300"/>
            <a:ext cx="350043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Скругленный прямоугольник 58"/>
          <p:cNvSpPr/>
          <p:nvPr/>
        </p:nvSpPr>
        <p:spPr>
          <a:xfrm>
            <a:off x="6072188" y="1571625"/>
            <a:ext cx="2357437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5929322" y="1571625"/>
            <a:ext cx="25003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latin typeface="Verdana" pitchFamily="34" charset="0"/>
              </a:rPr>
              <a:t> </a:t>
            </a:r>
            <a:r>
              <a:rPr lang="uk-UA" dirty="0" smtClean="0">
                <a:latin typeface="Verdana" pitchFamily="34" charset="0"/>
              </a:rPr>
              <a:t>Рівноприскорений рух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6143625" y="2357438"/>
            <a:ext cx="160178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6215063" y="2857500"/>
            <a:ext cx="163512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3" name="TextBox 62"/>
          <p:cNvSpPr txBox="1">
            <a:spLocks noChangeArrowheads="1"/>
          </p:cNvSpPr>
          <p:nvPr/>
        </p:nvSpPr>
        <p:spPr bwMode="auto">
          <a:xfrm>
            <a:off x="6215063" y="3929063"/>
            <a:ext cx="20732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4" name="TextBox 63"/>
          <p:cNvSpPr txBox="1">
            <a:spLocks noChangeArrowheads="1"/>
          </p:cNvSpPr>
          <p:nvPr/>
        </p:nvSpPr>
        <p:spPr bwMode="auto">
          <a:xfrm>
            <a:off x="6215063" y="3429000"/>
            <a:ext cx="20399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5" name="TextBox 64"/>
          <p:cNvSpPr txBox="1">
            <a:spLocks noChangeArrowheads="1"/>
          </p:cNvSpPr>
          <p:nvPr/>
        </p:nvSpPr>
        <p:spPr bwMode="auto">
          <a:xfrm>
            <a:off x="6143625" y="4429125"/>
            <a:ext cx="239712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x=x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66" name="Скругленный прямоугольник 65"/>
          <p:cNvSpPr/>
          <p:nvPr/>
        </p:nvSpPr>
        <p:spPr>
          <a:xfrm>
            <a:off x="3071813" y="1571625"/>
            <a:ext cx="2571750" cy="785813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7" name="TextBox 66"/>
          <p:cNvSpPr txBox="1">
            <a:spLocks noChangeArrowheads="1"/>
          </p:cNvSpPr>
          <p:nvPr/>
        </p:nvSpPr>
        <p:spPr bwMode="auto">
          <a:xfrm>
            <a:off x="3071813" y="1571625"/>
            <a:ext cx="2643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Тіло кинуто вертикально вгору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68" name="TextBox 67"/>
          <p:cNvSpPr txBox="1">
            <a:spLocks noChangeArrowheads="1"/>
          </p:cNvSpPr>
          <p:nvPr/>
        </p:nvSpPr>
        <p:spPr bwMode="auto">
          <a:xfrm>
            <a:off x="3000375" y="2928938"/>
            <a:ext cx="11604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 baseline="-12000">
                <a:latin typeface="Book Antiqua" pitchFamily="18" charset="0"/>
              </a:rPr>
              <a:t>0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ru-RU" sz="2400" b="1" i="1">
                <a:latin typeface="Book Antiqua" pitchFamily="18" charset="0"/>
              </a:rPr>
              <a:t>=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ru-RU" sz="2400" b="1" i="1" baseline="-14000">
                <a:latin typeface="Book Antiqua" pitchFamily="18" charset="0"/>
              </a:rPr>
              <a:t>0</a:t>
            </a:r>
            <a:r>
              <a:rPr lang="en-US" sz="2400" b="1" i="1" baseline="-10000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,</a:t>
            </a:r>
            <a:endParaRPr lang="ru-RU" sz="2400" i="1">
              <a:latin typeface="Book Antiqua" pitchFamily="18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3071813" y="2571750"/>
            <a:ext cx="8493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a=g ,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70" name="TextBox 69"/>
          <p:cNvSpPr txBox="1">
            <a:spLocks noChangeArrowheads="1"/>
          </p:cNvSpPr>
          <p:nvPr/>
        </p:nvSpPr>
        <p:spPr bwMode="auto">
          <a:xfrm>
            <a:off x="4071938" y="2928938"/>
            <a:ext cx="11430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g</a:t>
            </a:r>
            <a:r>
              <a:rPr lang="en-US" sz="2400" b="1" i="1" baseline="-12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 -g ,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71" name="TextBox 70"/>
          <p:cNvSpPr txBox="1">
            <a:spLocks noChangeArrowheads="1"/>
          </p:cNvSpPr>
          <p:nvPr/>
        </p:nvSpPr>
        <p:spPr bwMode="auto">
          <a:xfrm>
            <a:off x="4929188" y="2928938"/>
            <a:ext cx="790575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 y=h</a:t>
            </a:r>
            <a:endParaRPr lang="ru-RU" sz="2400" i="1">
              <a:latin typeface="Book Antiqua" pitchFamily="18" charset="0"/>
            </a:endParaRPr>
          </a:p>
        </p:txBody>
      </p:sp>
      <p:sp>
        <p:nvSpPr>
          <p:cNvPr id="72" name="TextBox 71"/>
          <p:cNvSpPr txBox="1">
            <a:spLocks noChangeArrowheads="1"/>
          </p:cNvSpPr>
          <p:nvPr/>
        </p:nvSpPr>
        <p:spPr bwMode="auto">
          <a:xfrm>
            <a:off x="3929063" y="2571750"/>
            <a:ext cx="9096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s =h ,</a:t>
            </a:r>
            <a:endParaRPr lang="ru-RU" sz="2400">
              <a:latin typeface="Book Antiqua" pitchFamily="18" charset="0"/>
            </a:endParaRPr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2928938" y="2357438"/>
            <a:ext cx="26564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Аналізуємо рисунок 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74" name="TextBox 73"/>
          <p:cNvSpPr txBox="1">
            <a:spLocks noChangeArrowheads="1"/>
          </p:cNvSpPr>
          <p:nvPr/>
        </p:nvSpPr>
        <p:spPr bwMode="auto">
          <a:xfrm>
            <a:off x="4786313" y="2571750"/>
            <a:ext cx="952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</a:t>
            </a:r>
            <a:r>
              <a:rPr lang="en-US" sz="2400" b="1" i="1" baseline="-12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=0 ,</a:t>
            </a:r>
            <a:endParaRPr lang="ru-RU" sz="2400" i="1">
              <a:latin typeface="Book Antiqua" pitchFamily="18" charset="0"/>
            </a:endParaRPr>
          </a:p>
        </p:txBody>
      </p:sp>
      <p:sp>
        <p:nvSpPr>
          <p:cNvPr id="75" name="TextBox 74"/>
          <p:cNvSpPr txBox="1">
            <a:spLocks noChangeArrowheads="1"/>
          </p:cNvSpPr>
          <p:nvPr/>
        </p:nvSpPr>
        <p:spPr bwMode="auto">
          <a:xfrm>
            <a:off x="2928938" y="3500438"/>
            <a:ext cx="305724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Працюємо з формулами</a:t>
            </a:r>
            <a:endParaRPr lang="uk-UA" dirty="0">
              <a:latin typeface="Verdana" pitchFamily="34" charset="0"/>
            </a:endParaRPr>
          </a:p>
        </p:txBody>
      </p:sp>
      <p:sp>
        <p:nvSpPr>
          <p:cNvPr id="76" name="TextBox 75"/>
          <p:cNvSpPr txBox="1">
            <a:spLocks noChangeArrowheads="1"/>
          </p:cNvSpPr>
          <p:nvPr/>
        </p:nvSpPr>
        <p:spPr bwMode="auto">
          <a:xfrm>
            <a:off x="857250" y="3786188"/>
            <a:ext cx="3143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>
                <a:latin typeface="Verdana" pitchFamily="34" charset="0"/>
              </a:rPr>
              <a:t>0</a:t>
            </a:r>
            <a:endParaRPr lang="ru-RU" sz="1600">
              <a:latin typeface="Verdana" pitchFamily="34" charset="0"/>
            </a:endParaRPr>
          </a:p>
        </p:txBody>
      </p:sp>
      <p:sp>
        <p:nvSpPr>
          <p:cNvPr id="77" name="TextBox 76"/>
          <p:cNvSpPr txBox="1">
            <a:spLocks noChangeArrowheads="1"/>
          </p:cNvSpPr>
          <p:nvPr/>
        </p:nvSpPr>
        <p:spPr bwMode="auto">
          <a:xfrm>
            <a:off x="2928938" y="3786188"/>
            <a:ext cx="1617662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79" name="Скругленный прямоугольник 78"/>
          <p:cNvSpPr/>
          <p:nvPr/>
        </p:nvSpPr>
        <p:spPr>
          <a:xfrm>
            <a:off x="4643438" y="3857625"/>
            <a:ext cx="1276350" cy="490538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0" name="TextBox 79"/>
          <p:cNvSpPr txBox="1">
            <a:spLocks noChangeArrowheads="1"/>
          </p:cNvSpPr>
          <p:nvPr/>
        </p:nvSpPr>
        <p:spPr bwMode="auto">
          <a:xfrm>
            <a:off x="4572000" y="3857625"/>
            <a:ext cx="14414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 v 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 -gt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1" name="TextBox 80"/>
          <p:cNvSpPr txBox="1">
            <a:spLocks noChangeArrowheads="1"/>
          </p:cNvSpPr>
          <p:nvPr/>
        </p:nvSpPr>
        <p:spPr bwMode="auto">
          <a:xfrm>
            <a:off x="571500" y="4572000"/>
            <a:ext cx="542925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Важливо </a:t>
            </a:r>
            <a:r>
              <a:rPr lang="uk-UA" dirty="0" err="1" smtClean="0">
                <a:latin typeface="Verdana" pitchFamily="34" charset="0"/>
              </a:rPr>
              <a:t>памятать</a:t>
            </a:r>
            <a:r>
              <a:rPr lang="uk-UA" dirty="0" smtClean="0">
                <a:latin typeface="Verdana" pitchFamily="34" charset="0"/>
              </a:rPr>
              <a:t>: у найвищій точці </a:t>
            </a:r>
            <a:r>
              <a:rPr lang="en-US" b="1" i="1" dirty="0" smtClean="0">
                <a:latin typeface="Book Antiqua" pitchFamily="18" charset="0"/>
              </a:rPr>
              <a:t>v</a:t>
            </a:r>
            <a:r>
              <a:rPr lang="en-US" i="1" dirty="0" smtClean="0">
                <a:latin typeface="Verdana" pitchFamily="34" charset="0"/>
              </a:rPr>
              <a:t>=0</a:t>
            </a:r>
            <a:r>
              <a:rPr lang="ru-RU" i="1" dirty="0">
                <a:latin typeface="Verdana" pitchFamily="34" charset="0"/>
              </a:rPr>
              <a:t>, </a:t>
            </a:r>
            <a:r>
              <a:rPr lang="ru-RU" i="1" dirty="0" err="1" smtClean="0">
                <a:latin typeface="Verdana" pitchFamily="34" charset="0"/>
              </a:rPr>
              <a:t>і</a:t>
            </a:r>
            <a:endParaRPr lang="ru-RU" i="1" dirty="0">
              <a:latin typeface="Verdana" pitchFamily="34" charset="0"/>
            </a:endParaRPr>
          </a:p>
          <a:p>
            <a:r>
              <a:rPr lang="ru-RU" dirty="0">
                <a:latin typeface="Verdana" pitchFamily="34" charset="0"/>
              </a:rPr>
              <a:t> </a:t>
            </a:r>
          </a:p>
          <a:p>
            <a:endParaRPr lang="ru-RU" dirty="0">
              <a:latin typeface="Verdana" pitchFamily="34" charset="0"/>
            </a:endParaRPr>
          </a:p>
        </p:txBody>
      </p:sp>
      <p:sp>
        <p:nvSpPr>
          <p:cNvPr id="82" name="TextBox 81"/>
          <p:cNvSpPr txBox="1">
            <a:spLocks noChangeArrowheads="1"/>
          </p:cNvSpPr>
          <p:nvPr/>
        </p:nvSpPr>
        <p:spPr bwMode="auto">
          <a:xfrm>
            <a:off x="1357313" y="4857750"/>
            <a:ext cx="150018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0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 - gt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5" name="Скругленный прямоугольник 84"/>
          <p:cNvSpPr/>
          <p:nvPr/>
        </p:nvSpPr>
        <p:spPr>
          <a:xfrm>
            <a:off x="3000375" y="4929188"/>
            <a:ext cx="1214438" cy="428625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3071813" y="4857750"/>
            <a:ext cx="99536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 </a:t>
            </a:r>
            <a:r>
              <a:rPr lang="ru-RU" sz="2400" b="1" i="1">
                <a:latin typeface="Book Antiqua" pitchFamily="18" charset="0"/>
              </a:rPr>
              <a:t>=</a:t>
            </a:r>
            <a:r>
              <a:rPr lang="en-US" sz="2400" b="1" i="1">
                <a:latin typeface="Book Antiqua" pitchFamily="18" charset="0"/>
              </a:rPr>
              <a:t>gt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428625" y="5286375"/>
            <a:ext cx="2414588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t+g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89" name="Скругленный прямоугольник 88"/>
          <p:cNvSpPr/>
          <p:nvPr/>
        </p:nvSpPr>
        <p:spPr>
          <a:xfrm>
            <a:off x="3000375" y="5429250"/>
            <a:ext cx="2000250" cy="50006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0" name="TextBox 89"/>
          <p:cNvSpPr txBox="1">
            <a:spLocks noChangeArrowheads="1"/>
          </p:cNvSpPr>
          <p:nvPr/>
        </p:nvSpPr>
        <p:spPr bwMode="auto">
          <a:xfrm>
            <a:off x="3071813" y="5357813"/>
            <a:ext cx="1892300" cy="86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b="1" i="1">
                <a:latin typeface="Blackadder ITC" pitchFamily="82" charset="0"/>
              </a:rPr>
              <a:t>  </a:t>
            </a:r>
            <a:r>
              <a:rPr lang="en-US" sz="2400" b="1" i="1">
                <a:latin typeface="Book Antiqua" pitchFamily="18" charset="0"/>
              </a:rPr>
              <a:t>y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ru-RU" sz="2400" b="1" i="1">
                <a:latin typeface="Book Antiqua" pitchFamily="18" charset="0"/>
              </a:rPr>
              <a:t>-</a:t>
            </a:r>
            <a:r>
              <a:rPr lang="en-US" sz="2400" b="1" i="1">
                <a:latin typeface="Book Antiqua" pitchFamily="18" charset="0"/>
              </a:rPr>
              <a:t>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91" name="Скругленный прямоугольник 90"/>
          <p:cNvSpPr/>
          <p:nvPr/>
        </p:nvSpPr>
        <p:spPr>
          <a:xfrm>
            <a:off x="3000375" y="6000750"/>
            <a:ext cx="2000250" cy="500063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92" name="TextBox 91"/>
          <p:cNvSpPr txBox="1">
            <a:spLocks noChangeArrowheads="1"/>
          </p:cNvSpPr>
          <p:nvPr/>
        </p:nvSpPr>
        <p:spPr bwMode="auto">
          <a:xfrm>
            <a:off x="3071813" y="6000750"/>
            <a:ext cx="1836737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h</a:t>
            </a:r>
            <a:r>
              <a:rPr lang="ru-RU" sz="2400" b="1" i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=v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ru-RU" sz="2400" b="1" i="1">
                <a:latin typeface="Book Antiqua" pitchFamily="18" charset="0"/>
              </a:rPr>
              <a:t>-</a:t>
            </a:r>
            <a:r>
              <a:rPr lang="en-US" sz="2400" b="1" i="1">
                <a:latin typeface="Book Antiqua" pitchFamily="18" charset="0"/>
              </a:rPr>
              <a:t>gt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83" name="TextBox 82"/>
          <p:cNvSpPr txBox="1">
            <a:spLocks noChangeArrowheads="1"/>
          </p:cNvSpPr>
          <p:nvPr/>
        </p:nvSpPr>
        <p:spPr bwMode="auto">
          <a:xfrm>
            <a:off x="6215063" y="5000625"/>
            <a:ext cx="2454275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y=y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+v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t+a</a:t>
            </a:r>
            <a:r>
              <a:rPr lang="en-US" sz="2400" b="1" i="1" baseline="-10000">
                <a:latin typeface="Book Antiqua" pitchFamily="18" charset="0"/>
              </a:rPr>
              <a:t>y</a:t>
            </a:r>
            <a:r>
              <a:rPr lang="en-US" sz="2400" b="1" i="1">
                <a:latin typeface="Book Antiqua" pitchFamily="18" charset="0"/>
              </a:rPr>
              <a:t>t</a:t>
            </a:r>
            <a:r>
              <a:rPr lang="en-US" sz="2400" b="1" i="1" baseline="30000">
                <a:latin typeface="Book Antiqua" pitchFamily="18" charset="0"/>
              </a:rPr>
              <a:t>2</a:t>
            </a:r>
            <a:r>
              <a:rPr lang="en-US" sz="2400" b="1" i="1">
                <a:latin typeface="Book Antiqua" pitchFamily="18" charset="0"/>
              </a:rPr>
              <a:t>/2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78" name="Скругленный прямоугольник 77"/>
          <p:cNvSpPr/>
          <p:nvPr/>
        </p:nvSpPr>
        <p:spPr>
          <a:xfrm>
            <a:off x="6215063" y="2857500"/>
            <a:ext cx="1714500" cy="571500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84" name="Скругленный прямоугольник 83"/>
          <p:cNvSpPr/>
          <p:nvPr/>
        </p:nvSpPr>
        <p:spPr>
          <a:xfrm>
            <a:off x="6215063" y="5000625"/>
            <a:ext cx="2428875" cy="571500"/>
          </a:xfrm>
          <a:prstGeom prst="roundRect">
            <a:avLst/>
          </a:prstGeom>
          <a:solidFill>
            <a:schemeClr val="bg1">
              <a:alpha val="0"/>
            </a:schemeClr>
          </a:solidFill>
          <a:ln w="317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64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2.59259E-6 L 0.00139 -0.23565 " pathEditMode="relative" rAng="0" ptsTypes="AA">
                                      <p:cBhvr>
                                        <p:cTn id="26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" y="-1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42" presetClass="path" presetSubtype="0" accel="50000" decel="5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-0.23565 L 0.00139 0.00602 " pathEditMode="relative" rAng="0" ptsTypes="AA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21"/>
                                    </p:animMotion>
                                  </p:childTnLst>
                                </p:cTn>
                              </p:par>
                              <p:par>
                                <p:cTn id="3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36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>
                            <p:stCondLst>
                              <p:cond delay="500"/>
                            </p:stCondLst>
                            <p:childTnLst>
                              <p:par>
                                <p:cTn id="149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0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52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>
                            <p:stCondLst>
                              <p:cond delay="3500"/>
                            </p:stCondLst>
                            <p:childTnLst>
                              <p:par>
                                <p:cTn id="15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500"/>
                            </p:stCondLst>
                            <p:childTnLst>
                              <p:par>
                                <p:cTn id="167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6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2500"/>
                            </p:stCondLst>
                            <p:childTnLst>
                              <p:par>
                                <p:cTn id="17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>
                            <p:stCondLst>
                              <p:cond delay="3000"/>
                            </p:stCondLst>
                            <p:childTnLst>
                              <p:par>
                                <p:cTn id="174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7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7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7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>
                      <p:stCondLst>
                        <p:cond delay="indefinite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5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500"/>
                            </p:stCondLst>
                            <p:childTnLst>
                              <p:par>
                                <p:cTn id="188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9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0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2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3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>
                            <p:stCondLst>
                              <p:cond delay="1300"/>
                            </p:stCondLst>
                            <p:childTnLst>
                              <p:par>
                                <p:cTn id="195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9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9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0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2050"/>
                            </p:stCondLst>
                            <p:childTnLst>
                              <p:par>
                                <p:cTn id="202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4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6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8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8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500"/>
                            </p:stCondLst>
                            <p:childTnLst>
                              <p:par>
                                <p:cTn id="23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0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35" presetClass="emph" presetSubtype="0" repeatCount="2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244" dur="1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>
                            <p:stCondLst>
                              <p:cond delay="2000"/>
                            </p:stCondLst>
                            <p:childTnLst>
                              <p:par>
                                <p:cTn id="246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8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5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5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5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5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>
                            <p:stCondLst>
                              <p:cond delay="650"/>
                            </p:stCondLst>
                            <p:childTnLst>
                              <p:par>
                                <p:cTn id="25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0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1" dur="500" fill="hold"/>
                                        <p:tgtEl>
                                          <p:spTgt spid="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6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6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6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1" fill="hold">
                      <p:stCondLst>
                        <p:cond delay="indefinite"/>
                      </p:stCondLst>
                      <p:childTnLst>
                        <p:par>
                          <p:cTn id="272" fill="hold">
                            <p:stCondLst>
                              <p:cond delay="0"/>
                            </p:stCondLst>
                            <p:childTnLst>
                              <p:par>
                                <p:cTn id="273" presetID="34" presetClass="emph" presetSubtype="0" fill="hold" grpId="2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7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3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4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8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94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95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6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97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98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9" fill="hold">
                      <p:stCondLst>
                        <p:cond delay="indefinite"/>
                      </p:stCondLst>
                      <p:childTnLst>
                        <p:par>
                          <p:cTn id="300" fill="hold">
                            <p:stCondLst>
                              <p:cond delay="0"/>
                            </p:stCondLst>
                            <p:childTnLst>
                              <p:par>
                                <p:cTn id="30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4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9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0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 animBg="1"/>
      <p:bldP spid="41" grpId="1" animBg="1"/>
      <p:bldP spid="41" grpId="2" animBg="1"/>
      <p:bldP spid="46" grpId="0"/>
      <p:bldP spid="46" grpId="1"/>
      <p:bldP spid="48" grpId="0"/>
      <p:bldP spid="50" grpId="0"/>
      <p:bldP spid="52" grpId="0" animBg="1"/>
      <p:bldP spid="53" grpId="0"/>
      <p:bldP spid="56" grpId="0" animBg="1"/>
      <p:bldP spid="57" grpId="0"/>
      <p:bldP spid="59" grpId="0" animBg="1"/>
      <p:bldP spid="60" grpId="0"/>
      <p:bldP spid="61" grpId="0"/>
      <p:bldP spid="62" grpId="0"/>
      <p:bldP spid="62" grpId="1"/>
      <p:bldP spid="63" grpId="0"/>
      <p:bldP spid="64" grpId="0"/>
      <p:bldP spid="65" grpId="0"/>
      <p:bldP spid="66" grpId="0" animBg="1"/>
      <p:bldP spid="67" grpId="0"/>
      <p:bldP spid="68" grpId="0"/>
      <p:bldP spid="68" grpId="1"/>
      <p:bldP spid="69" grpId="0"/>
      <p:bldP spid="69" grpId="1"/>
      <p:bldP spid="69" grpId="2"/>
      <p:bldP spid="70" grpId="0"/>
      <p:bldP spid="70" grpId="1"/>
      <p:bldP spid="70" grpId="2"/>
      <p:bldP spid="71" grpId="0"/>
      <p:bldP spid="71" grpId="1"/>
      <p:bldP spid="72" grpId="0"/>
      <p:bldP spid="73" grpId="0"/>
      <p:bldP spid="74" grpId="0"/>
      <p:bldP spid="74" grpId="1"/>
      <p:bldP spid="75" grpId="0"/>
      <p:bldP spid="76" grpId="0"/>
      <p:bldP spid="77" grpId="0"/>
      <p:bldP spid="79" grpId="0" animBg="1"/>
      <p:bldP spid="80" grpId="0"/>
      <p:bldP spid="82" grpId="0"/>
      <p:bldP spid="85" grpId="0" animBg="1"/>
      <p:bldP spid="86" grpId="0"/>
      <p:bldP spid="87" grpId="0"/>
      <p:bldP spid="89" grpId="0" animBg="1"/>
      <p:bldP spid="90" grpId="0"/>
      <p:bldP spid="91" grpId="0" animBg="1"/>
      <p:bldP spid="92" grpId="0"/>
      <p:bldP spid="83" grpId="0"/>
      <p:bldP spid="83" grpId="1"/>
      <p:bldP spid="78" grpId="0" animBg="1"/>
      <p:bldP spid="8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428750" y="2071688"/>
            <a:ext cx="2786063" cy="3000375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3" name="Прямая со стрелкой 2"/>
          <p:cNvCxnSpPr/>
          <p:nvPr/>
        </p:nvCxnSpPr>
        <p:spPr>
          <a:xfrm>
            <a:off x="1643063" y="3786188"/>
            <a:ext cx="2214562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 стрелкой 3"/>
          <p:cNvCxnSpPr/>
          <p:nvPr/>
        </p:nvCxnSpPr>
        <p:spPr>
          <a:xfrm rot="5400000" flipH="1" flipV="1">
            <a:off x="822326" y="3749675"/>
            <a:ext cx="1928812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2714625" y="2857500"/>
            <a:ext cx="739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b="1" dirty="0">
                <a:solidFill>
                  <a:schemeClr val="accent3">
                    <a:lumMod val="75000"/>
                  </a:schemeClr>
                </a:solidFill>
                <a:latin typeface="+mn-lt"/>
              </a:rPr>
              <a:t>вниз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643188" y="4429125"/>
            <a:ext cx="85151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 err="1" smtClean="0">
                <a:solidFill>
                  <a:srgbClr val="FF0000"/>
                </a:solidFill>
                <a:latin typeface="Verdana" pitchFamily="34" charset="0"/>
              </a:rPr>
              <a:t>вгору</a:t>
            </a:r>
            <a:endParaRPr lang="ru-RU" sz="1600" b="1" dirty="0">
              <a:solidFill>
                <a:srgbClr val="FF0000"/>
              </a:solidFill>
              <a:latin typeface="Verdana" pitchFamily="34" charset="0"/>
            </a:endParaRPr>
          </a:p>
        </p:txBody>
      </p:sp>
      <p:cxnSp>
        <p:nvCxnSpPr>
          <p:cNvPr id="7" name="Прямая соединительная линия 6"/>
          <p:cNvCxnSpPr>
            <a:stCxn id="2" idx="1"/>
            <a:endCxn id="2" idx="3"/>
          </p:cNvCxnSpPr>
          <p:nvPr/>
        </p:nvCxnSpPr>
        <p:spPr>
          <a:xfrm rot="10800000" flipH="1">
            <a:off x="1428750" y="357187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0800000" flipH="1">
            <a:off x="1428750" y="335756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H="1">
            <a:off x="1428750" y="464343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0800000" flipH="1">
            <a:off x="1428750" y="400050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10800000" flipH="1">
            <a:off x="1428750" y="421481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rot="10800000" flipH="1">
            <a:off x="1428750" y="292893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10800000" flipH="1">
            <a:off x="1428750" y="378618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H="1">
            <a:off x="1428750" y="442912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 flipH="1" flipV="1">
            <a:off x="1997869" y="4001294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1500188" y="4857750"/>
            <a:ext cx="2643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10800000" flipH="1">
            <a:off x="1428750" y="314325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rot="5400000" flipH="1" flipV="1">
            <a:off x="1783557" y="4001294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rot="5400000" flipH="1" flipV="1">
            <a:off x="1569244" y="4001294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rot="5400000" flipH="1" flipV="1">
            <a:off x="1354932" y="4001294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rot="5400000" flipH="1" flipV="1">
            <a:off x="1143001" y="4000500"/>
            <a:ext cx="214471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rot="5400000" flipH="1" flipV="1">
            <a:off x="926307" y="4001294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rot="5400000" flipH="1" flipV="1">
            <a:off x="2890838" y="3965575"/>
            <a:ext cx="207486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2640807" y="4001294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rot="5400000" flipH="1" flipV="1">
            <a:off x="2426494" y="4001294"/>
            <a:ext cx="21463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rot="5400000" flipH="1" flipV="1">
            <a:off x="2212182" y="4001294"/>
            <a:ext cx="21463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 flipH="1" flipV="1">
            <a:off x="679450" y="3963988"/>
            <a:ext cx="22145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 rot="5400000" flipH="1" flipV="1">
            <a:off x="3178969" y="3893344"/>
            <a:ext cx="19288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 flipH="1" flipV="1">
            <a:off x="569119" y="3929857"/>
            <a:ext cx="20034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1500188" y="3500438"/>
            <a:ext cx="29368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0</a:t>
            </a:r>
          </a:p>
        </p:txBody>
      </p:sp>
      <p:cxnSp>
        <p:nvCxnSpPr>
          <p:cNvPr id="39" name="Прямая соединительная линия 38"/>
          <p:cNvCxnSpPr/>
          <p:nvPr/>
        </p:nvCxnSpPr>
        <p:spPr>
          <a:xfrm rot="16200000" flipH="1">
            <a:off x="1750219" y="2964657"/>
            <a:ext cx="1428750" cy="1357312"/>
          </a:xfrm>
          <a:prstGeom prst="line">
            <a:avLst/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rot="5400000" flipH="1" flipV="1">
            <a:off x="1785938" y="3214688"/>
            <a:ext cx="1428750" cy="1428750"/>
          </a:xfrm>
          <a:prstGeom prst="line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Прямоугольник 40"/>
          <p:cNvSpPr/>
          <p:nvPr/>
        </p:nvSpPr>
        <p:spPr>
          <a:xfrm>
            <a:off x="3429000" y="2857500"/>
            <a:ext cx="6524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&lt;0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3429000" y="4429125"/>
            <a:ext cx="6905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у </a:t>
            </a: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&gt;0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latin typeface="+mn-lt"/>
            </a:endParaRPr>
          </a:p>
        </p:txBody>
      </p:sp>
      <p:sp>
        <p:nvSpPr>
          <p:cNvPr id="43" name="Прямоугольник 42"/>
          <p:cNvSpPr>
            <a:spLocks noChangeArrowheads="1"/>
          </p:cNvSpPr>
          <p:nvPr/>
        </p:nvSpPr>
        <p:spPr bwMode="auto">
          <a:xfrm>
            <a:off x="1428750" y="2571750"/>
            <a:ext cx="9286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ru-RU" b="1" i="1" baseline="-20000">
                <a:latin typeface="Book Antiqua" pitchFamily="18" charset="0"/>
              </a:rPr>
              <a:t>у </a:t>
            </a:r>
            <a:r>
              <a:rPr lang="ru-RU" b="1" i="1">
                <a:latin typeface="Book Antiqua" pitchFamily="18" charset="0"/>
              </a:rPr>
              <a:t>  </a:t>
            </a:r>
            <a:r>
              <a:rPr lang="ru-RU" sz="1400" b="1" i="1">
                <a:latin typeface="Book Antiqua" pitchFamily="18" charset="0"/>
              </a:rPr>
              <a:t>м/с</a:t>
            </a:r>
            <a:endParaRPr lang="ru-RU" sz="1400" b="1" i="1" baseline="-20000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44" name="Прямоугольник 43"/>
          <p:cNvSpPr>
            <a:spLocks noChangeArrowheads="1"/>
          </p:cNvSpPr>
          <p:nvPr/>
        </p:nvSpPr>
        <p:spPr bwMode="auto">
          <a:xfrm>
            <a:off x="3643313" y="3429000"/>
            <a:ext cx="49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t</a:t>
            </a:r>
            <a:r>
              <a:rPr lang="ru-RU" b="1" i="1">
                <a:latin typeface="Book Antiqua" pitchFamily="18" charset="0"/>
              </a:rPr>
              <a:t>, с</a:t>
            </a:r>
            <a:endParaRPr lang="ru-RU">
              <a:latin typeface="Verdana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2571750" y="3786188"/>
            <a:ext cx="71438" cy="46037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" name="TextBox 48"/>
          <p:cNvSpPr txBox="1">
            <a:spLocks noChangeArrowheads="1"/>
          </p:cNvSpPr>
          <p:nvPr/>
        </p:nvSpPr>
        <p:spPr bwMode="auto">
          <a:xfrm>
            <a:off x="2357438" y="3929063"/>
            <a:ext cx="61595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Book Antiqua" pitchFamily="18" charset="0"/>
              </a:rPr>
              <a:t>v</a:t>
            </a:r>
            <a:r>
              <a:rPr lang="en-US" sz="1600" b="1" i="1" baseline="-14000">
                <a:latin typeface="Book Antiqua" pitchFamily="18" charset="0"/>
              </a:rPr>
              <a:t>0 </a:t>
            </a:r>
            <a:r>
              <a:rPr lang="en-US" sz="1600" b="1" i="1">
                <a:latin typeface="Book Antiqua" pitchFamily="18" charset="0"/>
              </a:rPr>
              <a:t>/g</a:t>
            </a:r>
            <a:endParaRPr lang="ru-RU" sz="1600" b="1" i="1">
              <a:latin typeface="Book Antiqua" pitchFamily="18" charset="0"/>
            </a:endParaRPr>
          </a:p>
        </p:txBody>
      </p:sp>
      <p:sp>
        <p:nvSpPr>
          <p:cNvPr id="50" name="Прямоугольник 49"/>
          <p:cNvSpPr>
            <a:spLocks noChangeArrowheads="1"/>
          </p:cNvSpPr>
          <p:nvPr/>
        </p:nvSpPr>
        <p:spPr bwMode="auto">
          <a:xfrm>
            <a:off x="1857375" y="2071688"/>
            <a:ext cx="184217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Графік</a:t>
            </a:r>
            <a:r>
              <a:rPr lang="ru-RU" dirty="0" smtClean="0">
                <a:latin typeface="Verdana" pitchFamily="34" charset="0"/>
              </a:rPr>
              <a:t>  </a:t>
            </a:r>
            <a:r>
              <a:rPr lang="en-US" sz="2400" b="1" i="1" dirty="0">
                <a:latin typeface="Book Antiqua" pitchFamily="18" charset="0"/>
              </a:rPr>
              <a:t>v</a:t>
            </a:r>
            <a:r>
              <a:rPr lang="ru-RU" sz="2400" b="1" i="1" baseline="-20000" dirty="0">
                <a:latin typeface="Book Antiqua" pitchFamily="18" charset="0"/>
              </a:rPr>
              <a:t>у</a:t>
            </a:r>
            <a:r>
              <a:rPr lang="en-US" sz="2400" b="1" i="1" baseline="-20000" dirty="0">
                <a:latin typeface="Book Antiqua" pitchFamily="18" charset="0"/>
              </a:rPr>
              <a:t>(</a:t>
            </a:r>
            <a:r>
              <a:rPr lang="en-US" sz="2400" b="1" i="1" dirty="0">
                <a:latin typeface="Book Antiqua" pitchFamily="18" charset="0"/>
              </a:rPr>
              <a:t>t)</a:t>
            </a:r>
            <a:r>
              <a:rPr lang="en-US" sz="2400" dirty="0">
                <a:latin typeface="Verdana" pitchFamily="34" charset="0"/>
              </a:rPr>
              <a:t> </a:t>
            </a:r>
            <a:endParaRPr lang="ru-RU" sz="2400" dirty="0">
              <a:latin typeface="Verdana" pitchFamily="34" charset="0"/>
            </a:endParaRPr>
          </a:p>
        </p:txBody>
      </p:sp>
      <p:sp>
        <p:nvSpPr>
          <p:cNvPr id="21543" name="TextBox 50"/>
          <p:cNvSpPr txBox="1">
            <a:spLocks noChangeArrowheads="1"/>
          </p:cNvSpPr>
          <p:nvPr/>
        </p:nvSpPr>
        <p:spPr bwMode="auto">
          <a:xfrm>
            <a:off x="3643313" y="642938"/>
            <a:ext cx="18415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>
              <a:latin typeface="Verdana" pitchFamily="34" charset="0"/>
            </a:endParaRPr>
          </a:p>
        </p:txBody>
      </p:sp>
      <p:sp>
        <p:nvSpPr>
          <p:cNvPr id="80" name="Скругленный прямоугольник 79"/>
          <p:cNvSpPr/>
          <p:nvPr/>
        </p:nvSpPr>
        <p:spPr>
          <a:xfrm>
            <a:off x="5357813" y="2071688"/>
            <a:ext cx="2786062" cy="3000375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81" name="Прямая со стрелкой 80"/>
          <p:cNvCxnSpPr/>
          <p:nvPr/>
        </p:nvCxnSpPr>
        <p:spPr>
          <a:xfrm>
            <a:off x="5573713" y="3786188"/>
            <a:ext cx="2214562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Прямая со стрелкой 81"/>
          <p:cNvCxnSpPr/>
          <p:nvPr/>
        </p:nvCxnSpPr>
        <p:spPr>
          <a:xfrm rot="5400000" flipH="1" flipV="1">
            <a:off x="4607719" y="3607594"/>
            <a:ext cx="22161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Прямая соединительная линия 82"/>
          <p:cNvCxnSpPr/>
          <p:nvPr/>
        </p:nvCxnSpPr>
        <p:spPr>
          <a:xfrm rot="10800000" flipH="1">
            <a:off x="5359400" y="357187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Прямая соединительная линия 84"/>
          <p:cNvCxnSpPr/>
          <p:nvPr/>
        </p:nvCxnSpPr>
        <p:spPr>
          <a:xfrm rot="10800000" flipH="1">
            <a:off x="5359400" y="335756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Прямая соединительная линия 87"/>
          <p:cNvCxnSpPr/>
          <p:nvPr/>
        </p:nvCxnSpPr>
        <p:spPr>
          <a:xfrm rot="10800000" flipH="1">
            <a:off x="5359400" y="464343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Прямая соединительная линия 89"/>
          <p:cNvCxnSpPr/>
          <p:nvPr/>
        </p:nvCxnSpPr>
        <p:spPr>
          <a:xfrm rot="10800000" flipH="1">
            <a:off x="5359400" y="400050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Прямая соединительная линия 90"/>
          <p:cNvCxnSpPr/>
          <p:nvPr/>
        </p:nvCxnSpPr>
        <p:spPr>
          <a:xfrm rot="10800000" flipH="1">
            <a:off x="5359400" y="4214813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Прямая соединительная линия 91"/>
          <p:cNvCxnSpPr/>
          <p:nvPr/>
        </p:nvCxnSpPr>
        <p:spPr>
          <a:xfrm rot="10800000" flipH="1">
            <a:off x="5359400" y="292893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 rot="10800000" flipH="1">
            <a:off x="5359400" y="3786188"/>
            <a:ext cx="27860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 rot="10800000" flipH="1">
            <a:off x="5359400" y="442912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 rot="5400000" flipH="1" flipV="1">
            <a:off x="5714206" y="3786982"/>
            <a:ext cx="25749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5430838" y="4857750"/>
            <a:ext cx="26431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Прямая соединительная линия 98"/>
          <p:cNvCxnSpPr/>
          <p:nvPr/>
        </p:nvCxnSpPr>
        <p:spPr>
          <a:xfrm rot="5400000" flipH="1" flipV="1">
            <a:off x="5499894" y="3786982"/>
            <a:ext cx="25749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Прямая соединительная линия 101"/>
          <p:cNvCxnSpPr/>
          <p:nvPr/>
        </p:nvCxnSpPr>
        <p:spPr>
          <a:xfrm rot="5400000" flipH="1" flipV="1">
            <a:off x="5285581" y="3786982"/>
            <a:ext cx="25749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/>
          <p:cNvCxnSpPr/>
          <p:nvPr/>
        </p:nvCxnSpPr>
        <p:spPr>
          <a:xfrm rot="5400000" flipH="1" flipV="1">
            <a:off x="5071269" y="3786982"/>
            <a:ext cx="25749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Прямая соединительная линия 103"/>
          <p:cNvCxnSpPr/>
          <p:nvPr/>
        </p:nvCxnSpPr>
        <p:spPr>
          <a:xfrm rot="5400000" flipH="1" flipV="1">
            <a:off x="4856956" y="3786982"/>
            <a:ext cx="25749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Прямая соединительная линия 104"/>
          <p:cNvCxnSpPr/>
          <p:nvPr/>
        </p:nvCxnSpPr>
        <p:spPr>
          <a:xfrm rot="5400000" flipH="1" flipV="1">
            <a:off x="4642644" y="3786982"/>
            <a:ext cx="25749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единительная линия 105"/>
          <p:cNvCxnSpPr/>
          <p:nvPr/>
        </p:nvCxnSpPr>
        <p:spPr>
          <a:xfrm rot="5400000" flipH="1" flipV="1">
            <a:off x="6607175" y="3751263"/>
            <a:ext cx="2503487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/>
          <p:cNvCxnSpPr/>
          <p:nvPr/>
        </p:nvCxnSpPr>
        <p:spPr>
          <a:xfrm rot="5400000" flipH="1" flipV="1">
            <a:off x="6357144" y="3786982"/>
            <a:ext cx="25749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Прямая соединительная линия 107"/>
          <p:cNvCxnSpPr/>
          <p:nvPr/>
        </p:nvCxnSpPr>
        <p:spPr>
          <a:xfrm rot="5400000" flipH="1" flipV="1">
            <a:off x="6142831" y="3786982"/>
            <a:ext cx="25749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единительная линия 108"/>
          <p:cNvCxnSpPr/>
          <p:nvPr/>
        </p:nvCxnSpPr>
        <p:spPr>
          <a:xfrm rot="5400000" flipH="1" flipV="1">
            <a:off x="5928519" y="3786982"/>
            <a:ext cx="25749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/>
          <p:cNvCxnSpPr/>
          <p:nvPr/>
        </p:nvCxnSpPr>
        <p:spPr>
          <a:xfrm rot="5400000" flipH="1" flipV="1">
            <a:off x="4610100" y="3963988"/>
            <a:ext cx="2214563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Прямая соединительная линия 110"/>
          <p:cNvCxnSpPr/>
          <p:nvPr/>
        </p:nvCxnSpPr>
        <p:spPr>
          <a:xfrm rot="5400000" flipH="1" flipV="1">
            <a:off x="6893719" y="3679032"/>
            <a:ext cx="2359025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Прямая соединительная линия 111"/>
          <p:cNvCxnSpPr/>
          <p:nvPr/>
        </p:nvCxnSpPr>
        <p:spPr>
          <a:xfrm rot="5400000" flipH="1" flipV="1">
            <a:off x="4285457" y="3715544"/>
            <a:ext cx="243205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3" name="TextBox 112"/>
          <p:cNvSpPr txBox="1">
            <a:spLocks noChangeArrowheads="1"/>
          </p:cNvSpPr>
          <p:nvPr/>
        </p:nvSpPr>
        <p:spPr bwMode="auto">
          <a:xfrm>
            <a:off x="5430838" y="3500438"/>
            <a:ext cx="2921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 b="1">
                <a:latin typeface="Verdana" pitchFamily="34" charset="0"/>
              </a:rPr>
              <a:t>0</a:t>
            </a:r>
          </a:p>
        </p:txBody>
      </p:sp>
      <p:sp>
        <p:nvSpPr>
          <p:cNvPr id="114" name="Прямоугольник 113"/>
          <p:cNvSpPr>
            <a:spLocks noChangeArrowheads="1"/>
          </p:cNvSpPr>
          <p:nvPr/>
        </p:nvSpPr>
        <p:spPr bwMode="auto">
          <a:xfrm>
            <a:off x="7573963" y="3429000"/>
            <a:ext cx="49212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t</a:t>
            </a:r>
            <a:r>
              <a:rPr lang="ru-RU" b="1" i="1">
                <a:latin typeface="Book Antiqua" pitchFamily="18" charset="0"/>
              </a:rPr>
              <a:t>, с</a:t>
            </a:r>
            <a:endParaRPr lang="ru-RU">
              <a:latin typeface="Verdana" pitchFamily="34" charset="0"/>
            </a:endParaRPr>
          </a:p>
        </p:txBody>
      </p:sp>
      <p:sp>
        <p:nvSpPr>
          <p:cNvPr id="115" name="TextBox 114"/>
          <p:cNvSpPr txBox="1">
            <a:spLocks noChangeArrowheads="1"/>
          </p:cNvSpPr>
          <p:nvPr/>
        </p:nvSpPr>
        <p:spPr bwMode="auto">
          <a:xfrm>
            <a:off x="6073775" y="3857625"/>
            <a:ext cx="6143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Book Antiqua" pitchFamily="18" charset="0"/>
              </a:rPr>
              <a:t>v</a:t>
            </a:r>
            <a:r>
              <a:rPr lang="en-US" sz="1600" b="1" i="1" baseline="-14000">
                <a:latin typeface="Book Antiqua" pitchFamily="18" charset="0"/>
              </a:rPr>
              <a:t>0 </a:t>
            </a:r>
            <a:r>
              <a:rPr lang="en-US" sz="1600" b="1" i="1">
                <a:latin typeface="Book Antiqua" pitchFamily="18" charset="0"/>
              </a:rPr>
              <a:t>/g</a:t>
            </a:r>
            <a:endParaRPr lang="ru-RU" sz="1600" b="1" i="1">
              <a:latin typeface="Book Antiqua" pitchFamily="18" charset="0"/>
            </a:endParaRPr>
          </a:p>
        </p:txBody>
      </p:sp>
      <p:sp>
        <p:nvSpPr>
          <p:cNvPr id="116" name="Полилиния 115"/>
          <p:cNvSpPr/>
          <p:nvPr/>
        </p:nvSpPr>
        <p:spPr>
          <a:xfrm rot="21416748">
            <a:off x="5716588" y="2786063"/>
            <a:ext cx="1571625" cy="1944687"/>
          </a:xfrm>
          <a:custGeom>
            <a:avLst/>
            <a:gdLst>
              <a:gd name="connsiteX0" fmla="*/ 0 w 1280160"/>
              <a:gd name="connsiteY0" fmla="*/ 1056132 h 2144268"/>
              <a:gd name="connsiteX1" fmla="*/ 640080 w 1280160"/>
              <a:gd name="connsiteY1" fmla="*/ 178308 h 2144268"/>
              <a:gd name="connsiteX2" fmla="*/ 1280160 w 1280160"/>
              <a:gd name="connsiteY2" fmla="*/ 2125980 h 2144268"/>
              <a:gd name="connsiteX3" fmla="*/ 1280160 w 1280160"/>
              <a:gd name="connsiteY3" fmla="*/ 2125980 h 2144268"/>
              <a:gd name="connsiteX4" fmla="*/ 1271016 w 1280160"/>
              <a:gd name="connsiteY4" fmla="*/ 2144268 h 21442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80160" h="2144268">
                <a:moveTo>
                  <a:pt x="0" y="1056132"/>
                </a:moveTo>
                <a:cubicBezTo>
                  <a:pt x="213360" y="528066"/>
                  <a:pt x="426720" y="0"/>
                  <a:pt x="640080" y="178308"/>
                </a:cubicBezTo>
                <a:cubicBezTo>
                  <a:pt x="853440" y="356616"/>
                  <a:pt x="1280160" y="2125980"/>
                  <a:pt x="1280160" y="2125980"/>
                </a:cubicBezTo>
                <a:lnTo>
                  <a:pt x="1280160" y="2125980"/>
                </a:lnTo>
                <a:lnTo>
                  <a:pt x="1271016" y="2144268"/>
                </a:lnTo>
              </a:path>
            </a:pathLst>
          </a:cu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19" name="Прямая соединительная линия 118"/>
          <p:cNvCxnSpPr/>
          <p:nvPr/>
        </p:nvCxnSpPr>
        <p:spPr>
          <a:xfrm rot="5400000" flipH="1" flipV="1">
            <a:off x="5929313" y="3357563"/>
            <a:ext cx="858837" cy="1587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Овал 119"/>
          <p:cNvSpPr/>
          <p:nvPr/>
        </p:nvSpPr>
        <p:spPr>
          <a:xfrm flipH="1">
            <a:off x="6288088" y="3714750"/>
            <a:ext cx="142875" cy="1428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1" name="Прямая соединительная линия 120"/>
          <p:cNvCxnSpPr/>
          <p:nvPr/>
        </p:nvCxnSpPr>
        <p:spPr>
          <a:xfrm rot="10800000">
            <a:off x="5716588" y="2928938"/>
            <a:ext cx="712787" cy="1587"/>
          </a:xfrm>
          <a:prstGeom prst="line">
            <a:avLst/>
          </a:prstGeom>
          <a:ln w="25400">
            <a:solidFill>
              <a:schemeClr val="tx1">
                <a:lumMod val="65000"/>
                <a:lumOff val="3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Овал 122"/>
          <p:cNvSpPr/>
          <p:nvPr/>
        </p:nvSpPr>
        <p:spPr>
          <a:xfrm flipH="1">
            <a:off x="5645150" y="2857500"/>
            <a:ext cx="142875" cy="142875"/>
          </a:xfrm>
          <a:prstGeom prst="ellipse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124" name="Прямая соединительная линия 123"/>
          <p:cNvCxnSpPr/>
          <p:nvPr/>
        </p:nvCxnSpPr>
        <p:spPr>
          <a:xfrm>
            <a:off x="5359400" y="2714625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" name="TextBox 124"/>
          <p:cNvSpPr txBox="1">
            <a:spLocks noChangeArrowheads="1"/>
          </p:cNvSpPr>
          <p:nvPr/>
        </p:nvSpPr>
        <p:spPr bwMode="auto">
          <a:xfrm>
            <a:off x="5359400" y="2143125"/>
            <a:ext cx="5905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i="1">
                <a:latin typeface="Book Antiqua" pitchFamily="18" charset="0"/>
              </a:rPr>
              <a:t>у, м</a:t>
            </a:r>
          </a:p>
        </p:txBody>
      </p:sp>
      <p:cxnSp>
        <p:nvCxnSpPr>
          <p:cNvPr id="126" name="Прямая соединительная линия 125"/>
          <p:cNvCxnSpPr/>
          <p:nvPr/>
        </p:nvCxnSpPr>
        <p:spPr>
          <a:xfrm>
            <a:off x="5359400" y="3143250"/>
            <a:ext cx="2786063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" name="TextBox 126"/>
          <p:cNvSpPr txBox="1">
            <a:spLocks noChangeArrowheads="1"/>
          </p:cNvSpPr>
          <p:nvPr/>
        </p:nvSpPr>
        <p:spPr bwMode="auto">
          <a:xfrm>
            <a:off x="5645150" y="2571750"/>
            <a:ext cx="10001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 i="1">
                <a:latin typeface="Book Antiqua" pitchFamily="18" charset="0"/>
              </a:rPr>
              <a:t>v</a:t>
            </a:r>
            <a:r>
              <a:rPr lang="en-US" sz="1600" b="1" i="1" baseline="-14000">
                <a:latin typeface="Book Antiqua" pitchFamily="18" charset="0"/>
              </a:rPr>
              <a:t>0</a:t>
            </a:r>
            <a:r>
              <a:rPr lang="ru-RU" sz="1600" b="1" i="1" baseline="30000">
                <a:latin typeface="Book Antiqua" pitchFamily="18" charset="0"/>
              </a:rPr>
              <a:t>2</a:t>
            </a:r>
            <a:r>
              <a:rPr lang="en-US" sz="1600" b="1" i="1" baseline="-14000">
                <a:latin typeface="Book Antiqua" pitchFamily="18" charset="0"/>
              </a:rPr>
              <a:t> </a:t>
            </a:r>
            <a:r>
              <a:rPr lang="en-US" sz="1600" b="1" i="1">
                <a:latin typeface="Book Antiqua" pitchFamily="18" charset="0"/>
              </a:rPr>
              <a:t>/</a:t>
            </a:r>
            <a:r>
              <a:rPr lang="ru-RU" sz="1600" b="1" i="1">
                <a:latin typeface="Book Antiqua" pitchFamily="18" charset="0"/>
              </a:rPr>
              <a:t>2</a:t>
            </a:r>
            <a:r>
              <a:rPr lang="en-US" sz="1600" b="1" i="1">
                <a:latin typeface="Book Antiqua" pitchFamily="18" charset="0"/>
              </a:rPr>
              <a:t>g</a:t>
            </a:r>
            <a:endParaRPr lang="ru-RU" sz="1600" b="1" i="1">
              <a:latin typeface="Book Antiqua" pitchFamily="18" charset="0"/>
            </a:endParaRPr>
          </a:p>
        </p:txBody>
      </p:sp>
      <p:cxnSp>
        <p:nvCxnSpPr>
          <p:cNvPr id="129" name="Прямая соединительная линия 128"/>
          <p:cNvCxnSpPr/>
          <p:nvPr/>
        </p:nvCxnSpPr>
        <p:spPr>
          <a:xfrm>
            <a:off x="5357813" y="2500313"/>
            <a:ext cx="2786062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Скругленный прямоугольник 78"/>
          <p:cNvSpPr/>
          <p:nvPr/>
        </p:nvSpPr>
        <p:spPr>
          <a:xfrm>
            <a:off x="2143125" y="571500"/>
            <a:ext cx="4929188" cy="928674"/>
          </a:xfrm>
          <a:prstGeom prst="roundRect">
            <a:avLst/>
          </a:prstGeom>
          <a:solidFill>
            <a:schemeClr val="bg1"/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84" name="TextBox 83"/>
          <p:cNvSpPr txBox="1"/>
          <p:nvPr/>
        </p:nvSpPr>
        <p:spPr>
          <a:xfrm>
            <a:off x="2286000" y="642938"/>
            <a:ext cx="4572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Графічне  уявлення руху тіла,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кинутого вертикально вгору </a:t>
            </a:r>
            <a:endParaRPr lang="uk-UA" b="1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86" name="TextBox 85"/>
          <p:cNvSpPr txBox="1">
            <a:spLocks noChangeArrowheads="1"/>
          </p:cNvSpPr>
          <p:nvPr/>
        </p:nvSpPr>
        <p:spPr bwMode="auto">
          <a:xfrm>
            <a:off x="6000750" y="2071688"/>
            <a:ext cx="147187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dirty="0" smtClean="0">
                <a:latin typeface="Verdana" pitchFamily="34" charset="0"/>
              </a:rPr>
              <a:t>Графік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sz="2000" b="1" i="1" dirty="0">
                <a:latin typeface="Book Antiqua" pitchFamily="18" charset="0"/>
              </a:rPr>
              <a:t>у</a:t>
            </a:r>
            <a:r>
              <a:rPr lang="ru-RU" sz="2000" i="1" dirty="0">
                <a:latin typeface="Book Antiqua" pitchFamily="18" charset="0"/>
              </a:rPr>
              <a:t>(</a:t>
            </a:r>
            <a:r>
              <a:rPr lang="en-US" sz="2000" i="1" dirty="0">
                <a:latin typeface="Book Antiqua" pitchFamily="18" charset="0"/>
              </a:rPr>
              <a:t>t</a:t>
            </a:r>
            <a:r>
              <a:rPr lang="ru-RU" sz="2000" i="1" dirty="0">
                <a:latin typeface="Book Antiqua" pitchFamily="18" charset="0"/>
              </a:rPr>
              <a:t>)</a:t>
            </a:r>
          </a:p>
        </p:txBody>
      </p:sp>
      <p:sp>
        <p:nvSpPr>
          <p:cNvPr id="87" name="TextBox 86"/>
          <p:cNvSpPr txBox="1">
            <a:spLocks noChangeArrowheads="1"/>
          </p:cNvSpPr>
          <p:nvPr/>
        </p:nvSpPr>
        <p:spPr bwMode="auto">
          <a:xfrm>
            <a:off x="1571625" y="5286375"/>
            <a:ext cx="243848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>
                <a:latin typeface="Verdana" pitchFamily="34" charset="0"/>
              </a:rPr>
              <a:t>(ось ОУ </a:t>
            </a:r>
            <a:r>
              <a:rPr lang="uk-UA" sz="1600" dirty="0" smtClean="0">
                <a:latin typeface="Verdana" pitchFamily="34" charset="0"/>
              </a:rPr>
              <a:t>напрямлена</a:t>
            </a:r>
            <a:r>
              <a:rPr lang="ru-RU" sz="1600" dirty="0" smtClean="0">
                <a:latin typeface="Verdana" pitchFamily="34" charset="0"/>
              </a:rPr>
              <a:t>)</a:t>
            </a:r>
            <a:endParaRPr lang="ru-RU" sz="1600" dirty="0">
              <a:latin typeface="Verdan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00"/>
                            </p:stCondLst>
                            <p:childTnLst>
                              <p:par>
                                <p:cTn id="101" presetID="34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02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03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4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05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6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50"/>
                            </p:stCondLst>
                            <p:childTnLst>
                              <p:par>
                                <p:cTn id="108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0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4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13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14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5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16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17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700"/>
                            </p:stCondLst>
                            <p:childTnLst>
                              <p:par>
                                <p:cTn id="119" presetID="35" presetClass="emph" presetSubtype="0" repeatCount="2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20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/>
      <p:bldP spid="5" grpId="1"/>
      <p:bldP spid="6" grpId="0"/>
      <p:bldP spid="6" grpId="1"/>
      <p:bldP spid="30" grpId="0"/>
      <p:bldP spid="41" grpId="0"/>
      <p:bldP spid="41" grpId="1"/>
      <p:bldP spid="42" grpId="0"/>
      <p:bldP spid="42" grpId="1"/>
      <p:bldP spid="43" grpId="0"/>
      <p:bldP spid="44" grpId="0"/>
      <p:bldP spid="48" grpId="0" animBg="1"/>
      <p:bldP spid="49" grpId="0"/>
      <p:bldP spid="50" grpId="0"/>
      <p:bldP spid="80" grpId="0" animBg="1"/>
      <p:bldP spid="113" grpId="0"/>
      <p:bldP spid="114" grpId="0"/>
      <p:bldP spid="115" grpId="0"/>
      <p:bldP spid="120" grpId="0" animBg="1"/>
      <p:bldP spid="123" grpId="0" animBg="1"/>
      <p:bldP spid="125" grpId="0"/>
      <p:bldP spid="127" grpId="0"/>
      <p:bldP spid="79" grpId="0" animBg="1"/>
      <p:bldP spid="84" grpId="0"/>
      <p:bldP spid="86" grpId="0"/>
      <p:bldP spid="8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2428875" y="571500"/>
            <a:ext cx="4572000" cy="714375"/>
          </a:xfrm>
          <a:prstGeom prst="roundRect">
            <a:avLst/>
          </a:prstGeom>
          <a:solidFill>
            <a:schemeClr val="bg1"/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2643188" y="571500"/>
            <a:ext cx="4500562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50000"/>
                  </a:schemeClr>
                </a:solidFill>
                <a:latin typeface="+mn-lt"/>
              </a:rPr>
              <a:t>3. </a:t>
            </a: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Рух тіла, кинутого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b="1" dirty="0" smtClean="0">
                <a:solidFill>
                  <a:schemeClr val="accent1">
                    <a:lumMod val="50000"/>
                  </a:schemeClr>
                </a:solidFill>
                <a:latin typeface="+mn-lt"/>
              </a:rPr>
              <a:t>під кутом до горизонту</a:t>
            </a:r>
            <a:endParaRPr lang="uk-UA" b="1" dirty="0">
              <a:solidFill>
                <a:schemeClr val="accent1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00063" y="1500188"/>
            <a:ext cx="5143500" cy="3714750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rot="5400000" flipH="1" flipV="1">
            <a:off x="-180181" y="3321844"/>
            <a:ext cx="25019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1071563" y="4572000"/>
            <a:ext cx="407193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Полилиния 11"/>
          <p:cNvSpPr/>
          <p:nvPr/>
        </p:nvSpPr>
        <p:spPr>
          <a:xfrm rot="12574755">
            <a:off x="1508125" y="2921000"/>
            <a:ext cx="3270250" cy="2633663"/>
          </a:xfrm>
          <a:custGeom>
            <a:avLst/>
            <a:gdLst>
              <a:gd name="connsiteX0" fmla="*/ 0 w 3121152"/>
              <a:gd name="connsiteY0" fmla="*/ 1764792 h 2513076"/>
              <a:gd name="connsiteX1" fmla="*/ 2313432 w 3121152"/>
              <a:gd name="connsiteY1" fmla="*/ 2221992 h 2513076"/>
              <a:gd name="connsiteX2" fmla="*/ 3118104 w 3121152"/>
              <a:gd name="connsiteY2" fmla="*/ 18288 h 2513076"/>
              <a:gd name="connsiteX3" fmla="*/ 3118104 w 3121152"/>
              <a:gd name="connsiteY3" fmla="*/ 18288 h 2513076"/>
              <a:gd name="connsiteX4" fmla="*/ 3118104 w 3121152"/>
              <a:gd name="connsiteY4" fmla="*/ 18288 h 2513076"/>
              <a:gd name="connsiteX5" fmla="*/ 3118104 w 3121152"/>
              <a:gd name="connsiteY5" fmla="*/ 36576 h 2513076"/>
              <a:gd name="connsiteX6" fmla="*/ 3099816 w 3121152"/>
              <a:gd name="connsiteY6" fmla="*/ 0 h 25130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121152" h="2513076">
                <a:moveTo>
                  <a:pt x="0" y="1764792"/>
                </a:moveTo>
                <a:cubicBezTo>
                  <a:pt x="896874" y="2138934"/>
                  <a:pt x="1793748" y="2513076"/>
                  <a:pt x="2313432" y="2221992"/>
                </a:cubicBezTo>
                <a:cubicBezTo>
                  <a:pt x="2833116" y="1930908"/>
                  <a:pt x="3118104" y="18288"/>
                  <a:pt x="3118104" y="18288"/>
                </a:cubicBezTo>
                <a:lnTo>
                  <a:pt x="3118104" y="18288"/>
                </a:lnTo>
                <a:lnTo>
                  <a:pt x="3118104" y="18288"/>
                </a:lnTo>
                <a:cubicBezTo>
                  <a:pt x="3118104" y="21336"/>
                  <a:pt x="3121152" y="39624"/>
                  <a:pt x="3118104" y="36576"/>
                </a:cubicBezTo>
                <a:cubicBezTo>
                  <a:pt x="3115056" y="33528"/>
                  <a:pt x="3107436" y="16764"/>
                  <a:pt x="3099816" y="0"/>
                </a:cubicBezTo>
              </a:path>
            </a:pathLst>
          </a:custGeom>
          <a:ln w="31750">
            <a:solidFill>
              <a:schemeClr val="accent2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35" name="TextBox 13"/>
          <p:cNvSpPr txBox="1">
            <a:spLocks noChangeArrowheads="1"/>
          </p:cNvSpPr>
          <p:nvPr/>
        </p:nvSpPr>
        <p:spPr bwMode="auto">
          <a:xfrm>
            <a:off x="714375" y="1857375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i="1">
                <a:latin typeface="Verdana" pitchFamily="34" charset="0"/>
              </a:rPr>
              <a:t>у</a:t>
            </a:r>
          </a:p>
        </p:txBody>
      </p:sp>
      <p:sp>
        <p:nvSpPr>
          <p:cNvPr id="22536" name="TextBox 14"/>
          <p:cNvSpPr txBox="1">
            <a:spLocks noChangeArrowheads="1"/>
          </p:cNvSpPr>
          <p:nvPr/>
        </p:nvSpPr>
        <p:spPr bwMode="auto">
          <a:xfrm>
            <a:off x="5143500" y="4286250"/>
            <a:ext cx="3206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Verdana" pitchFamily="34" charset="0"/>
              </a:rPr>
              <a:t>х</a:t>
            </a:r>
          </a:p>
        </p:txBody>
      </p:sp>
      <p:sp>
        <p:nvSpPr>
          <p:cNvPr id="16" name="Овал 15"/>
          <p:cNvSpPr/>
          <p:nvPr/>
        </p:nvSpPr>
        <p:spPr>
          <a:xfrm>
            <a:off x="2928938" y="292893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9" name="Прямая со стрелкой 18"/>
          <p:cNvCxnSpPr/>
          <p:nvPr/>
        </p:nvCxnSpPr>
        <p:spPr>
          <a:xfrm rot="5400000" flipH="1" flipV="1">
            <a:off x="1087438" y="3841750"/>
            <a:ext cx="682625" cy="428625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Дуга 22"/>
          <p:cNvSpPr/>
          <p:nvPr/>
        </p:nvSpPr>
        <p:spPr>
          <a:xfrm>
            <a:off x="1071563" y="4214813"/>
            <a:ext cx="571500" cy="714375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40" name="TextBox 23"/>
          <p:cNvSpPr txBox="1">
            <a:spLocks noChangeArrowheads="1"/>
          </p:cNvSpPr>
          <p:nvPr/>
        </p:nvSpPr>
        <p:spPr bwMode="auto">
          <a:xfrm>
            <a:off x="1285875" y="4071938"/>
            <a:ext cx="33178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rot="10800000">
            <a:off x="1071563" y="3714750"/>
            <a:ext cx="57150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rot="5400000">
            <a:off x="1213644" y="4144169"/>
            <a:ext cx="857250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rot="5400000">
            <a:off x="642144" y="4144169"/>
            <a:ext cx="857250" cy="1588"/>
          </a:xfrm>
          <a:prstGeom prst="line">
            <a:avLst/>
          </a:prstGeom>
          <a:ln w="6032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rot="10800000" flipH="1">
            <a:off x="1071563" y="4572000"/>
            <a:ext cx="558800" cy="1588"/>
          </a:xfrm>
          <a:prstGeom prst="line">
            <a:avLst/>
          </a:prstGeom>
          <a:ln w="603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>
            <a:off x="1071563" y="4357688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546" name="TextBox 34"/>
          <p:cNvSpPr txBox="1">
            <a:spLocks noChangeArrowheads="1"/>
          </p:cNvSpPr>
          <p:nvPr/>
        </p:nvSpPr>
        <p:spPr bwMode="auto">
          <a:xfrm>
            <a:off x="1143000" y="4500563"/>
            <a:ext cx="466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0000">
                <a:latin typeface="Book Antiqua" pitchFamily="18" charset="0"/>
              </a:rPr>
              <a:t>0</a:t>
            </a:r>
            <a:r>
              <a:rPr lang="en-US" b="1" i="1" baseline="-20000">
                <a:latin typeface="Book Antiqua" pitchFamily="18" charset="0"/>
              </a:rPr>
              <a:t>x</a:t>
            </a:r>
            <a:endParaRPr lang="ru-RU" b="1" i="1" baseline="-20000">
              <a:latin typeface="Book Antiqua" pitchFamily="18" charset="0"/>
            </a:endParaRPr>
          </a:p>
        </p:txBody>
      </p:sp>
      <p:sp>
        <p:nvSpPr>
          <p:cNvPr id="22547" name="TextBox 35"/>
          <p:cNvSpPr txBox="1">
            <a:spLocks noChangeArrowheads="1"/>
          </p:cNvSpPr>
          <p:nvPr/>
        </p:nvSpPr>
        <p:spPr bwMode="auto">
          <a:xfrm>
            <a:off x="642938" y="3857625"/>
            <a:ext cx="47466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0000">
                <a:latin typeface="Book Antiqua" pitchFamily="18" charset="0"/>
              </a:rPr>
              <a:t>0</a:t>
            </a:r>
            <a:r>
              <a:rPr lang="en-US" b="1" i="1" baseline="-18000">
                <a:latin typeface="Book Antiqua" pitchFamily="18" charset="0"/>
              </a:rPr>
              <a:t>y</a:t>
            </a:r>
            <a:endParaRPr lang="ru-RU" b="1" i="1" baseline="-18000">
              <a:latin typeface="Book Antiqua" pitchFamily="18" charset="0"/>
            </a:endParaRPr>
          </a:p>
        </p:txBody>
      </p:sp>
      <p:cxnSp>
        <p:nvCxnSpPr>
          <p:cNvPr id="43" name="Прямая со стрелкой 42"/>
          <p:cNvCxnSpPr/>
          <p:nvPr/>
        </p:nvCxnSpPr>
        <p:spPr>
          <a:xfrm>
            <a:off x="3071813" y="2928938"/>
            <a:ext cx="57150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49" name="TextBox 44"/>
          <p:cNvSpPr txBox="1">
            <a:spLocks noChangeArrowheads="1"/>
          </p:cNvSpPr>
          <p:nvPr/>
        </p:nvSpPr>
        <p:spPr bwMode="auto">
          <a:xfrm>
            <a:off x="1500188" y="3357563"/>
            <a:ext cx="39846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Book Antiqua" pitchFamily="18" charset="0"/>
              </a:rPr>
              <a:t>v</a:t>
            </a:r>
            <a:r>
              <a:rPr lang="en-US" i="1" baseline="-10000">
                <a:latin typeface="Verdana" pitchFamily="34" charset="0"/>
              </a:rPr>
              <a:t>0</a:t>
            </a:r>
            <a:endParaRPr lang="ru-RU" i="1" baseline="-10000">
              <a:latin typeface="Verdana" pitchFamily="34" charset="0"/>
            </a:endParaRPr>
          </a:p>
        </p:txBody>
      </p:sp>
      <p:sp>
        <p:nvSpPr>
          <p:cNvPr id="22550" name="TextBox 45"/>
          <p:cNvSpPr txBox="1">
            <a:spLocks noChangeArrowheads="1"/>
          </p:cNvSpPr>
          <p:nvPr/>
        </p:nvSpPr>
        <p:spPr bwMode="auto">
          <a:xfrm>
            <a:off x="3286125" y="2643188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endParaRPr lang="ru-RU" b="1" i="1" baseline="-10000">
              <a:latin typeface="Book Antiqua" pitchFamily="18" charset="0"/>
            </a:endParaRPr>
          </a:p>
        </p:txBody>
      </p:sp>
      <p:cxnSp>
        <p:nvCxnSpPr>
          <p:cNvPr id="48" name="Прямая соединительная линия 47"/>
          <p:cNvCxnSpPr/>
          <p:nvPr/>
        </p:nvCxnSpPr>
        <p:spPr>
          <a:xfrm rot="10800000">
            <a:off x="1071563" y="3000375"/>
            <a:ext cx="1785937" cy="1588"/>
          </a:xfrm>
          <a:prstGeom prst="line">
            <a:avLst/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2" name="TextBox 49"/>
          <p:cNvSpPr txBox="1">
            <a:spLocks noChangeArrowheads="1"/>
          </p:cNvSpPr>
          <p:nvPr/>
        </p:nvSpPr>
        <p:spPr bwMode="auto">
          <a:xfrm>
            <a:off x="1071563" y="2643188"/>
            <a:ext cx="7112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8000">
                <a:latin typeface="Book Antiqua" pitchFamily="18" charset="0"/>
              </a:rPr>
              <a:t>y</a:t>
            </a:r>
            <a:r>
              <a:rPr lang="en-US" b="1" i="1">
                <a:latin typeface="Book Antiqua" pitchFamily="18" charset="0"/>
              </a:rPr>
              <a:t>= 0</a:t>
            </a:r>
            <a:endParaRPr lang="ru-RU" b="1" i="1">
              <a:latin typeface="Book Antiqua" pitchFamily="18" charset="0"/>
            </a:endParaRPr>
          </a:p>
        </p:txBody>
      </p:sp>
      <p:cxnSp>
        <p:nvCxnSpPr>
          <p:cNvPr id="57" name="Прямая соединительная линия 56"/>
          <p:cNvCxnSpPr/>
          <p:nvPr/>
        </p:nvCxnSpPr>
        <p:spPr>
          <a:xfrm rot="5400000">
            <a:off x="858044" y="4785519"/>
            <a:ext cx="428625" cy="158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rot="5400000">
            <a:off x="4644231" y="4785519"/>
            <a:ext cx="428625" cy="1588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 стрелкой 59"/>
          <p:cNvCxnSpPr/>
          <p:nvPr/>
        </p:nvCxnSpPr>
        <p:spPr>
          <a:xfrm>
            <a:off x="1071563" y="5000625"/>
            <a:ext cx="3786187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56" name="TextBox 60"/>
          <p:cNvSpPr txBox="1">
            <a:spLocks noChangeArrowheads="1"/>
          </p:cNvSpPr>
          <p:nvPr/>
        </p:nvSpPr>
        <p:spPr bwMode="auto">
          <a:xfrm>
            <a:off x="2928938" y="4714875"/>
            <a:ext cx="2619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l</a:t>
            </a:r>
            <a:endParaRPr lang="ru-RU" b="1" i="1">
              <a:latin typeface="Book Antiqua" pitchFamily="18" charset="0"/>
            </a:endParaRPr>
          </a:p>
        </p:txBody>
      </p:sp>
      <p:cxnSp>
        <p:nvCxnSpPr>
          <p:cNvPr id="63" name="Прямая со стрелкой 62"/>
          <p:cNvCxnSpPr/>
          <p:nvPr/>
        </p:nvCxnSpPr>
        <p:spPr>
          <a:xfrm rot="5400000" flipH="1" flipV="1">
            <a:off x="-144463" y="3786188"/>
            <a:ext cx="1573213" cy="1588"/>
          </a:xfrm>
          <a:prstGeom prst="straightConnector1">
            <a:avLst/>
          </a:prstGeom>
          <a:ln w="12700"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единительная линия 64"/>
          <p:cNvCxnSpPr/>
          <p:nvPr/>
        </p:nvCxnSpPr>
        <p:spPr>
          <a:xfrm>
            <a:off x="642938" y="4572000"/>
            <a:ext cx="4286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642938" y="3000375"/>
            <a:ext cx="428625" cy="158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0" name="TextBox 67"/>
          <p:cNvSpPr txBox="1">
            <a:spLocks noChangeArrowheads="1"/>
          </p:cNvSpPr>
          <p:nvPr/>
        </p:nvSpPr>
        <p:spPr bwMode="auto">
          <a:xfrm>
            <a:off x="642938" y="3429000"/>
            <a:ext cx="3302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i="1">
                <a:latin typeface="Verdana" pitchFamily="34" charset="0"/>
              </a:rPr>
              <a:t>h</a:t>
            </a:r>
            <a:endParaRPr lang="ru-RU" i="1">
              <a:latin typeface="Verdana" pitchFamily="34" charset="0"/>
            </a:endParaRPr>
          </a:p>
        </p:txBody>
      </p:sp>
      <p:cxnSp>
        <p:nvCxnSpPr>
          <p:cNvPr id="37" name="Прямая со стрелкой 36"/>
          <p:cNvCxnSpPr/>
          <p:nvPr/>
        </p:nvCxnSpPr>
        <p:spPr>
          <a:xfrm rot="5400000">
            <a:off x="4215606" y="3356769"/>
            <a:ext cx="428625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562" name="TextBox 37"/>
          <p:cNvSpPr txBox="1">
            <a:spLocks noChangeArrowheads="1"/>
          </p:cNvSpPr>
          <p:nvPr/>
        </p:nvSpPr>
        <p:spPr bwMode="auto">
          <a:xfrm>
            <a:off x="4429125" y="2928938"/>
            <a:ext cx="3286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latin typeface="Verdana" pitchFamily="34" charset="0"/>
              </a:rPr>
              <a:t>g</a:t>
            </a:r>
            <a:endParaRPr lang="ru-RU">
              <a:latin typeface="Verdana" pitchFamily="34" charset="0"/>
            </a:endParaRPr>
          </a:p>
        </p:txBody>
      </p:sp>
      <p:cxnSp>
        <p:nvCxnSpPr>
          <p:cNvPr id="39" name="Прямая со стрелкой 38"/>
          <p:cNvCxnSpPr/>
          <p:nvPr/>
        </p:nvCxnSpPr>
        <p:spPr>
          <a:xfrm>
            <a:off x="4429125" y="300037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072188" y="1500188"/>
            <a:ext cx="2389187" cy="36988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u="sng" dirty="0">
                <a:solidFill>
                  <a:schemeClr val="accent2">
                    <a:lumMod val="50000"/>
                  </a:schemeClr>
                </a:solidFill>
                <a:latin typeface="+mn-lt"/>
              </a:rPr>
              <a:t>По </a:t>
            </a:r>
            <a:r>
              <a:rPr lang="ru-RU" b="1" u="sng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горизонталі</a:t>
            </a:r>
            <a:r>
              <a:rPr lang="ru-RU" b="1" u="sng" dirty="0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:</a:t>
            </a:r>
            <a:endParaRPr lang="ru-RU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42" name="TextBox 41"/>
          <p:cNvSpPr txBox="1">
            <a:spLocks noChangeArrowheads="1"/>
          </p:cNvSpPr>
          <p:nvPr/>
        </p:nvSpPr>
        <p:spPr bwMode="auto">
          <a:xfrm>
            <a:off x="5643563" y="1857375"/>
            <a:ext cx="3114955" cy="2000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uk-UA" dirty="0" smtClean="0">
                <a:latin typeface="Verdana" pitchFamily="34" charset="0"/>
              </a:rPr>
              <a:t> вздовж вісі ОХ тіло</a:t>
            </a:r>
          </a:p>
          <a:p>
            <a:pPr algn="ctr"/>
            <a:r>
              <a:rPr lang="uk-UA" dirty="0" smtClean="0">
                <a:solidFill>
                  <a:srgbClr val="C00000"/>
                </a:solidFill>
                <a:latin typeface="Verdana" pitchFamily="34" charset="0"/>
              </a:rPr>
              <a:t> рухається рівномірно</a:t>
            </a:r>
          </a:p>
          <a:p>
            <a:pPr algn="ctr"/>
            <a:r>
              <a:rPr lang="ru-RU" sz="1600" dirty="0" smtClean="0">
                <a:latin typeface="Verdana" pitchFamily="34" charset="0"/>
              </a:rPr>
              <a:t>( </a:t>
            </a:r>
            <a:r>
              <a:rPr lang="uk-UA" sz="1600" dirty="0" smtClean="0">
                <a:latin typeface="Verdana" pitchFamily="34" charset="0"/>
              </a:rPr>
              <a:t>без прискорення</a:t>
            </a:r>
            <a:r>
              <a:rPr lang="ru-RU" sz="1600" dirty="0" smtClean="0">
                <a:latin typeface="Verdana" pitchFamily="34" charset="0"/>
              </a:rPr>
              <a:t>)</a:t>
            </a:r>
            <a:endParaRPr lang="ru-RU" sz="1600" dirty="0">
              <a:latin typeface="Verdana" pitchFamily="34" charset="0"/>
            </a:endParaRPr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з</a:t>
            </a:r>
            <a:r>
              <a:rPr lang="en-US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uk-UA" dirty="0" smtClean="0">
                <a:solidFill>
                  <a:srgbClr val="C00000"/>
                </a:solidFill>
                <a:latin typeface="Verdana" pitchFamily="34" charset="0"/>
              </a:rPr>
              <a:t>постійною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 </a:t>
            </a:r>
            <a:r>
              <a:rPr lang="uk-UA" dirty="0" smtClean="0">
                <a:solidFill>
                  <a:srgbClr val="C00000"/>
                </a:solidFill>
                <a:latin typeface="Verdana" pitchFamily="34" charset="0"/>
              </a:rPr>
              <a:t>швидкістю,</a:t>
            </a: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яка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дорівнює</a:t>
            </a:r>
            <a:endParaRPr lang="ru-RU" dirty="0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проекції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початкової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endParaRPr lang="ru-RU" dirty="0">
              <a:solidFill>
                <a:srgbClr val="C00000"/>
              </a:solidFill>
              <a:latin typeface="Verdana" pitchFamily="34" charset="0"/>
            </a:endParaRPr>
          </a:p>
          <a:p>
            <a:pPr algn="ctr"/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швидкості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Verdana" pitchFamily="34" charset="0"/>
              </a:rPr>
              <a:t>на </a:t>
            </a:r>
            <a:r>
              <a:rPr lang="ru-RU" dirty="0" err="1" smtClean="0">
                <a:solidFill>
                  <a:srgbClr val="C00000"/>
                </a:solidFill>
                <a:latin typeface="Verdana" pitchFamily="34" charset="0"/>
              </a:rPr>
              <a:t>вісь</a:t>
            </a:r>
            <a:r>
              <a:rPr lang="ru-RU" dirty="0" smtClean="0">
                <a:solidFill>
                  <a:srgbClr val="C00000"/>
                </a:solidFill>
                <a:latin typeface="Verdana" pitchFamily="34" charset="0"/>
              </a:rPr>
              <a:t> </a:t>
            </a:r>
            <a:r>
              <a:rPr lang="ru-RU" dirty="0">
                <a:solidFill>
                  <a:srgbClr val="C00000"/>
                </a:solidFill>
                <a:latin typeface="Verdana" pitchFamily="34" charset="0"/>
              </a:rPr>
              <a:t>ОХ</a:t>
            </a:r>
          </a:p>
        </p:txBody>
      </p:sp>
      <p:sp>
        <p:nvSpPr>
          <p:cNvPr id="54" name="TextBox 53"/>
          <p:cNvSpPr txBox="1">
            <a:spLocks noChangeArrowheads="1"/>
          </p:cNvSpPr>
          <p:nvPr/>
        </p:nvSpPr>
        <p:spPr bwMode="auto">
          <a:xfrm>
            <a:off x="357188" y="5214938"/>
            <a:ext cx="8501062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>
                <a:latin typeface="Verdana" pitchFamily="34" charset="0"/>
              </a:rPr>
              <a:t>П</a:t>
            </a:r>
            <a:r>
              <a:rPr lang="ru-RU" dirty="0" smtClean="0">
                <a:latin typeface="Verdana" pitchFamily="34" charset="0"/>
              </a:rPr>
              <a:t>ри </a:t>
            </a:r>
            <a:r>
              <a:rPr lang="ru-RU" dirty="0" err="1" smtClean="0">
                <a:latin typeface="Verdana" pitchFamily="34" charset="0"/>
              </a:rPr>
              <a:t>розгляді</a:t>
            </a:r>
            <a:r>
              <a:rPr lang="ru-RU" dirty="0" smtClean="0">
                <a:latin typeface="Verdana" pitchFamily="34" charset="0"/>
              </a:rPr>
              <a:t>  </a:t>
            </a:r>
            <a:r>
              <a:rPr lang="ru-RU" dirty="0" err="1" smtClean="0">
                <a:latin typeface="Verdana" pitchFamily="34" charset="0"/>
              </a:rPr>
              <a:t>руху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тіла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вздовж</a:t>
            </a:r>
            <a:r>
              <a:rPr lang="ru-RU" dirty="0" smtClean="0">
                <a:latin typeface="Verdana" pitchFamily="34" charset="0"/>
              </a:rPr>
              <a:t>  </a:t>
            </a:r>
            <a:r>
              <a:rPr lang="ru-RU" dirty="0" err="1" smtClean="0">
                <a:latin typeface="Verdana" pitchFamily="34" charset="0"/>
              </a:rPr>
              <a:t>вісі</a:t>
            </a:r>
            <a:r>
              <a:rPr lang="ru-RU" dirty="0" smtClean="0">
                <a:latin typeface="Verdana" pitchFamily="34" charset="0"/>
              </a:rPr>
              <a:t> ОХ </a:t>
            </a:r>
            <a:r>
              <a:rPr lang="ru-RU" dirty="0" err="1" smtClean="0">
                <a:latin typeface="Verdana" pitchFamily="34" charset="0"/>
              </a:rPr>
              <a:t>потрібно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користуватись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>
                <a:latin typeface="Verdana" pitchFamily="34" charset="0"/>
              </a:rPr>
              <a:t>формулами, </a:t>
            </a:r>
            <a:r>
              <a:rPr lang="ru-RU" dirty="0" err="1" smtClean="0">
                <a:latin typeface="Verdana" pitchFamily="34" charset="0"/>
              </a:rPr>
              <a:t>отриманими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>
                <a:latin typeface="Verdana" pitchFamily="34" charset="0"/>
              </a:rPr>
              <a:t>для </a:t>
            </a:r>
            <a:r>
              <a:rPr lang="ru-RU" dirty="0" err="1" smtClean="0">
                <a:latin typeface="Verdana" pitchFamily="34" charset="0"/>
              </a:rPr>
              <a:t>рівномірного</a:t>
            </a:r>
            <a:r>
              <a:rPr lang="ru-RU" dirty="0" smtClean="0">
                <a:latin typeface="Verdana" pitchFamily="34" charset="0"/>
              </a:rPr>
              <a:t> </a:t>
            </a:r>
            <a:r>
              <a:rPr lang="ru-RU" dirty="0" err="1" smtClean="0">
                <a:latin typeface="Verdana" pitchFamily="34" charset="0"/>
              </a:rPr>
              <a:t>руху</a:t>
            </a:r>
            <a:endParaRPr lang="ru-RU" dirty="0">
              <a:latin typeface="Verdana" pitchFamily="34" charset="0"/>
            </a:endParaRPr>
          </a:p>
        </p:txBody>
      </p:sp>
      <p:sp>
        <p:nvSpPr>
          <p:cNvPr id="62" name="Скругленный прямоугольник 61"/>
          <p:cNvSpPr/>
          <p:nvPr/>
        </p:nvSpPr>
        <p:spPr>
          <a:xfrm>
            <a:off x="5572125" y="5929313"/>
            <a:ext cx="2428875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4" name="Скругленный прямоугольник 63"/>
          <p:cNvSpPr/>
          <p:nvPr/>
        </p:nvSpPr>
        <p:spPr>
          <a:xfrm>
            <a:off x="2857500" y="5929313"/>
            <a:ext cx="2428875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66" name="Прямоугольник 65"/>
          <p:cNvSpPr>
            <a:spLocks noChangeArrowheads="1"/>
          </p:cNvSpPr>
          <p:nvPr/>
        </p:nvSpPr>
        <p:spPr bwMode="auto">
          <a:xfrm>
            <a:off x="3000375" y="6000750"/>
            <a:ext cx="22177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l=v</a:t>
            </a:r>
            <a:r>
              <a:rPr lang="en-US" sz="2400" b="1" i="1" baseline="-18000">
                <a:latin typeface="Book Antiqua" pitchFamily="18" charset="0"/>
              </a:rPr>
              <a:t>x</a:t>
            </a:r>
            <a:r>
              <a:rPr lang="en-US" sz="2400" b="1" i="1">
                <a:latin typeface="Book Antiqua" pitchFamily="18" charset="0"/>
              </a:rPr>
              <a:t>t= v</a:t>
            </a:r>
            <a:r>
              <a:rPr lang="en-US" sz="2400" b="1" i="1" baseline="-14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cosa t</a:t>
            </a:r>
            <a:endParaRPr lang="ru-RU" sz="2400" b="1" i="1">
              <a:latin typeface="Book Antiqua" pitchFamily="18" charset="0"/>
            </a:endParaRPr>
          </a:p>
        </p:txBody>
      </p:sp>
      <p:sp>
        <p:nvSpPr>
          <p:cNvPr id="69" name="TextBox 68"/>
          <p:cNvSpPr txBox="1">
            <a:spLocks noChangeArrowheads="1"/>
          </p:cNvSpPr>
          <p:nvPr/>
        </p:nvSpPr>
        <p:spPr bwMode="auto">
          <a:xfrm>
            <a:off x="5715000" y="5929313"/>
            <a:ext cx="2259013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i="1">
                <a:latin typeface="Book Antiqua" pitchFamily="18" charset="0"/>
              </a:rPr>
              <a:t>x= x</a:t>
            </a:r>
            <a:r>
              <a:rPr lang="en-US" sz="2400" b="1" i="1" baseline="-10000">
                <a:latin typeface="Book Antiqua" pitchFamily="18" charset="0"/>
              </a:rPr>
              <a:t>0 </a:t>
            </a:r>
            <a:r>
              <a:rPr lang="en-US" sz="2400" b="1" i="1">
                <a:latin typeface="Book Antiqua" pitchFamily="18" charset="0"/>
              </a:rPr>
              <a:t>+ 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cosa t</a:t>
            </a:r>
            <a:endParaRPr lang="ru-RU" sz="2400" b="1" i="1">
              <a:latin typeface="Book Antiqua" pitchFamily="18" charset="0"/>
            </a:endParaRPr>
          </a:p>
          <a:p>
            <a:endParaRPr lang="ru-RU">
              <a:latin typeface="Verdana" pitchFamily="34" charset="0"/>
            </a:endParaRPr>
          </a:p>
        </p:txBody>
      </p:sp>
      <p:sp>
        <p:nvSpPr>
          <p:cNvPr id="71" name="Прямоугольник 70"/>
          <p:cNvSpPr>
            <a:spLocks noChangeArrowheads="1"/>
          </p:cNvSpPr>
          <p:nvPr/>
        </p:nvSpPr>
        <p:spPr bwMode="auto">
          <a:xfrm>
            <a:off x="2714625" y="1571625"/>
            <a:ext cx="2592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 dirty="0">
                <a:latin typeface="Book Antiqua" pitchFamily="18" charset="0"/>
              </a:rPr>
              <a:t>l – </a:t>
            </a:r>
            <a:r>
              <a:rPr lang="ru-RU" b="1" i="1" dirty="0" err="1" smtClean="0">
                <a:latin typeface="Book Antiqua" pitchFamily="18" charset="0"/>
              </a:rPr>
              <a:t>дальність</a:t>
            </a:r>
            <a:r>
              <a:rPr lang="ru-RU" b="1" i="1" dirty="0" smtClean="0">
                <a:latin typeface="Book Antiqua" pitchFamily="18" charset="0"/>
              </a:rPr>
              <a:t> </a:t>
            </a:r>
            <a:r>
              <a:rPr lang="ru-RU" b="1" i="1" dirty="0" err="1" smtClean="0">
                <a:latin typeface="Book Antiqua" pitchFamily="18" charset="0"/>
              </a:rPr>
              <a:t>польоту</a:t>
            </a:r>
            <a:endParaRPr lang="ru-RU" b="1" i="1" dirty="0">
              <a:latin typeface="Book Antiqua" pitchFamily="18" charset="0"/>
            </a:endParaRPr>
          </a:p>
        </p:txBody>
      </p:sp>
      <p:sp>
        <p:nvSpPr>
          <p:cNvPr id="72" name="Прямоугольник 71"/>
          <p:cNvSpPr>
            <a:spLocks noChangeArrowheads="1"/>
          </p:cNvSpPr>
          <p:nvPr/>
        </p:nvSpPr>
        <p:spPr bwMode="auto">
          <a:xfrm>
            <a:off x="3857625" y="2000250"/>
            <a:ext cx="1330325" cy="369888"/>
          </a:xfrm>
          <a:prstGeom prst="rect">
            <a:avLst/>
          </a:prstGeom>
          <a:noFill/>
          <a:ln w="31750">
            <a:solidFill>
              <a:srgbClr val="C00000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0000">
                <a:latin typeface="Book Antiqua" pitchFamily="18" charset="0"/>
              </a:rPr>
              <a:t>0</a:t>
            </a:r>
            <a:r>
              <a:rPr lang="en-US" b="1" i="1" baseline="-25000">
                <a:latin typeface="Book Antiqua" pitchFamily="18" charset="0"/>
              </a:rPr>
              <a:t>x</a:t>
            </a:r>
            <a:r>
              <a:rPr lang="ru-RU" b="1" i="1">
                <a:latin typeface="Book Antiqua" pitchFamily="18" charset="0"/>
              </a:rPr>
              <a:t>=</a:t>
            </a:r>
            <a:r>
              <a:rPr lang="en-US" b="1" i="1">
                <a:latin typeface="Book Antiqua" pitchFamily="18" charset="0"/>
              </a:rPr>
              <a:t>v</a:t>
            </a:r>
            <a:r>
              <a:rPr lang="en-US" b="1" i="1" baseline="-14000">
                <a:latin typeface="Book Antiqua" pitchFamily="18" charset="0"/>
              </a:rPr>
              <a:t>0</a:t>
            </a:r>
            <a:r>
              <a:rPr lang="en-US" b="1" i="1">
                <a:latin typeface="Book Antiqua" pitchFamily="18" charset="0"/>
              </a:rPr>
              <a:t>cosa</a:t>
            </a:r>
            <a:r>
              <a:rPr lang="ru-RU" b="1" i="1">
                <a:latin typeface="Book Antiqua" pitchFamily="18" charset="0"/>
              </a:rPr>
              <a:t> </a:t>
            </a:r>
            <a:endParaRPr lang="ru-RU">
              <a:latin typeface="Verdana" pitchFamily="34" charset="0"/>
            </a:endParaRPr>
          </a:p>
        </p:txBody>
      </p:sp>
      <p:cxnSp>
        <p:nvCxnSpPr>
          <p:cNvPr id="74" name="Прямая со стрелкой 73"/>
          <p:cNvCxnSpPr/>
          <p:nvPr/>
        </p:nvCxnSpPr>
        <p:spPr>
          <a:xfrm>
            <a:off x="1571625" y="3429000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4786313" y="442912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56" name="Прямая со стрелкой 55"/>
          <p:cNvCxnSpPr/>
          <p:nvPr/>
        </p:nvCxnSpPr>
        <p:spPr>
          <a:xfrm>
            <a:off x="3286125" y="27146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Скругленный прямоугольник 69"/>
          <p:cNvSpPr/>
          <p:nvPr/>
        </p:nvSpPr>
        <p:spPr>
          <a:xfrm>
            <a:off x="214313" y="5929313"/>
            <a:ext cx="2428875" cy="571500"/>
          </a:xfrm>
          <a:prstGeom prst="roundRect">
            <a:avLst/>
          </a:prstGeom>
          <a:solidFill>
            <a:schemeClr val="bg1"/>
          </a:soli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73" name="TextBox 72"/>
          <p:cNvSpPr txBox="1">
            <a:spLocks noChangeArrowheads="1"/>
          </p:cNvSpPr>
          <p:nvPr/>
        </p:nvSpPr>
        <p:spPr bwMode="auto">
          <a:xfrm>
            <a:off x="142875" y="6000750"/>
            <a:ext cx="25717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400" b="1">
                <a:latin typeface="Book Antiqua" pitchFamily="18" charset="0"/>
              </a:rPr>
              <a:t> 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0000">
                <a:latin typeface="Book Antiqua" pitchFamily="18" charset="0"/>
              </a:rPr>
              <a:t>0</a:t>
            </a:r>
            <a:r>
              <a:rPr lang="en-US" sz="2400" b="1" i="1" baseline="-25000">
                <a:latin typeface="Book Antiqua" pitchFamily="18" charset="0"/>
              </a:rPr>
              <a:t>x</a:t>
            </a:r>
            <a:r>
              <a:rPr lang="ru-RU" sz="2400" b="1" i="1">
                <a:latin typeface="Book Antiqua" pitchFamily="18" charset="0"/>
              </a:rPr>
              <a:t>=</a:t>
            </a:r>
            <a:r>
              <a:rPr lang="en-US" sz="2400" b="1" i="1">
                <a:latin typeface="Book Antiqua" pitchFamily="18" charset="0"/>
              </a:rPr>
              <a:t>v</a:t>
            </a:r>
            <a:r>
              <a:rPr lang="en-US" sz="2400" b="1" i="1" baseline="-14000">
                <a:latin typeface="Book Antiqua" pitchFamily="18" charset="0"/>
              </a:rPr>
              <a:t>0</a:t>
            </a:r>
            <a:r>
              <a:rPr lang="en-US" sz="2400" b="1" i="1">
                <a:latin typeface="Book Antiqua" pitchFamily="18" charset="0"/>
              </a:rPr>
              <a:t>cosa=</a:t>
            </a:r>
            <a:r>
              <a:rPr lang="en-US" sz="2000" b="1" i="1">
                <a:latin typeface="Book Antiqua" pitchFamily="18" charset="0"/>
              </a:rPr>
              <a:t>const</a:t>
            </a:r>
            <a:r>
              <a:rPr lang="ru-RU" sz="2400" b="1" i="1">
                <a:latin typeface="Book Antiqua" pitchFamily="18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3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500"/>
                            </p:stCondLst>
                            <p:childTnLst>
                              <p:par>
                                <p:cTn id="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000"/>
                            </p:stCondLst>
                            <p:childTnLst>
                              <p:par>
                                <p:cTn id="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1" grpId="0"/>
      <p:bldP spid="42" grpId="0"/>
      <p:bldP spid="54" grpId="0"/>
      <p:bldP spid="62" grpId="0" animBg="1"/>
      <p:bldP spid="64" grpId="0" animBg="1"/>
      <p:bldP spid="66" grpId="0"/>
      <p:bldP spid="69" grpId="0"/>
      <p:bldP spid="71" grpId="0"/>
      <p:bldP spid="72" grpId="0" animBg="1"/>
      <p:bldP spid="70" grpId="0" animBg="1"/>
      <p:bldP spid="7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лилиния 1"/>
          <p:cNvSpPr/>
          <p:nvPr/>
        </p:nvSpPr>
        <p:spPr>
          <a:xfrm>
            <a:off x="1663700" y="1992313"/>
            <a:ext cx="5770563" cy="2835275"/>
          </a:xfrm>
          <a:custGeom>
            <a:avLst/>
            <a:gdLst>
              <a:gd name="connsiteX0" fmla="*/ 0 w 5769864"/>
              <a:gd name="connsiteY0" fmla="*/ 2827020 h 2836164"/>
              <a:gd name="connsiteX1" fmla="*/ 2889504 w 5769864"/>
              <a:gd name="connsiteY1" fmla="*/ 1524 h 2836164"/>
              <a:gd name="connsiteX2" fmla="*/ 5769864 w 5769864"/>
              <a:gd name="connsiteY2" fmla="*/ 2836164 h 2836164"/>
              <a:gd name="connsiteX3" fmla="*/ 5769864 w 5769864"/>
              <a:gd name="connsiteY3" fmla="*/ 2836164 h 2836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69864" h="2836164">
                <a:moveTo>
                  <a:pt x="0" y="2827020"/>
                </a:moveTo>
                <a:cubicBezTo>
                  <a:pt x="963930" y="1413510"/>
                  <a:pt x="1927860" y="0"/>
                  <a:pt x="2889504" y="1524"/>
                </a:cubicBezTo>
                <a:cubicBezTo>
                  <a:pt x="3851148" y="3048"/>
                  <a:pt x="5769864" y="2836164"/>
                  <a:pt x="5769864" y="2836164"/>
                </a:cubicBezTo>
                <a:lnTo>
                  <a:pt x="5769864" y="2836164"/>
                </a:lnTo>
              </a:path>
            </a:pathLst>
          </a:cu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cxnSp>
        <p:nvCxnSpPr>
          <p:cNvPr id="3" name="Прямая со стрелкой 2"/>
          <p:cNvCxnSpPr/>
          <p:nvPr/>
        </p:nvCxnSpPr>
        <p:spPr>
          <a:xfrm rot="5400000" flipH="1" flipV="1">
            <a:off x="-180181" y="3036094"/>
            <a:ext cx="364490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>
            <a:off x="1643063" y="4857750"/>
            <a:ext cx="6929437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Овал 8"/>
          <p:cNvSpPr/>
          <p:nvPr/>
        </p:nvSpPr>
        <p:spPr>
          <a:xfrm>
            <a:off x="1500188" y="4714875"/>
            <a:ext cx="214312" cy="21431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4429125" y="1928813"/>
            <a:ext cx="214313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7358063" y="4786313"/>
            <a:ext cx="214312" cy="2143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rot="5400000" flipH="1" flipV="1">
            <a:off x="1464469" y="4036219"/>
            <a:ext cx="928688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>
            <a:off x="1643063" y="4857750"/>
            <a:ext cx="571500" cy="1588"/>
          </a:xfrm>
          <a:prstGeom prst="straightConnector1">
            <a:avLst/>
          </a:prstGeom>
          <a:ln w="38100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 flipH="1" flipV="1">
            <a:off x="1137444" y="4363244"/>
            <a:ext cx="100965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4572000" y="1928813"/>
            <a:ext cx="571500" cy="158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7572375" y="4857750"/>
            <a:ext cx="571500" cy="1588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1643063" y="3857625"/>
            <a:ext cx="571500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5400000" flipH="1" flipV="1">
            <a:off x="1713706" y="4358482"/>
            <a:ext cx="1000125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rot="16200000" flipH="1">
            <a:off x="7358063" y="5000625"/>
            <a:ext cx="857250" cy="57150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rot="5400000">
            <a:off x="7042150" y="5316538"/>
            <a:ext cx="919163" cy="1587"/>
          </a:xfrm>
          <a:prstGeom prst="straightConnector1">
            <a:avLst/>
          </a:prstGeom>
          <a:ln w="38100">
            <a:solidFill>
              <a:schemeClr val="accent2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rot="5400000" flipH="1" flipV="1">
            <a:off x="7608888" y="5249863"/>
            <a:ext cx="928687" cy="158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rot="10800000">
            <a:off x="7500938" y="5715000"/>
            <a:ext cx="569912" cy="1588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/>
          <p:nvPr/>
        </p:nvCxnSpPr>
        <p:spPr>
          <a:xfrm rot="5400000">
            <a:off x="3214687" y="3500438"/>
            <a:ext cx="2716213" cy="1588"/>
          </a:xfrm>
          <a:prstGeom prst="straightConnector1">
            <a:avLst/>
          </a:prstGeom>
          <a:ln w="19050">
            <a:solidFill>
              <a:schemeClr val="tx1">
                <a:lumMod val="75000"/>
                <a:lumOff val="25000"/>
              </a:schemeClr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95" name="TextBox 42"/>
          <p:cNvSpPr txBox="1">
            <a:spLocks noChangeArrowheads="1"/>
          </p:cNvSpPr>
          <p:nvPr/>
        </p:nvSpPr>
        <p:spPr bwMode="auto">
          <a:xfrm>
            <a:off x="4572000" y="3071813"/>
            <a:ext cx="660400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h </a:t>
            </a:r>
            <a:r>
              <a:rPr lang="en-US" b="1" i="1" baseline="-14000">
                <a:latin typeface="Book Antiqua" pitchFamily="18" charset="0"/>
              </a:rPr>
              <a:t>max</a:t>
            </a:r>
            <a:endParaRPr lang="ru-RU" b="1" i="1" baseline="-14000">
              <a:latin typeface="Book Antiqua" pitchFamily="18" charset="0"/>
            </a:endParaRPr>
          </a:p>
        </p:txBody>
      </p:sp>
      <p:sp>
        <p:nvSpPr>
          <p:cNvPr id="24596" name="TextBox 43"/>
          <p:cNvSpPr txBox="1">
            <a:spLocks noChangeArrowheads="1"/>
          </p:cNvSpPr>
          <p:nvPr/>
        </p:nvSpPr>
        <p:spPr bwMode="auto">
          <a:xfrm>
            <a:off x="1285875" y="1071563"/>
            <a:ext cx="312738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y</a:t>
            </a:r>
            <a:endParaRPr lang="ru-RU" b="1" i="1">
              <a:latin typeface="Book Antiqua" pitchFamily="18" charset="0"/>
            </a:endParaRPr>
          </a:p>
        </p:txBody>
      </p:sp>
      <p:sp>
        <p:nvSpPr>
          <p:cNvPr id="24597" name="TextBox 44"/>
          <p:cNvSpPr txBox="1">
            <a:spLocks noChangeArrowheads="1"/>
          </p:cNvSpPr>
          <p:nvPr/>
        </p:nvSpPr>
        <p:spPr bwMode="auto">
          <a:xfrm>
            <a:off x="8358188" y="4929188"/>
            <a:ext cx="300037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 i="1">
                <a:latin typeface="Book Antiqua" pitchFamily="18" charset="0"/>
              </a:rPr>
              <a:t>x</a:t>
            </a:r>
            <a:endParaRPr lang="ru-RU" b="1" i="1">
              <a:latin typeface="Book Antiqua" pitchFamily="18" charset="0"/>
            </a:endParaRPr>
          </a:p>
        </p:txBody>
      </p:sp>
      <p:sp>
        <p:nvSpPr>
          <p:cNvPr id="47" name="Овал 46"/>
          <p:cNvSpPr/>
          <p:nvPr/>
        </p:nvSpPr>
        <p:spPr>
          <a:xfrm>
            <a:off x="1500188" y="5429250"/>
            <a:ext cx="214312" cy="214313"/>
          </a:xfrm>
          <a:prstGeom prst="ellipse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cxnSp>
        <p:nvCxnSpPr>
          <p:cNvPr id="50" name="Прямая со стрелкой 49"/>
          <p:cNvCxnSpPr/>
          <p:nvPr/>
        </p:nvCxnSpPr>
        <p:spPr>
          <a:xfrm>
            <a:off x="1643063" y="5357813"/>
            <a:ext cx="571500" cy="1587"/>
          </a:xfrm>
          <a:prstGeom prst="straightConnector1">
            <a:avLst/>
          </a:prstGeom>
          <a:ln w="38100">
            <a:solidFill>
              <a:schemeClr val="accent4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Скругленный прямоугольник 29"/>
          <p:cNvSpPr/>
          <p:nvPr/>
        </p:nvSpPr>
        <p:spPr>
          <a:xfrm>
            <a:off x="2071688" y="500063"/>
            <a:ext cx="5643562" cy="928687"/>
          </a:xfrm>
          <a:prstGeom prst="roundRect">
            <a:avLst/>
          </a:prstGeom>
          <a:solidFill>
            <a:schemeClr val="bg1"/>
          </a:solidFill>
          <a:ln w="222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2071688" y="500063"/>
            <a:ext cx="5643562" cy="9286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latin typeface="+mn-lt"/>
              </a:rPr>
              <a:t>Вздовж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latin typeface="+mn-lt"/>
              </a:rPr>
              <a:t>вісі</a:t>
            </a:r>
            <a:r>
              <a:rPr lang="ru-RU" dirty="0" smtClean="0">
                <a:latin typeface="+mn-lt"/>
              </a:rPr>
              <a:t> </a:t>
            </a:r>
            <a:r>
              <a:rPr lang="ru-RU" dirty="0">
                <a:latin typeface="+mn-lt"/>
              </a:rPr>
              <a:t>ОХ </a:t>
            </a:r>
            <a:r>
              <a:rPr lang="ru-RU" dirty="0" err="1" smtClean="0">
                <a:latin typeface="+mn-lt"/>
              </a:rPr>
              <a:t>тіло</a:t>
            </a:r>
            <a:r>
              <a:rPr lang="ru-RU" dirty="0" smtClean="0">
                <a:latin typeface="+mn-lt"/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рухається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b="1" u="sng" dirty="0" err="1" smtClean="0">
                <a:solidFill>
                  <a:schemeClr val="accent2">
                    <a:lumMod val="50000"/>
                  </a:schemeClr>
                </a:solidFill>
                <a:latin typeface="+mn-lt"/>
              </a:rPr>
              <a:t>рівномірно</a:t>
            </a:r>
            <a:endParaRPr lang="ru-RU" b="1" u="sng" dirty="0">
              <a:solidFill>
                <a:schemeClr val="accent2">
                  <a:lumMod val="50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зі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сталою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швидкістю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, яка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дорівнює</a:t>
            </a:r>
            <a:endParaRPr lang="ru-RU" dirty="0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проекції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початкової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швидкості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на </a:t>
            </a:r>
            <a:r>
              <a:rPr lang="ru-RU" dirty="0" err="1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вісь</a:t>
            </a:r>
            <a:r>
              <a:rPr lang="ru-RU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 </a:t>
            </a:r>
            <a:r>
              <a:rPr lang="ru-RU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rPr>
              <a:t>ОХ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1714500" y="4786313"/>
            <a:ext cx="4667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х</a:t>
            </a:r>
            <a:endParaRPr lang="ru-RU" dirty="0">
              <a:latin typeface="+mn-lt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000250" y="3429000"/>
            <a:ext cx="390525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endParaRPr lang="ru-RU" dirty="0">
              <a:latin typeface="+mn-lt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143125" y="5143500"/>
            <a:ext cx="73501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v=v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х</a:t>
            </a:r>
            <a:endParaRPr lang="ru-RU" dirty="0">
              <a:latin typeface="+mn-lt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214438" y="4071938"/>
            <a:ext cx="474662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</a:t>
            </a:r>
            <a:endParaRPr lang="ru-RU" dirty="0">
              <a:latin typeface="+mn-lt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572375" y="4500563"/>
            <a:ext cx="466725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ru-RU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х</a:t>
            </a:r>
            <a:endParaRPr lang="ru-RU" dirty="0">
              <a:latin typeface="+mn-lt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000875" y="4929188"/>
            <a:ext cx="474663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r>
              <a:rPr lang="ru-RU" b="1" i="1" baseline="-12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0</a:t>
            </a:r>
            <a:r>
              <a:rPr lang="en-US" b="1" i="1" baseline="-20000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y</a:t>
            </a:r>
            <a:endParaRPr lang="ru-RU" dirty="0">
              <a:latin typeface="+mn-lt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8072438" y="5500688"/>
            <a:ext cx="312737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sp>
        <p:nvSpPr>
          <p:cNvPr id="52" name="Прямоугольник 51"/>
          <p:cNvSpPr/>
          <p:nvPr/>
        </p:nvSpPr>
        <p:spPr>
          <a:xfrm>
            <a:off x="4572000" y="1571625"/>
            <a:ext cx="312738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solidFill>
                  <a:schemeClr val="tx1">
                    <a:lumMod val="85000"/>
                    <a:lumOff val="15000"/>
                  </a:schemeClr>
                </a:solidFill>
                <a:latin typeface="Book Antiqua" pitchFamily="18" charset="0"/>
              </a:rPr>
              <a:t>v</a:t>
            </a:r>
            <a:endParaRPr lang="ru-RU" dirty="0">
              <a:latin typeface="+mn-lt"/>
            </a:endParaRPr>
          </a:p>
        </p:txBody>
      </p:sp>
      <p:cxnSp>
        <p:nvCxnSpPr>
          <p:cNvPr id="53" name="Прямая со стрелкой 52"/>
          <p:cNvCxnSpPr/>
          <p:nvPr/>
        </p:nvCxnSpPr>
        <p:spPr>
          <a:xfrm>
            <a:off x="2071688" y="3500438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Прямая со стрелкой 53"/>
          <p:cNvCxnSpPr/>
          <p:nvPr/>
        </p:nvCxnSpPr>
        <p:spPr>
          <a:xfrm>
            <a:off x="4643438" y="1643063"/>
            <a:ext cx="285750" cy="158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 стрелкой 54"/>
          <p:cNvCxnSpPr/>
          <p:nvPr/>
        </p:nvCxnSpPr>
        <p:spPr>
          <a:xfrm>
            <a:off x="8143875" y="5572125"/>
            <a:ext cx="285750" cy="158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Скругленный прямоугольник 57"/>
          <p:cNvSpPr/>
          <p:nvPr/>
        </p:nvSpPr>
        <p:spPr>
          <a:xfrm>
            <a:off x="6500813" y="1857375"/>
            <a:ext cx="1571625" cy="500063"/>
          </a:xfrm>
          <a:prstGeom prst="roundRect">
            <a:avLst/>
          </a:prstGeom>
          <a:solidFill>
            <a:schemeClr val="bg1"/>
          </a:solidFill>
          <a:ln w="2222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0000" dirty="0">
                <a:latin typeface="Book Antiqua" pitchFamily="18" charset="0"/>
              </a:rPr>
              <a:t>0</a:t>
            </a:r>
            <a:r>
              <a:rPr lang="en-US" b="1" i="1" baseline="-25000" dirty="0">
                <a:latin typeface="Book Antiqua" pitchFamily="18" charset="0"/>
              </a:rPr>
              <a:t>x</a:t>
            </a:r>
            <a:r>
              <a:rPr lang="ru-RU" b="1" i="1" dirty="0">
                <a:latin typeface="Book Antiqua" pitchFamily="18" charset="0"/>
              </a:rPr>
              <a:t>=</a:t>
            </a:r>
            <a:r>
              <a:rPr lang="en-US" b="1" i="1" dirty="0">
                <a:latin typeface="Book Antiqua" pitchFamily="18" charset="0"/>
              </a:rPr>
              <a:t>v</a:t>
            </a:r>
            <a:r>
              <a:rPr lang="en-US" b="1" i="1" baseline="-14000" dirty="0">
                <a:latin typeface="Book Antiqua" pitchFamily="18" charset="0"/>
              </a:rPr>
              <a:t>0</a:t>
            </a:r>
            <a:r>
              <a:rPr lang="en-US" b="1" i="1" dirty="0">
                <a:latin typeface="Book Antiqua" pitchFamily="18" charset="0"/>
              </a:rPr>
              <a:t>cosa</a:t>
            </a:r>
            <a:r>
              <a:rPr lang="ru-RU" b="1" i="1" dirty="0">
                <a:latin typeface="Book Antiqua" pitchFamily="18" charset="0"/>
              </a:rPr>
              <a:t> </a:t>
            </a:r>
            <a:endParaRPr lang="ru-RU" dirty="0"/>
          </a:p>
        </p:txBody>
      </p:sp>
      <p:sp>
        <p:nvSpPr>
          <p:cNvPr id="59" name="Прямоугольник 58"/>
          <p:cNvSpPr>
            <a:spLocks noChangeArrowheads="1"/>
          </p:cNvSpPr>
          <p:nvPr/>
        </p:nvSpPr>
        <p:spPr bwMode="auto">
          <a:xfrm>
            <a:off x="6786563" y="1857375"/>
            <a:ext cx="104457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b="1" i="1">
                <a:solidFill>
                  <a:srgbClr val="C00000"/>
                </a:solidFill>
                <a:latin typeface="Book Antiqua" pitchFamily="18" charset="0"/>
              </a:rPr>
              <a:t>v=v</a:t>
            </a:r>
            <a:r>
              <a:rPr lang="ru-RU" sz="2800" b="1" i="1" baseline="-12000">
                <a:solidFill>
                  <a:srgbClr val="C00000"/>
                </a:solidFill>
                <a:latin typeface="Book Antiqua" pitchFamily="18" charset="0"/>
              </a:rPr>
              <a:t>0</a:t>
            </a:r>
            <a:r>
              <a:rPr lang="ru-RU" sz="2800" b="1" i="1" baseline="-20000">
                <a:solidFill>
                  <a:srgbClr val="C00000"/>
                </a:solidFill>
                <a:latin typeface="Book Antiqua" pitchFamily="18" charset="0"/>
              </a:rPr>
              <a:t>х</a:t>
            </a:r>
            <a:endParaRPr lang="ru-RU" sz="2800">
              <a:solidFill>
                <a:srgbClr val="C00000"/>
              </a:solidFill>
              <a:latin typeface="Verdana" pitchFamily="34" charset="0"/>
            </a:endParaRPr>
          </a:p>
        </p:txBody>
      </p:sp>
      <p:sp>
        <p:nvSpPr>
          <p:cNvPr id="24615" name="TextBox 59"/>
          <p:cNvSpPr txBox="1">
            <a:spLocks noChangeArrowheads="1"/>
          </p:cNvSpPr>
          <p:nvPr/>
        </p:nvSpPr>
        <p:spPr bwMode="auto">
          <a:xfrm>
            <a:off x="1928813" y="4143375"/>
            <a:ext cx="331787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>
                <a:latin typeface="Blackadder ITC" pitchFamily="82" charset="0"/>
              </a:rPr>
              <a:t>a</a:t>
            </a:r>
            <a:endParaRPr lang="ru-RU" sz="3200">
              <a:latin typeface="Verdana" pitchFamily="34" charset="0"/>
            </a:endParaRPr>
          </a:p>
        </p:txBody>
      </p:sp>
      <p:sp>
        <p:nvSpPr>
          <p:cNvPr id="61" name="Дуга 60"/>
          <p:cNvSpPr/>
          <p:nvPr/>
        </p:nvSpPr>
        <p:spPr>
          <a:xfrm>
            <a:off x="1571625" y="4500563"/>
            <a:ext cx="571500" cy="714375"/>
          </a:xfrm>
          <a:prstGeom prst="arc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35" presetClass="emph" presetSubtype="0" repeatCount="3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7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35" presetClass="emph" presetSubtype="0" repeatCount="3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3.7037E-7 L 0.64584 -3.7037E-7 " pathEditMode="relative" ptsTypes="AA">
                                      <p:cBhvr>
                                        <p:cTn id="22" dur="3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23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1.11111E-6 C 0.10435 -0.20972 0.20886 -0.41944 0.31546 -0.41759 C 0.42188 -0.41574 0.58525 -0.06042 0.63924 0.01111 " pathEditMode="relative" ptsTypes="aaA">
                                      <p:cBhvr>
                                        <p:cTn id="2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47" grpId="0" animBg="1"/>
      <p:bldP spid="30" grpId="0" animBg="1"/>
      <p:bldP spid="32" grpId="0"/>
      <p:bldP spid="58" grpId="0" animBg="1"/>
      <p:bldP spid="5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2224</TotalTime>
  <Words>1155</Words>
  <Application>Microsoft Office PowerPoint</Application>
  <PresentationFormat>Экран (4:3)</PresentationFormat>
  <Paragraphs>374</Paragraphs>
  <Slides>15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Аспект</vt:lpstr>
      <vt:lpstr>Тема: ВІЛЬНЕ ПАДІННЯ ТІЛ. РУХ ТІЛ  З ПРИСКОРЕННЯМ ВІЛЬНОГО ПАДІННЯ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met4</cp:lastModifiedBy>
  <cp:revision>276</cp:revision>
  <dcterms:created xsi:type="dcterms:W3CDTF">2010-03-17T18:56:00Z</dcterms:created>
  <dcterms:modified xsi:type="dcterms:W3CDTF">2018-01-23T07:57:27Z</dcterms:modified>
</cp:coreProperties>
</file>