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81" r:id="rId3"/>
    <p:sldId id="280" r:id="rId4"/>
    <p:sldId id="257" r:id="rId5"/>
    <p:sldId id="283" r:id="rId6"/>
    <p:sldId id="268" r:id="rId7"/>
    <p:sldId id="284" r:id="rId8"/>
    <p:sldId id="269" r:id="rId9"/>
    <p:sldId id="285" r:id="rId10"/>
    <p:sldId id="270" r:id="rId11"/>
    <p:sldId id="286" r:id="rId12"/>
    <p:sldId id="273" r:id="rId13"/>
    <p:sldId id="258" r:id="rId14"/>
    <p:sldId id="267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00080"/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E35C04-D807-44C3-91E5-96BE986CEC63}" type="datetimeFigureOut">
              <a:rPr lang="ru-RU"/>
              <a:pPr>
                <a:defRPr/>
              </a:pPr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5EF8D4-793A-4167-8B9B-BAD5A0869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8289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D39971-6810-4E34-9C38-4BA3827E6E5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477C4-E79E-48F8-A097-188BF1BEEED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34BE1-E22E-4424-ADC6-594BF20667FC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91E988-D8ED-46BC-8759-BD0FAD40E7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76CF6-EA10-41C1-B679-05885E85BD7D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4012D-C9B1-4069-85BC-43CD43A770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051B1-17F7-411B-A1D4-0F0E5A42B3C6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1D0B-7D0A-443B-822E-1F697338A4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03E0-3998-48B0-89B9-58C10B775EF4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5598F-D428-4F6E-BFEF-75238E8CC9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F31EC5-536F-4957-A199-D384A22EFE9B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74460E-78BB-4ABC-B16E-5B5B396088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563A1-1562-4978-A34A-6EBB95BF77BB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91709-78AF-4A7B-A053-80B512BC9D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9B939-8D71-4304-8676-D9FBC1FC81EA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EE2D-287C-46BE-B866-C74AB04966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B4FB4-EFEC-48EA-9D78-B4CED2BEA16D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1DC7-B42A-4771-86D3-F278371BAF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094291-2864-40C3-86B6-0A3852ADEF29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7E89D5-F4C3-44A0-B009-F80E5E1BB0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A3589-F2DA-4EE3-81AA-9E9463029382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7CFD-66FA-4B7C-84D0-E2E5E8CB0A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21CAF7-E689-49C6-ACF5-C984A883D047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B1B79C-FB1A-4E31-B8E6-829D1B0A5A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3D803B2-2CA8-4861-B82F-663365540233}" type="datetimeFigureOut">
              <a:rPr lang="ru-RU"/>
              <a:pPr>
                <a:defRPr/>
              </a:pPr>
              <a:t>23.01.2018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D55CEC0-A47B-44C0-A260-C01D28D765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34" r:id="rId7"/>
    <p:sldLayoutId id="2147483727" r:id="rId8"/>
    <p:sldLayoutId id="2147483735" r:id="rId9"/>
    <p:sldLayoutId id="2147483726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8" y="5072074"/>
            <a:ext cx="4565650" cy="1071551"/>
          </a:xfrm>
        </p:spPr>
        <p:txBody>
          <a:bodyPr>
            <a:normAutofit/>
          </a:bodyPr>
          <a:lstStyle/>
          <a:p>
            <a:pPr marL="36513"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1800" dirty="0" err="1" smtClean="0">
                <a:solidFill>
                  <a:srgbClr val="758386"/>
                </a:solidFill>
              </a:rPr>
              <a:t>Підготував</a:t>
            </a:r>
            <a:r>
              <a:rPr lang="ru-RU" sz="1800" dirty="0" smtClean="0">
                <a:solidFill>
                  <a:srgbClr val="758386"/>
                </a:solidFill>
              </a:rPr>
              <a:t>:</a:t>
            </a:r>
            <a:r>
              <a:rPr lang="uk-UA" sz="1800" dirty="0" smtClean="0">
                <a:solidFill>
                  <a:srgbClr val="758386"/>
                </a:solidFill>
              </a:rPr>
              <a:t> викладач </a:t>
            </a:r>
          </a:p>
          <a:p>
            <a:pPr marL="36513"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uk-UA" sz="1800" dirty="0" smtClean="0">
                <a:solidFill>
                  <a:srgbClr val="758386"/>
                </a:solidFill>
              </a:rPr>
              <a:t>фізики КРКМ ДНУ</a:t>
            </a:r>
            <a:endParaRPr lang="ru-RU" sz="2800" dirty="0" smtClean="0">
              <a:solidFill>
                <a:srgbClr val="758386"/>
              </a:solidFill>
            </a:endParaRPr>
          </a:p>
          <a:p>
            <a:pPr marL="36513"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2800" dirty="0" smtClean="0">
                <a:solidFill>
                  <a:srgbClr val="758386"/>
                </a:solidFill>
                <a:latin typeface="Arial" charset="0"/>
              </a:rPr>
              <a:t>Штефирца С.М.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ctrTitle"/>
          </p:nvPr>
        </p:nvSpPr>
        <p:spPr>
          <a:xfrm>
            <a:off x="1428728" y="642918"/>
            <a:ext cx="6298519" cy="1200329"/>
          </a:xfrm>
        </p:spPr>
        <p:txBody>
          <a:bodyPr wrap="non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Тема: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ВІЛЬНЕ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ПАДІННЯ </a:t>
            </a: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ТІЛ.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РУХ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ТІЛ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 ПРИСКОРЕННЯМ ВІЛЬНОГО ПАДІННЯ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Picture 2" descr="C:\Documents and Settings\Admin\Рабочий стол\6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714625"/>
            <a:ext cx="2174875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625" y="714375"/>
            <a:ext cx="5143500" cy="3714750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-356393" y="2356644"/>
            <a:ext cx="28575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1071563" y="3786188"/>
            <a:ext cx="4071937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14375" y="857250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Verdana" pitchFamily="34" charset="0"/>
              </a:rPr>
              <a:t>у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5143500" y="350043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х</a:t>
            </a:r>
          </a:p>
        </p:txBody>
      </p:sp>
      <p:sp>
        <p:nvSpPr>
          <p:cNvPr id="7" name="Овал 6"/>
          <p:cNvSpPr/>
          <p:nvPr/>
        </p:nvSpPr>
        <p:spPr>
          <a:xfrm>
            <a:off x="2857500" y="2143125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1087438" y="3055938"/>
            <a:ext cx="682625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>
            <a:off x="1071563" y="3429000"/>
            <a:ext cx="571500" cy="714375"/>
          </a:xfrm>
          <a:prstGeom prst="arc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1285875" y="3286125"/>
            <a:ext cx="331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Blackadder ITC" pitchFamily="82" charset="0"/>
              </a:rPr>
              <a:t>a</a:t>
            </a:r>
            <a:endParaRPr lang="ru-RU" sz="3200">
              <a:latin typeface="Verdana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1071563" y="2928938"/>
            <a:ext cx="571500" cy="15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212850" y="3357563"/>
            <a:ext cx="858837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41350" y="3357563"/>
            <a:ext cx="858837" cy="158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H="1">
            <a:off x="1071563" y="3786188"/>
            <a:ext cx="558800" cy="1587"/>
          </a:xfrm>
          <a:prstGeom prst="line">
            <a:avLst/>
          </a:prstGeom>
          <a:ln w="603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4" name="TextBox 15"/>
          <p:cNvSpPr txBox="1">
            <a:spLocks noChangeArrowheads="1"/>
          </p:cNvSpPr>
          <p:nvPr/>
        </p:nvSpPr>
        <p:spPr bwMode="auto">
          <a:xfrm>
            <a:off x="1143000" y="3857625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v</a:t>
            </a:r>
            <a:r>
              <a:rPr lang="en-US" i="1" baseline="-10000">
                <a:latin typeface="Book Antiqua" pitchFamily="18" charset="0"/>
              </a:rPr>
              <a:t>0</a:t>
            </a:r>
            <a:r>
              <a:rPr lang="en-US" i="1" baseline="-20000">
                <a:latin typeface="Book Antiqua" pitchFamily="18" charset="0"/>
              </a:rPr>
              <a:t>x</a:t>
            </a:r>
            <a:endParaRPr lang="ru-RU" i="1" baseline="-20000">
              <a:latin typeface="Book Antiqua" pitchFamily="18" charset="0"/>
            </a:endParaRPr>
          </a:p>
        </p:txBody>
      </p:sp>
      <p:sp>
        <p:nvSpPr>
          <p:cNvPr id="25615" name="TextBox 16"/>
          <p:cNvSpPr txBox="1">
            <a:spLocks noChangeArrowheads="1"/>
          </p:cNvSpPr>
          <p:nvPr/>
        </p:nvSpPr>
        <p:spPr bwMode="auto">
          <a:xfrm>
            <a:off x="642938" y="3000375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v</a:t>
            </a:r>
            <a:r>
              <a:rPr lang="en-US" i="1" baseline="-10000">
                <a:latin typeface="Book Antiqua" pitchFamily="18" charset="0"/>
              </a:rPr>
              <a:t>0</a:t>
            </a:r>
            <a:r>
              <a:rPr lang="en-US" i="1" baseline="-18000">
                <a:latin typeface="Book Antiqua" pitchFamily="18" charset="0"/>
              </a:rPr>
              <a:t>y</a:t>
            </a:r>
            <a:endParaRPr lang="ru-RU" i="1" baseline="-18000">
              <a:latin typeface="Book Antiqua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071813" y="2214563"/>
            <a:ext cx="5715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7" name="TextBox 19"/>
          <p:cNvSpPr txBox="1">
            <a:spLocks noChangeArrowheads="1"/>
          </p:cNvSpPr>
          <p:nvPr/>
        </p:nvSpPr>
        <p:spPr bwMode="auto">
          <a:xfrm>
            <a:off x="1500188" y="257175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v</a:t>
            </a:r>
            <a:r>
              <a:rPr lang="en-US" i="1" baseline="-10000">
                <a:latin typeface="Book Antiqua" pitchFamily="18" charset="0"/>
              </a:rPr>
              <a:t>0</a:t>
            </a:r>
            <a:endParaRPr lang="ru-RU" i="1" baseline="-10000">
              <a:latin typeface="Book Antiqua" pitchFamily="18" charset="0"/>
            </a:endParaRPr>
          </a:p>
        </p:txBody>
      </p:sp>
      <p:sp>
        <p:nvSpPr>
          <p:cNvPr id="25618" name="TextBox 20"/>
          <p:cNvSpPr txBox="1">
            <a:spLocks noChangeArrowheads="1"/>
          </p:cNvSpPr>
          <p:nvPr/>
        </p:nvSpPr>
        <p:spPr bwMode="auto">
          <a:xfrm>
            <a:off x="3286125" y="1857375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Verdana" pitchFamily="34" charset="0"/>
              </a:rPr>
              <a:t>v</a:t>
            </a:r>
            <a:endParaRPr lang="ru-RU" i="1" baseline="-10000">
              <a:latin typeface="Verdan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0800000">
            <a:off x="1071563" y="2214563"/>
            <a:ext cx="1785937" cy="158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0" name="TextBox 22"/>
          <p:cNvSpPr txBox="1">
            <a:spLocks noChangeArrowheads="1"/>
          </p:cNvSpPr>
          <p:nvPr/>
        </p:nvSpPr>
        <p:spPr bwMode="auto">
          <a:xfrm>
            <a:off x="1071563" y="1857375"/>
            <a:ext cx="631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v</a:t>
            </a:r>
            <a:r>
              <a:rPr lang="en-US" i="1" baseline="-18000">
                <a:latin typeface="Book Antiqua" pitchFamily="18" charset="0"/>
              </a:rPr>
              <a:t>y</a:t>
            </a:r>
            <a:r>
              <a:rPr lang="en-US" i="1">
                <a:latin typeface="Book Antiqua" pitchFamily="18" charset="0"/>
              </a:rPr>
              <a:t>=0</a:t>
            </a:r>
            <a:endParaRPr lang="ru-RU" i="1">
              <a:latin typeface="Book Antiqua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858044" y="3999707"/>
            <a:ext cx="428625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572794" y="3999707"/>
            <a:ext cx="428625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071563" y="4214813"/>
            <a:ext cx="3714750" cy="1587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4" name="TextBox 26"/>
          <p:cNvSpPr txBox="1">
            <a:spLocks noChangeArrowheads="1"/>
          </p:cNvSpPr>
          <p:nvPr/>
        </p:nvSpPr>
        <p:spPr bwMode="auto">
          <a:xfrm>
            <a:off x="2928938" y="3929063"/>
            <a:ext cx="273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Gigi" pitchFamily="82" charset="0"/>
              </a:rPr>
              <a:t>l</a:t>
            </a:r>
            <a:endParaRPr lang="ru-RU" b="1" i="1">
              <a:latin typeface="Verdana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 flipH="1" flipV="1">
            <a:off x="-142081" y="2999582"/>
            <a:ext cx="1571625" cy="1587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42938" y="3786188"/>
            <a:ext cx="428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42938" y="2214563"/>
            <a:ext cx="428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8" name="TextBox 30"/>
          <p:cNvSpPr txBox="1">
            <a:spLocks noChangeArrowheads="1"/>
          </p:cNvSpPr>
          <p:nvPr/>
        </p:nvSpPr>
        <p:spPr bwMode="auto">
          <a:xfrm>
            <a:off x="642938" y="2643188"/>
            <a:ext cx="33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Verdana" pitchFamily="34" charset="0"/>
              </a:rPr>
              <a:t>h</a:t>
            </a:r>
            <a:endParaRPr lang="ru-RU" i="1">
              <a:latin typeface="Verdana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4215606" y="2570957"/>
            <a:ext cx="4286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0" name="TextBox 32"/>
          <p:cNvSpPr txBox="1">
            <a:spLocks noChangeArrowheads="1"/>
          </p:cNvSpPr>
          <p:nvPr/>
        </p:nvSpPr>
        <p:spPr bwMode="auto">
          <a:xfrm>
            <a:off x="4429125" y="214312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Book Antiqua" pitchFamily="18" charset="0"/>
              </a:rPr>
              <a:t>g</a:t>
            </a:r>
            <a:endParaRPr lang="ru-RU">
              <a:latin typeface="Book Antiqua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429125" y="2214563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 rot="12574755">
            <a:off x="1492250" y="2195513"/>
            <a:ext cx="3230563" cy="2554287"/>
          </a:xfrm>
          <a:custGeom>
            <a:avLst/>
            <a:gdLst>
              <a:gd name="connsiteX0" fmla="*/ 0 w 3121152"/>
              <a:gd name="connsiteY0" fmla="*/ 1764792 h 2513076"/>
              <a:gd name="connsiteX1" fmla="*/ 2313432 w 3121152"/>
              <a:gd name="connsiteY1" fmla="*/ 2221992 h 2513076"/>
              <a:gd name="connsiteX2" fmla="*/ 3118104 w 3121152"/>
              <a:gd name="connsiteY2" fmla="*/ 18288 h 2513076"/>
              <a:gd name="connsiteX3" fmla="*/ 3118104 w 3121152"/>
              <a:gd name="connsiteY3" fmla="*/ 18288 h 2513076"/>
              <a:gd name="connsiteX4" fmla="*/ 3118104 w 3121152"/>
              <a:gd name="connsiteY4" fmla="*/ 18288 h 2513076"/>
              <a:gd name="connsiteX5" fmla="*/ 3118104 w 3121152"/>
              <a:gd name="connsiteY5" fmla="*/ 36576 h 2513076"/>
              <a:gd name="connsiteX6" fmla="*/ 3099816 w 3121152"/>
              <a:gd name="connsiteY6" fmla="*/ 0 h 251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1152" h="2513076">
                <a:moveTo>
                  <a:pt x="0" y="1764792"/>
                </a:moveTo>
                <a:cubicBezTo>
                  <a:pt x="896874" y="2138934"/>
                  <a:pt x="1793748" y="2513076"/>
                  <a:pt x="2313432" y="2221992"/>
                </a:cubicBezTo>
                <a:cubicBezTo>
                  <a:pt x="2833116" y="1930908"/>
                  <a:pt x="3118104" y="18288"/>
                  <a:pt x="3118104" y="18288"/>
                </a:cubicBezTo>
                <a:lnTo>
                  <a:pt x="3118104" y="18288"/>
                </a:lnTo>
                <a:lnTo>
                  <a:pt x="3118104" y="18288"/>
                </a:lnTo>
                <a:cubicBezTo>
                  <a:pt x="3118104" y="21336"/>
                  <a:pt x="3121152" y="39624"/>
                  <a:pt x="3118104" y="36576"/>
                </a:cubicBezTo>
                <a:cubicBezTo>
                  <a:pt x="3115056" y="33528"/>
                  <a:pt x="3107436" y="16764"/>
                  <a:pt x="3099816" y="0"/>
                </a:cubicBezTo>
              </a:path>
            </a:pathLst>
          </a:custGeom>
          <a:ln w="317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000750" y="571500"/>
            <a:ext cx="202331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 </a:t>
            </a:r>
            <a:r>
              <a:rPr lang="ru-RU" b="1" u="sng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вертикалі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:</a:t>
            </a:r>
            <a:endParaRPr lang="ru-RU" b="1" u="sng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643563" y="1000125"/>
            <a:ext cx="307181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Вздовж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вісі</a:t>
            </a:r>
            <a:r>
              <a:rPr lang="ru-RU" dirty="0" smtClean="0">
                <a:latin typeface="Verdana" pitchFamily="34" charset="0"/>
              </a:rPr>
              <a:t> ОУ </a:t>
            </a:r>
            <a:r>
              <a:rPr lang="ru-RU" dirty="0" err="1" smtClean="0">
                <a:latin typeface="Verdana" pitchFamily="34" charset="0"/>
              </a:rPr>
              <a:t>тіло</a:t>
            </a:r>
            <a:endParaRPr lang="ru-RU" dirty="0">
              <a:latin typeface="Verdana" pitchFamily="34" charset="0"/>
            </a:endParaRPr>
          </a:p>
          <a:p>
            <a:pPr algn="ctr"/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рухається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рівносповільнено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,</a:t>
            </a:r>
            <a:endParaRPr lang="ru-RU" dirty="0">
              <a:solidFill>
                <a:srgbClr val="C00000"/>
              </a:solidFill>
              <a:latin typeface="Verdana" pitchFamily="34" charset="0"/>
            </a:endParaRPr>
          </a:p>
          <a:p>
            <a:pPr algn="ctr"/>
            <a:r>
              <a:rPr lang="ru-RU" dirty="0" err="1" smtClean="0">
                <a:latin typeface="Verdana" pitchFamily="34" charset="0"/>
              </a:rPr>
              <a:t>подібно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тілу</a:t>
            </a:r>
            <a:r>
              <a:rPr lang="ru-RU" dirty="0">
                <a:latin typeface="Verdana" pitchFamily="34" charset="0"/>
              </a:rPr>
              <a:t>, </a:t>
            </a:r>
            <a:r>
              <a:rPr lang="ru-RU" dirty="0" smtClean="0">
                <a:latin typeface="Verdana" pitchFamily="34" charset="0"/>
              </a:rPr>
              <a:t> кинутому </a:t>
            </a:r>
            <a:r>
              <a:rPr lang="ru-RU" dirty="0">
                <a:latin typeface="Verdana" pitchFamily="34" charset="0"/>
              </a:rPr>
              <a:t>вертикально </a:t>
            </a:r>
            <a:r>
              <a:rPr lang="ru-RU" dirty="0" err="1" smtClean="0">
                <a:latin typeface="Verdana" pitchFamily="34" charset="0"/>
              </a:rPr>
              <a:t>вгору</a:t>
            </a:r>
            <a:r>
              <a:rPr lang="ru-RU" dirty="0" smtClean="0">
                <a:latin typeface="Verdana" pitchFamily="34" charset="0"/>
              </a:rPr>
              <a:t> </a:t>
            </a:r>
            <a:endParaRPr lang="en-US" dirty="0">
              <a:latin typeface="Verdana" pitchFamily="34" charset="0"/>
            </a:endParaRPr>
          </a:p>
          <a:p>
            <a:pPr algn="ctr"/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зі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швидкістю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, яка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дорівнює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проекції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початкової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швидкості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на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вісь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Verdana" pitchFamily="34" charset="0"/>
              </a:rPr>
              <a:t>ОУ</a:t>
            </a:r>
          </a:p>
        </p:txBody>
      </p:sp>
      <p:sp>
        <p:nvSpPr>
          <p:cNvPr id="25635" name="TextBox 37"/>
          <p:cNvSpPr txBox="1">
            <a:spLocks noChangeArrowheads="1"/>
          </p:cNvSpPr>
          <p:nvPr/>
        </p:nvSpPr>
        <p:spPr bwMode="auto">
          <a:xfrm>
            <a:off x="1428728" y="857232"/>
            <a:ext cx="36263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Verdana" pitchFamily="34" charset="0"/>
              </a:rPr>
              <a:t>h </a:t>
            </a:r>
            <a:r>
              <a:rPr lang="ru-RU" i="1" dirty="0">
                <a:latin typeface="Verdana" pitchFamily="34" charset="0"/>
              </a:rPr>
              <a:t>- </a:t>
            </a:r>
            <a:r>
              <a:rPr lang="ru-RU" i="1" dirty="0">
                <a:latin typeface="Book Antiqua" pitchFamily="18" charset="0"/>
              </a:rPr>
              <a:t>максимальная </a:t>
            </a:r>
            <a:r>
              <a:rPr lang="ru-RU" i="1" dirty="0" err="1" smtClean="0">
                <a:latin typeface="Book Antiqua" pitchFamily="18" charset="0"/>
              </a:rPr>
              <a:t>висота</a:t>
            </a:r>
            <a:r>
              <a:rPr lang="ru-RU" i="1" dirty="0" smtClean="0">
                <a:latin typeface="Book Antiqua" pitchFamily="18" charset="0"/>
              </a:rPr>
              <a:t> </a:t>
            </a:r>
            <a:r>
              <a:rPr lang="ru-RU" i="1" dirty="0" err="1" smtClean="0">
                <a:latin typeface="Book Antiqua" pitchFamily="18" charset="0"/>
              </a:rPr>
              <a:t>підйому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3786188" y="1285875"/>
            <a:ext cx="1312862" cy="369888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en-US" b="1" i="1" baseline="-10000">
                <a:latin typeface="Book Antiqua" pitchFamily="18" charset="0"/>
              </a:rPr>
              <a:t>0</a:t>
            </a:r>
            <a:r>
              <a:rPr lang="ru-RU" b="1" i="1" baseline="-25000">
                <a:latin typeface="Book Antiqua" pitchFamily="18" charset="0"/>
              </a:rPr>
              <a:t>у</a:t>
            </a:r>
            <a:r>
              <a:rPr lang="ru-RU" b="1" i="1">
                <a:latin typeface="Book Antiqua" pitchFamily="18" charset="0"/>
              </a:rPr>
              <a:t>=</a:t>
            </a:r>
            <a:r>
              <a:rPr lang="en-US" b="1" i="1">
                <a:latin typeface="Book Antiqua" pitchFamily="18" charset="0"/>
              </a:rPr>
              <a:t>v</a:t>
            </a:r>
            <a:r>
              <a:rPr lang="en-US" b="1" i="1" baseline="-14000">
                <a:latin typeface="Book Antiqua" pitchFamily="18" charset="0"/>
              </a:rPr>
              <a:t>0</a:t>
            </a:r>
            <a:r>
              <a:rPr lang="en-US" b="1" i="1">
                <a:latin typeface="Book Antiqua" pitchFamily="18" charset="0"/>
              </a:rPr>
              <a:t>sina</a:t>
            </a:r>
            <a:r>
              <a:rPr lang="ru-RU" b="1" i="1">
                <a:latin typeface="Book Antiqua" pitchFamily="18" charset="0"/>
              </a:rPr>
              <a:t> </a:t>
            </a:r>
            <a:endParaRPr lang="ru-RU">
              <a:latin typeface="Verdana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71500" y="4572000"/>
            <a:ext cx="8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 smtClean="0">
                <a:latin typeface="Verdana" pitchFamily="34" charset="0"/>
              </a:rPr>
              <a:t>Таким  чином,  використовують формули,  які описують  </a:t>
            </a:r>
          </a:p>
          <a:p>
            <a:pPr algn="ctr"/>
            <a:r>
              <a:rPr lang="uk-UA" dirty="0" smtClean="0">
                <a:latin typeface="Verdana" pitchFamily="34" charset="0"/>
              </a:rPr>
              <a:t>рівноприскорений  рух тіл вздовж вертикалі</a:t>
            </a:r>
            <a:endParaRPr lang="uk-UA" dirty="0">
              <a:latin typeface="Verdana" pitchFamily="34" charset="0"/>
            </a:endParaRPr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857250" y="600075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g</a:t>
            </a:r>
            <a:r>
              <a:rPr lang="en-US" sz="2400" b="1" i="1" baseline="-12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 -g ,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2000250" y="6000750"/>
            <a:ext cx="1690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ru-RU" sz="2400" b="1" i="1" baseline="-25000">
                <a:latin typeface="Book Antiqua" pitchFamily="18" charset="0"/>
              </a:rPr>
              <a:t>у</a:t>
            </a:r>
            <a:r>
              <a:rPr lang="ru-RU" sz="2400" b="1" i="1">
                <a:latin typeface="Book Antiqua" pitchFamily="18" charset="0"/>
              </a:rPr>
              <a:t>=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4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sina</a:t>
            </a:r>
            <a:r>
              <a:rPr lang="ru-RU" sz="2400" b="1" i="1">
                <a:latin typeface="Book Antiqua" pitchFamily="18" charset="0"/>
              </a:rPr>
              <a:t> 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8625" y="5357813"/>
            <a:ext cx="3500438" cy="5715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6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sina - gt</a:t>
            </a:r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71938" y="5357813"/>
            <a:ext cx="4572000" cy="5715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428625" y="5357813"/>
            <a:ext cx="1771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>
                <a:latin typeface="Book Antiqua" pitchFamily="18" charset="0"/>
              </a:rPr>
              <a:t>=</a:t>
            </a:r>
            <a:r>
              <a:rPr lang="ru-RU" sz="2400" b="1">
                <a:latin typeface="Book Antiqua" pitchFamily="18" charset="0"/>
              </a:rPr>
              <a:t> </a:t>
            </a:r>
            <a:r>
              <a:rPr lang="en-US" sz="2400" b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18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+g</a:t>
            </a:r>
            <a:r>
              <a:rPr lang="en-US" sz="2400" b="1" i="1" baseline="-18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4071938" y="5357813"/>
            <a:ext cx="47863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y=y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+v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t+g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 = v</a:t>
            </a:r>
            <a:r>
              <a:rPr lang="en-US" sz="2400" b="1" i="1" baseline="-16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sinat- gt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r>
              <a:rPr lang="en-US" b="1" i="1">
                <a:latin typeface="Book Antiqua" pitchFamily="18" charset="0"/>
              </a:rPr>
              <a:t> </a:t>
            </a:r>
            <a:endParaRPr lang="ru-RU" b="1" i="1">
              <a:latin typeface="Book Antiqua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1500188" y="2643188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4643438" y="3643313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1071563" y="35718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2071688" y="5357813"/>
            <a:ext cx="177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Book Antiqua" pitchFamily="18" charset="0"/>
              </a:rPr>
              <a:t>=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6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sina - gt</a:t>
            </a:r>
            <a:endParaRPr lang="ru-RU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"/>
                            </p:stCondLst>
                            <p:childTnLst>
                              <p:par>
                                <p:cTn id="7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 animBg="1"/>
      <p:bldP spid="42" grpId="0"/>
      <p:bldP spid="43" grpId="0"/>
      <p:bldP spid="43" grpId="1"/>
      <p:bldP spid="44" grpId="0"/>
      <p:bldP spid="44" grpId="1"/>
      <p:bldP spid="46" grpId="0" animBg="1"/>
      <p:bldP spid="47" grpId="0" animBg="1"/>
      <p:bldP spid="49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1663700" y="2246313"/>
            <a:ext cx="5770563" cy="2836862"/>
          </a:xfrm>
          <a:custGeom>
            <a:avLst/>
            <a:gdLst>
              <a:gd name="connsiteX0" fmla="*/ 0 w 5769864"/>
              <a:gd name="connsiteY0" fmla="*/ 2827020 h 2836164"/>
              <a:gd name="connsiteX1" fmla="*/ 2889504 w 5769864"/>
              <a:gd name="connsiteY1" fmla="*/ 1524 h 2836164"/>
              <a:gd name="connsiteX2" fmla="*/ 5769864 w 5769864"/>
              <a:gd name="connsiteY2" fmla="*/ 2836164 h 2836164"/>
              <a:gd name="connsiteX3" fmla="*/ 5769864 w 5769864"/>
              <a:gd name="connsiteY3" fmla="*/ 2836164 h 283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864" h="2836164">
                <a:moveTo>
                  <a:pt x="0" y="2827020"/>
                </a:moveTo>
                <a:cubicBezTo>
                  <a:pt x="963930" y="1413510"/>
                  <a:pt x="1927860" y="0"/>
                  <a:pt x="2889504" y="1524"/>
                </a:cubicBezTo>
                <a:cubicBezTo>
                  <a:pt x="3851148" y="3048"/>
                  <a:pt x="5769864" y="2836164"/>
                  <a:pt x="5769864" y="2836164"/>
                </a:cubicBezTo>
                <a:lnTo>
                  <a:pt x="5769864" y="2836164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-37306" y="3432969"/>
            <a:ext cx="33591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643063" y="5111750"/>
            <a:ext cx="692943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500188" y="49688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429125" y="2182813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7358063" y="500062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1464469" y="4290219"/>
            <a:ext cx="928688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643063" y="5111750"/>
            <a:ext cx="571500" cy="1588"/>
          </a:xfrm>
          <a:prstGeom prst="straightConnector1">
            <a:avLst/>
          </a:prstGeom>
          <a:ln w="38100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1137444" y="4617244"/>
            <a:ext cx="1009650" cy="1588"/>
          </a:xfrm>
          <a:prstGeom prst="straightConnector1">
            <a:avLst/>
          </a:prstGeom>
          <a:ln w="38100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572000" y="2182813"/>
            <a:ext cx="571500" cy="1587"/>
          </a:xfrm>
          <a:prstGeom prst="straightConnector1">
            <a:avLst/>
          </a:prstGeom>
          <a:ln w="38100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572375" y="5111750"/>
            <a:ext cx="571500" cy="1588"/>
          </a:xfrm>
          <a:prstGeom prst="straightConnector1">
            <a:avLst/>
          </a:prstGeom>
          <a:ln w="38100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63" y="4111625"/>
            <a:ext cx="571500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1713706" y="4612482"/>
            <a:ext cx="1000125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7358063" y="5254625"/>
            <a:ext cx="857250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042150" y="5570538"/>
            <a:ext cx="919163" cy="1587"/>
          </a:xfrm>
          <a:prstGeom prst="straightConnector1">
            <a:avLst/>
          </a:prstGeom>
          <a:ln w="38100">
            <a:solidFill>
              <a:srgbClr val="800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7608888" y="5503863"/>
            <a:ext cx="928687" cy="1587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7500938" y="5969000"/>
            <a:ext cx="569912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215481" y="3755232"/>
            <a:ext cx="2714625" cy="158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3" name="TextBox 42"/>
          <p:cNvSpPr txBox="1">
            <a:spLocks noChangeArrowheads="1"/>
          </p:cNvSpPr>
          <p:nvPr/>
        </p:nvSpPr>
        <p:spPr bwMode="auto">
          <a:xfrm>
            <a:off x="4572000" y="3325813"/>
            <a:ext cx="660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h </a:t>
            </a:r>
            <a:r>
              <a:rPr lang="en-US" b="1" i="1" baseline="-14000">
                <a:latin typeface="Book Antiqua" pitchFamily="18" charset="0"/>
              </a:rPr>
              <a:t>max</a:t>
            </a:r>
            <a:endParaRPr lang="ru-RU" b="1" i="1" baseline="-14000">
              <a:latin typeface="Book Antiqua" pitchFamily="18" charset="0"/>
            </a:endParaRPr>
          </a:p>
        </p:txBody>
      </p:sp>
      <p:sp>
        <p:nvSpPr>
          <p:cNvPr id="26644" name="TextBox 43"/>
          <p:cNvSpPr txBox="1">
            <a:spLocks noChangeArrowheads="1"/>
          </p:cNvSpPr>
          <p:nvPr/>
        </p:nvSpPr>
        <p:spPr bwMode="auto">
          <a:xfrm>
            <a:off x="1214438" y="1611313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Verdana" pitchFamily="34" charset="0"/>
              </a:rPr>
              <a:t>y</a:t>
            </a:r>
            <a:endParaRPr lang="ru-RU" i="1">
              <a:latin typeface="Verdana" pitchFamily="34" charset="0"/>
            </a:endParaRPr>
          </a:p>
        </p:txBody>
      </p:sp>
      <p:sp>
        <p:nvSpPr>
          <p:cNvPr id="26645" name="TextBox 44"/>
          <p:cNvSpPr txBox="1">
            <a:spLocks noChangeArrowheads="1"/>
          </p:cNvSpPr>
          <p:nvPr/>
        </p:nvSpPr>
        <p:spPr bwMode="auto">
          <a:xfrm>
            <a:off x="8358188" y="518318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x</a:t>
            </a:r>
            <a:endParaRPr lang="ru-RU">
              <a:latin typeface="Verdana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857250" y="4968875"/>
            <a:ext cx="214313" cy="21431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 rot="5400000" flipH="1" flipV="1">
            <a:off x="67469" y="4615656"/>
            <a:ext cx="1009650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0" idx="1"/>
          </p:cNvCxnSpPr>
          <p:nvPr/>
        </p:nvCxnSpPr>
        <p:spPr>
          <a:xfrm flipV="1">
            <a:off x="928688" y="2214563"/>
            <a:ext cx="3532187" cy="7937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Дуга 37"/>
          <p:cNvSpPr/>
          <p:nvPr/>
        </p:nvSpPr>
        <p:spPr>
          <a:xfrm>
            <a:off x="1571625" y="4754563"/>
            <a:ext cx="571500" cy="714375"/>
          </a:xfrm>
          <a:prstGeom prst="arc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650" name="TextBox 38"/>
          <p:cNvSpPr txBox="1">
            <a:spLocks noChangeArrowheads="1"/>
          </p:cNvSpPr>
          <p:nvPr/>
        </p:nvSpPr>
        <p:spPr bwMode="auto">
          <a:xfrm>
            <a:off x="1785938" y="4611688"/>
            <a:ext cx="3317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Blackadder ITC" pitchFamily="82" charset="0"/>
              </a:rPr>
              <a:t>a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14875" y="1825625"/>
            <a:ext cx="3127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endParaRPr lang="ru-RU" dirty="0"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143875" y="5754688"/>
            <a:ext cx="312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endParaRPr lang="ru-RU" dirty="0">
              <a:latin typeface="+mn-lt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28625" y="5111750"/>
            <a:ext cx="7429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v=v</a:t>
            </a:r>
            <a:r>
              <a:rPr lang="en-US" b="1" i="1" baseline="-14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en-US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y</a:t>
            </a:r>
            <a:endParaRPr lang="ru-RU" baseline="-25000" dirty="0">
              <a:latin typeface="+mn-lt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143000" y="4183063"/>
            <a:ext cx="47466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en-US" b="1" i="1" baseline="-14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en-US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y</a:t>
            </a:r>
            <a:endParaRPr lang="ru-RU" dirty="0">
              <a:latin typeface="+mn-lt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000875" y="5468938"/>
            <a:ext cx="47466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en-US" b="1" i="1" baseline="-14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en-US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y</a:t>
            </a:r>
            <a:endParaRPr lang="ru-RU" dirty="0">
              <a:latin typeface="+mn-lt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572375" y="4754563"/>
            <a:ext cx="4667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en-US" b="1" i="1" baseline="-14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en-US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x</a:t>
            </a:r>
            <a:endParaRPr lang="ru-RU" dirty="0">
              <a:latin typeface="+mn-lt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14500" y="5111750"/>
            <a:ext cx="4667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en-US" b="1" i="1" baseline="-14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en-US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x</a:t>
            </a:r>
            <a:endParaRPr lang="ru-RU" dirty="0">
              <a:latin typeface="+mn-lt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714500" y="2254250"/>
            <a:ext cx="6905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en-US" b="1" i="1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y 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=0</a:t>
            </a:r>
            <a:endParaRPr lang="ru-RU" dirty="0">
              <a:latin typeface="+mn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2000250" y="3754438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8215313" y="5826125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4786313" y="1897063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928813" y="3683000"/>
            <a:ext cx="3905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en-US" b="1" i="1" baseline="-14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endParaRPr lang="ru-RU" dirty="0">
              <a:latin typeface="+mn-lt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643063" y="357188"/>
            <a:ext cx="6215062" cy="1143000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571625" y="428625"/>
            <a:ext cx="635793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latin typeface="+mn-lt"/>
              </a:rPr>
              <a:t>Вздовж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dirty="0" err="1" smtClean="0">
                <a:latin typeface="+mn-lt"/>
              </a:rPr>
              <a:t>вісі</a:t>
            </a:r>
            <a:r>
              <a:rPr lang="ru-RU" sz="1600" dirty="0" smtClean="0">
                <a:latin typeface="+mn-lt"/>
              </a:rPr>
              <a:t> ОУ </a:t>
            </a:r>
            <a:r>
              <a:rPr lang="ru-RU" sz="1600" dirty="0" err="1" smtClean="0">
                <a:latin typeface="+mn-lt"/>
              </a:rPr>
              <a:t>тіло</a:t>
            </a:r>
            <a:r>
              <a:rPr lang="en-US" sz="1600" dirty="0" smtClean="0">
                <a:latin typeface="+mn-lt"/>
              </a:rPr>
              <a:t> </a:t>
            </a:r>
            <a:r>
              <a:rPr lang="ru-RU" sz="1600" dirty="0" err="1" smtClean="0">
                <a:latin typeface="+mn-lt"/>
              </a:rPr>
              <a:t>рухається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b="1" u="sng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рівносповільнено</a:t>
            </a: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,</a:t>
            </a:r>
            <a:endParaRPr lang="ru-RU" sz="1600" b="1" u="sng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ru-RU" sz="1600" dirty="0" err="1" smtClean="0">
                <a:latin typeface="Verdana" pitchFamily="34" charset="0"/>
              </a:rPr>
              <a:t>подібно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тілу</a:t>
            </a:r>
            <a:r>
              <a:rPr lang="ru-RU" sz="1600" dirty="0" smtClean="0">
                <a:latin typeface="Verdana" pitchFamily="34" charset="0"/>
              </a:rPr>
              <a:t>,  кинутому вертикально </a:t>
            </a:r>
            <a:r>
              <a:rPr lang="ru-RU" sz="1600" dirty="0" err="1" smtClean="0">
                <a:latin typeface="Verdana" pitchFamily="34" charset="0"/>
              </a:rPr>
              <a:t>вгору</a:t>
            </a:r>
            <a:r>
              <a:rPr lang="ru-RU" sz="1600" dirty="0" smtClean="0">
                <a:latin typeface="Verdana" pitchFamily="34" charset="0"/>
              </a:rPr>
              <a:t> </a:t>
            </a:r>
            <a:endParaRPr lang="en-US" sz="1600" dirty="0" smtClean="0">
              <a:latin typeface="Verdana" pitchFamily="34" charset="0"/>
            </a:endParaRPr>
          </a:p>
          <a:p>
            <a:pPr algn="ctr"/>
            <a:r>
              <a:rPr lang="ru-RU" sz="1600" dirty="0" err="1" smtClean="0">
                <a:solidFill>
                  <a:srgbClr val="C00000"/>
                </a:solidFill>
                <a:latin typeface="Verdana" pitchFamily="34" charset="0"/>
              </a:rPr>
              <a:t>зі</a:t>
            </a:r>
            <a:r>
              <a:rPr lang="ru-RU" sz="1600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Verdana" pitchFamily="34" charset="0"/>
              </a:rPr>
              <a:t>швидкістю</a:t>
            </a:r>
            <a:r>
              <a:rPr lang="ru-RU" sz="1600" dirty="0" smtClean="0">
                <a:solidFill>
                  <a:srgbClr val="C00000"/>
                </a:solidFill>
                <a:latin typeface="Verdana" pitchFamily="34" charset="0"/>
              </a:rPr>
              <a:t>, яка </a:t>
            </a:r>
            <a:r>
              <a:rPr lang="ru-RU" sz="1600" dirty="0" err="1" smtClean="0">
                <a:solidFill>
                  <a:srgbClr val="C00000"/>
                </a:solidFill>
                <a:latin typeface="Verdana" pitchFamily="34" charset="0"/>
              </a:rPr>
              <a:t>дорівнює</a:t>
            </a:r>
            <a:r>
              <a:rPr lang="ru-RU" sz="1600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Verdana" pitchFamily="34" charset="0"/>
              </a:rPr>
              <a:t>проекції</a:t>
            </a:r>
            <a:r>
              <a:rPr lang="ru-RU" sz="1600" dirty="0" smtClean="0">
                <a:solidFill>
                  <a:srgbClr val="C00000"/>
                </a:solidFill>
                <a:latin typeface="Verdana" pitchFamily="34" charset="0"/>
              </a:rPr>
              <a:t>  </a:t>
            </a:r>
            <a:r>
              <a:rPr lang="ru-RU" sz="1600" dirty="0" err="1" smtClean="0">
                <a:solidFill>
                  <a:srgbClr val="C00000"/>
                </a:solidFill>
                <a:latin typeface="Verdana" pitchFamily="34" charset="0"/>
              </a:rPr>
              <a:t>початкової</a:t>
            </a:r>
            <a:r>
              <a:rPr lang="ru-RU" sz="1600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Verdana" pitchFamily="34" charset="0"/>
              </a:rPr>
              <a:t>швидкості</a:t>
            </a:r>
            <a:r>
              <a:rPr lang="ru-RU" sz="1600" dirty="0" smtClean="0">
                <a:solidFill>
                  <a:srgbClr val="C00000"/>
                </a:solidFill>
                <a:latin typeface="Verdana" pitchFamily="34" charset="0"/>
              </a:rPr>
              <a:t> на </a:t>
            </a:r>
            <a:r>
              <a:rPr lang="ru-RU" sz="1600" dirty="0" err="1" smtClean="0">
                <a:solidFill>
                  <a:srgbClr val="C00000"/>
                </a:solidFill>
                <a:latin typeface="Verdana" pitchFamily="34" charset="0"/>
              </a:rPr>
              <a:t>вісь</a:t>
            </a:r>
            <a:r>
              <a:rPr lang="ru-RU" sz="1600" dirty="0" smtClean="0">
                <a:solidFill>
                  <a:srgbClr val="C00000"/>
                </a:solidFill>
                <a:latin typeface="Verdana" pitchFamily="34" charset="0"/>
              </a:rPr>
              <a:t> ОУ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+mn-lt"/>
              </a:rPr>
              <a:t> </a:t>
            </a:r>
            <a:endParaRPr lang="ru-RU" sz="1600" dirty="0">
              <a:latin typeface="+mn-lt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500813" y="2111375"/>
            <a:ext cx="1571625" cy="500063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6786563" y="2111375"/>
            <a:ext cx="1057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Book Antiqua" pitchFamily="18" charset="0"/>
              </a:rPr>
              <a:t>v=v</a:t>
            </a:r>
            <a:r>
              <a:rPr lang="ru-RU" sz="2800" b="1" i="1" baseline="-12000">
                <a:solidFill>
                  <a:srgbClr val="C00000"/>
                </a:solidFill>
                <a:latin typeface="Book Antiqua" pitchFamily="18" charset="0"/>
              </a:rPr>
              <a:t>0</a:t>
            </a:r>
            <a:r>
              <a:rPr lang="en-US" sz="2800" b="1" i="1" baseline="-20000">
                <a:solidFill>
                  <a:srgbClr val="C00000"/>
                </a:solidFill>
                <a:latin typeface="Book Antiqua" pitchFamily="18" charset="0"/>
              </a:rPr>
              <a:t>y</a:t>
            </a:r>
            <a:endParaRPr lang="ru-RU" sz="280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1.94444E-6 -0.40949 " pathEditMode="relative" ptsTypes="AA">
                                      <p:cBhvr>
                                        <p:cTn id="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1.38778E-17 -0.40949 L -0.00087 -0.0069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01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0.104 -0.20972 0.20834 -0.41944 0.31476 -0.41759 C 0.42066 -0.41574 0.58386 -0.06041 0.63785 0.01111 " pathEditMode="relative" rAng="0" ptsTypes="aaA">
                                      <p:cBhvr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00" y="-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6" grpId="0" animBg="1"/>
      <p:bldP spid="46" grpId="1" animBg="1"/>
      <p:bldP spid="61" grpId="0" animBg="1"/>
      <p:bldP spid="62" grpId="0"/>
      <p:bldP spid="63" grpId="0" animBg="1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1663700" y="1992313"/>
            <a:ext cx="5770563" cy="2835275"/>
          </a:xfrm>
          <a:custGeom>
            <a:avLst/>
            <a:gdLst>
              <a:gd name="connsiteX0" fmla="*/ 0 w 5769864"/>
              <a:gd name="connsiteY0" fmla="*/ 2827020 h 2836164"/>
              <a:gd name="connsiteX1" fmla="*/ 2889504 w 5769864"/>
              <a:gd name="connsiteY1" fmla="*/ 1524 h 2836164"/>
              <a:gd name="connsiteX2" fmla="*/ 5769864 w 5769864"/>
              <a:gd name="connsiteY2" fmla="*/ 2836164 h 2836164"/>
              <a:gd name="connsiteX3" fmla="*/ 5769864 w 5769864"/>
              <a:gd name="connsiteY3" fmla="*/ 2836164 h 283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864" h="2836164">
                <a:moveTo>
                  <a:pt x="0" y="2827020"/>
                </a:moveTo>
                <a:cubicBezTo>
                  <a:pt x="963930" y="1413510"/>
                  <a:pt x="1927860" y="0"/>
                  <a:pt x="2889504" y="1524"/>
                </a:cubicBezTo>
                <a:cubicBezTo>
                  <a:pt x="3851148" y="3048"/>
                  <a:pt x="5769864" y="2836164"/>
                  <a:pt x="5769864" y="2836164"/>
                </a:cubicBezTo>
                <a:lnTo>
                  <a:pt x="5769864" y="2836164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-1588" y="3214688"/>
            <a:ext cx="328771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643063" y="4857750"/>
            <a:ext cx="692943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29125" y="1928813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1464469" y="4036219"/>
            <a:ext cx="928688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643063" y="4857750"/>
            <a:ext cx="571500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1137444" y="4363244"/>
            <a:ext cx="1009650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572000" y="1928813"/>
            <a:ext cx="571500" cy="158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572375" y="4857750"/>
            <a:ext cx="571500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63" y="3857625"/>
            <a:ext cx="571500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1713706" y="4358482"/>
            <a:ext cx="1000125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7358063" y="5000625"/>
            <a:ext cx="857250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042150" y="5316538"/>
            <a:ext cx="919163" cy="158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7608888" y="5249863"/>
            <a:ext cx="928687" cy="1587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7500938" y="5715000"/>
            <a:ext cx="569912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214687" y="3500438"/>
            <a:ext cx="2716213" cy="158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5" name="TextBox 42"/>
          <p:cNvSpPr txBox="1">
            <a:spLocks noChangeArrowheads="1"/>
          </p:cNvSpPr>
          <p:nvPr/>
        </p:nvSpPr>
        <p:spPr bwMode="auto">
          <a:xfrm>
            <a:off x="4572000" y="3071813"/>
            <a:ext cx="660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h </a:t>
            </a:r>
            <a:r>
              <a:rPr lang="en-US" b="1" i="1" baseline="-14000">
                <a:latin typeface="Book Antiqua" pitchFamily="18" charset="0"/>
              </a:rPr>
              <a:t>max</a:t>
            </a:r>
            <a:endParaRPr lang="ru-RU" b="1" i="1" baseline="-14000">
              <a:latin typeface="Book Antiqua" pitchFamily="18" charset="0"/>
            </a:endParaRPr>
          </a:p>
        </p:txBody>
      </p:sp>
      <p:sp>
        <p:nvSpPr>
          <p:cNvPr id="27666" name="TextBox 43"/>
          <p:cNvSpPr txBox="1">
            <a:spLocks noChangeArrowheads="1"/>
          </p:cNvSpPr>
          <p:nvPr/>
        </p:nvSpPr>
        <p:spPr bwMode="auto">
          <a:xfrm>
            <a:off x="1214438" y="1571625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Verdana" pitchFamily="34" charset="0"/>
              </a:rPr>
              <a:t>y</a:t>
            </a:r>
            <a:endParaRPr lang="ru-RU" i="1">
              <a:latin typeface="Verdana" pitchFamily="34" charset="0"/>
            </a:endParaRPr>
          </a:p>
        </p:txBody>
      </p:sp>
      <p:sp>
        <p:nvSpPr>
          <p:cNvPr id="27667" name="TextBox 44"/>
          <p:cNvSpPr txBox="1">
            <a:spLocks noChangeArrowheads="1"/>
          </p:cNvSpPr>
          <p:nvPr/>
        </p:nvSpPr>
        <p:spPr bwMode="auto">
          <a:xfrm>
            <a:off x="8358188" y="492918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x</a:t>
            </a:r>
            <a:endParaRPr lang="ru-RU">
              <a:latin typeface="Verdana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857250" y="4714875"/>
            <a:ext cx="214313" cy="21431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1500188" y="5429250"/>
            <a:ext cx="214312" cy="21431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 rot="5400000" flipH="1" flipV="1">
            <a:off x="210344" y="4361656"/>
            <a:ext cx="100965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1714500" y="5357813"/>
            <a:ext cx="571500" cy="1587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1214438" y="4071938"/>
            <a:ext cx="474662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у</a:t>
            </a:r>
            <a:endParaRPr lang="ru-RU" dirty="0">
              <a:latin typeface="+mn-lt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714500" y="4786313"/>
            <a:ext cx="4667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х</a:t>
            </a:r>
            <a:endParaRPr lang="ru-RU" dirty="0">
              <a:latin typeface="+mn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000875" y="5143500"/>
            <a:ext cx="4746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у</a:t>
            </a:r>
            <a:endParaRPr lang="ru-RU" dirty="0">
              <a:latin typeface="+mn-lt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643063" y="1714500"/>
            <a:ext cx="39846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у</a:t>
            </a:r>
            <a:endParaRPr lang="ru-RU" dirty="0">
              <a:latin typeface="+mn-lt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715250" y="4429125"/>
            <a:ext cx="4667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х</a:t>
            </a:r>
            <a:endParaRPr lang="ru-RU" dirty="0">
              <a:latin typeface="+mn-lt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14875" y="1571625"/>
            <a:ext cx="3127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endParaRPr lang="ru-RU" dirty="0">
              <a:latin typeface="+mn-lt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000250" y="3429000"/>
            <a:ext cx="3905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18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endParaRPr lang="ru-RU" baseline="-18000" dirty="0">
              <a:latin typeface="+mn-lt"/>
            </a:endParaRPr>
          </a:p>
        </p:txBody>
      </p:sp>
      <p:sp>
        <p:nvSpPr>
          <p:cNvPr id="62" name="Дуга 61"/>
          <p:cNvSpPr/>
          <p:nvPr/>
        </p:nvSpPr>
        <p:spPr>
          <a:xfrm>
            <a:off x="1571625" y="4500563"/>
            <a:ext cx="571500" cy="714375"/>
          </a:xfrm>
          <a:prstGeom prst="arc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80" name="TextBox 62"/>
          <p:cNvSpPr txBox="1">
            <a:spLocks noChangeArrowheads="1"/>
          </p:cNvSpPr>
          <p:nvPr/>
        </p:nvSpPr>
        <p:spPr bwMode="auto">
          <a:xfrm>
            <a:off x="1785938" y="4357688"/>
            <a:ext cx="331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Blackadder ITC" pitchFamily="82" charset="0"/>
              </a:rPr>
              <a:t>a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28625" y="4929188"/>
            <a:ext cx="7429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v=v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у</a:t>
            </a:r>
            <a:endParaRPr lang="ru-RU" dirty="0">
              <a:latin typeface="+mn-lt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2071688" y="3500438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4714875" y="1643063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8215313" y="5500688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8215313" y="5500688"/>
            <a:ext cx="3127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endParaRPr lang="ru-RU" dirty="0">
              <a:latin typeface="+mn-lt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214563" y="5143500"/>
            <a:ext cx="73501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v=v</a:t>
            </a:r>
            <a:r>
              <a:rPr lang="en-US" b="1" i="1" baseline="-18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0x</a:t>
            </a:r>
            <a:endParaRPr lang="ru-RU" dirty="0">
              <a:latin typeface="+mn-lt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428728" y="571480"/>
            <a:ext cx="6643734" cy="1000125"/>
          </a:xfrm>
          <a:prstGeom prst="roundRect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1500188" y="500063"/>
            <a:ext cx="6412333" cy="8925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Деякі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залежності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поміж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величинами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при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русі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тіла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кинутого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під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кутом до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горизонту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(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балістичний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рух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)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857875" y="1500188"/>
            <a:ext cx="3143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latin typeface="Verdana" pitchFamily="34" charset="0"/>
              </a:rPr>
              <a:t> Час </a:t>
            </a:r>
            <a:r>
              <a:rPr lang="uk-UA" sz="1600" dirty="0" smtClean="0">
                <a:latin typeface="Verdana" pitchFamily="34" charset="0"/>
              </a:rPr>
              <a:t>польоту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>
                <a:latin typeface="Verdana" pitchFamily="34" charset="0"/>
              </a:rPr>
              <a:t>2 </a:t>
            </a:r>
            <a:r>
              <a:rPr lang="ru-RU" sz="1600" dirty="0" smtClean="0">
                <a:latin typeface="Verdana" pitchFamily="34" charset="0"/>
              </a:rPr>
              <a:t>рази</a:t>
            </a:r>
            <a:endParaRPr lang="ru-RU" sz="1600" dirty="0">
              <a:latin typeface="Verdana" pitchFamily="34" charset="0"/>
            </a:endParaRPr>
          </a:p>
          <a:p>
            <a:pPr algn="ctr"/>
            <a:r>
              <a:rPr lang="ru-RU" sz="1600" dirty="0" err="1" smtClean="0">
                <a:latin typeface="Verdana" pitchFamily="34" charset="0"/>
              </a:rPr>
              <a:t>більший</a:t>
            </a:r>
            <a:r>
              <a:rPr lang="ru-RU" sz="1600" dirty="0" smtClean="0">
                <a:latin typeface="Verdana" pitchFamily="34" charset="0"/>
              </a:rPr>
              <a:t> за час</a:t>
            </a:r>
            <a:endParaRPr lang="ru-RU" sz="1600" dirty="0">
              <a:latin typeface="Verdana" pitchFamily="34" charset="0"/>
            </a:endParaRPr>
          </a:p>
          <a:p>
            <a:pPr algn="ctr"/>
            <a:r>
              <a:rPr lang="ru-RU" sz="1600" dirty="0" err="1" smtClean="0">
                <a:latin typeface="Verdana" pitchFamily="34" charset="0"/>
              </a:rPr>
              <a:t>піднятя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тіла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>
                <a:latin typeface="Verdana" pitchFamily="34" charset="0"/>
              </a:rPr>
              <a:t>на </a:t>
            </a:r>
          </a:p>
          <a:p>
            <a:pPr algn="ctr"/>
            <a:r>
              <a:rPr lang="ru-RU" sz="1600" dirty="0">
                <a:latin typeface="Verdana" pitchFamily="34" charset="0"/>
              </a:rPr>
              <a:t>максимальную </a:t>
            </a:r>
            <a:r>
              <a:rPr lang="ru-RU" sz="1600" dirty="0" err="1" smtClean="0">
                <a:latin typeface="Verdana" pitchFamily="34" charset="0"/>
              </a:rPr>
              <a:t>висоту</a:t>
            </a:r>
            <a:endParaRPr lang="ru-RU" sz="1600" dirty="0">
              <a:latin typeface="Verdan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286500" y="2571750"/>
            <a:ext cx="2357438" cy="571500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6286500" y="2643188"/>
            <a:ext cx="2386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Book Antiqua" pitchFamily="18" charset="0"/>
              </a:rPr>
              <a:t>t= 2t</a:t>
            </a:r>
            <a:r>
              <a:rPr lang="en-US" sz="2000" b="1" i="1" baseline="-16000">
                <a:latin typeface="Book Antiqua" pitchFamily="18" charset="0"/>
              </a:rPr>
              <a:t>max</a:t>
            </a:r>
            <a:r>
              <a:rPr lang="en-US" sz="2000" b="1" i="1">
                <a:latin typeface="Book Antiqua" pitchFamily="18" charset="0"/>
              </a:rPr>
              <a:t> = 2v</a:t>
            </a:r>
            <a:r>
              <a:rPr lang="en-US" sz="2000" b="1" i="1" baseline="-16000">
                <a:latin typeface="Book Antiqua" pitchFamily="18" charset="0"/>
              </a:rPr>
              <a:t>0</a:t>
            </a:r>
            <a:r>
              <a:rPr lang="en-US" sz="2000" b="1" i="1">
                <a:latin typeface="Book Antiqua" pitchFamily="18" charset="0"/>
              </a:rPr>
              <a:t>sina/g</a:t>
            </a:r>
            <a:endParaRPr lang="ru-RU" sz="2000" b="1" i="1">
              <a:latin typeface="Book Antiqua" pitchFamily="18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571472" y="5715016"/>
            <a:ext cx="80010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Verdana" pitchFamily="34" charset="0"/>
              </a:rPr>
              <a:t>Дальність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польоту</a:t>
            </a:r>
            <a:r>
              <a:rPr lang="ru-RU" sz="1600" dirty="0" smtClean="0">
                <a:latin typeface="Verdana" pitchFamily="34" charset="0"/>
              </a:rPr>
              <a:t> при </a:t>
            </a:r>
            <a:r>
              <a:rPr lang="ru-RU" sz="1600" dirty="0" err="1" smtClean="0">
                <a:latin typeface="Verdana" pitchFamily="34" charset="0"/>
              </a:rPr>
              <a:t>незміній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початковій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швидкості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залежить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від</a:t>
            </a:r>
            <a:r>
              <a:rPr lang="ru-RU" sz="1600" dirty="0" smtClean="0">
                <a:latin typeface="Verdana" pitchFamily="34" charset="0"/>
              </a:rPr>
              <a:t> кута </a:t>
            </a:r>
            <a:endParaRPr lang="ru-RU" sz="1600" dirty="0">
              <a:latin typeface="Verdan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3429000" y="6143625"/>
            <a:ext cx="2643188" cy="500063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Прямоугольник 78"/>
          <p:cNvSpPr>
            <a:spLocks noChangeArrowheads="1"/>
          </p:cNvSpPr>
          <p:nvPr/>
        </p:nvSpPr>
        <p:spPr bwMode="auto">
          <a:xfrm>
            <a:off x="3643313" y="6215063"/>
            <a:ext cx="2255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l = x </a:t>
            </a:r>
            <a:r>
              <a:rPr lang="en-US" b="1" i="1" baseline="-18000">
                <a:latin typeface="Book Antiqua" pitchFamily="18" charset="0"/>
              </a:rPr>
              <a:t>max</a:t>
            </a:r>
            <a:r>
              <a:rPr lang="en-US" b="1" i="1">
                <a:latin typeface="Book Antiqua" pitchFamily="18" charset="0"/>
              </a:rPr>
              <a:t>= v</a:t>
            </a:r>
            <a:r>
              <a:rPr lang="en-US" b="1" i="1" baseline="-16000">
                <a:latin typeface="Book Antiqua" pitchFamily="18" charset="0"/>
              </a:rPr>
              <a:t>0</a:t>
            </a:r>
            <a:r>
              <a:rPr lang="ru-RU" b="1" i="1" baseline="24000">
                <a:latin typeface="Book Antiqua" pitchFamily="18" charset="0"/>
              </a:rPr>
              <a:t>2</a:t>
            </a:r>
            <a:r>
              <a:rPr lang="en-US" b="1" i="1">
                <a:latin typeface="Book Antiqua" pitchFamily="18" charset="0"/>
              </a:rPr>
              <a:t>sin</a:t>
            </a:r>
            <a:r>
              <a:rPr lang="ru-RU" b="1" i="1">
                <a:latin typeface="Book Antiqua" pitchFamily="18" charset="0"/>
              </a:rPr>
              <a:t>2</a:t>
            </a:r>
            <a:r>
              <a:rPr lang="en-US" b="1" i="1">
                <a:latin typeface="Book Antiqua" pitchFamily="18" charset="0"/>
              </a:rPr>
              <a:t>a</a:t>
            </a:r>
            <a:r>
              <a:rPr lang="ru-RU" b="1" i="1">
                <a:latin typeface="Book Antiqua" pitchFamily="18" charset="0"/>
              </a:rPr>
              <a:t> </a:t>
            </a:r>
            <a:r>
              <a:rPr lang="en-US" b="1" i="1">
                <a:latin typeface="Book Antiqua" pitchFamily="18" charset="0"/>
              </a:rPr>
              <a:t>/g</a:t>
            </a:r>
            <a:endParaRPr lang="ru-RU">
              <a:latin typeface="Verdan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786563" y="3286125"/>
            <a:ext cx="2143125" cy="571500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4" name="Группа 80"/>
          <p:cNvGrpSpPr>
            <a:grpSpLocks/>
          </p:cNvGrpSpPr>
          <p:nvPr/>
        </p:nvGrpSpPr>
        <p:grpSpPr bwMode="auto">
          <a:xfrm>
            <a:off x="7143750" y="3357563"/>
            <a:ext cx="1643063" cy="428625"/>
            <a:chOff x="4500562" y="4857760"/>
            <a:chExt cx="1419236" cy="571504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 flipV="1">
              <a:off x="4857085" y="4857760"/>
              <a:ext cx="1062713" cy="846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4500562" y="4857760"/>
              <a:ext cx="142609" cy="21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16200000" flipH="1">
              <a:off x="4428158" y="5072774"/>
              <a:ext cx="563037" cy="13301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 flipH="1" flipV="1">
              <a:off x="4535680" y="5107860"/>
              <a:ext cx="571504" cy="7130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Прямоугольник 85"/>
          <p:cNvSpPr/>
          <p:nvPr/>
        </p:nvSpPr>
        <p:spPr>
          <a:xfrm>
            <a:off x="6786563" y="3357563"/>
            <a:ext cx="6191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=</a:t>
            </a:r>
            <a:endParaRPr lang="ru-RU" sz="2400" dirty="0">
              <a:latin typeface="+mn-lt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929563" y="3357563"/>
            <a:ext cx="9794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baseline="-8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b="1" i="1" baseline="-8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+</a:t>
            </a:r>
            <a: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en-US" sz="2400" b="1" i="1" baseline="-18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ru-RU" sz="2400" b="1" i="1" baseline="-18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у</a:t>
            </a:r>
            <a:r>
              <a:rPr lang="ru-RU" sz="2400" b="1" i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2 </a:t>
            </a:r>
            <a:endParaRPr lang="ru-RU" sz="2400" baseline="30000" dirty="0">
              <a:latin typeface="+mn-lt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358063" y="3357563"/>
            <a:ext cx="9842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 </a:t>
            </a:r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en-US" sz="2400" b="1" i="1" baseline="-18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0x</a:t>
            </a:r>
            <a:r>
              <a:rPr lang="ru-RU" sz="2400" b="1" i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2</a:t>
            </a:r>
            <a:r>
              <a:rPr lang="en-US" sz="2400" b="1" i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RU" b="1" i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  </a:t>
            </a:r>
            <a:endParaRPr lang="ru-RU" dirty="0">
              <a:latin typeface="+mn-lt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1500188" y="47148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7" name="Овал 76"/>
          <p:cNvSpPr/>
          <p:nvPr/>
        </p:nvSpPr>
        <p:spPr>
          <a:xfrm>
            <a:off x="7358063" y="4786313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1643063" y="5214938"/>
            <a:ext cx="5857875" cy="1587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1429544" y="5071269"/>
            <a:ext cx="428625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04" name="Прямоугольник 91"/>
          <p:cNvSpPr>
            <a:spLocks noChangeArrowheads="1"/>
          </p:cNvSpPr>
          <p:nvPr/>
        </p:nvSpPr>
        <p:spPr bwMode="auto">
          <a:xfrm>
            <a:off x="4214813" y="4857750"/>
            <a:ext cx="979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l = x </a:t>
            </a:r>
            <a:r>
              <a:rPr lang="en-US" b="1" i="1" baseline="-18000">
                <a:latin typeface="Book Antiqua" pitchFamily="18" charset="0"/>
              </a:rPr>
              <a:t>max</a:t>
            </a:r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1.94444E-6 -0.40949 " pathEditMode="relative" ptsTypes="AA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1.38778E-17 -0.40949 L -0.00087 -0.0069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01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64584 -3.7037E-7 " pathEditMode="relative" ptsTypes="AA">
                                      <p:cBhvr>
                                        <p:cTn id="21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1.11111E-6 C 0.10435 -0.20972 0.20886 -0.41944 0.31546 -0.41759 C 0.42188 -0.41574 0.58525 -0.06042 0.63924 0.01111 " pathEditMode="relative" ptsTypes="aaA">
                                      <p:cBhvr>
                                        <p:cTn id="23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7" grpId="0" animBg="1"/>
      <p:bldP spid="70" grpId="0" animBg="1"/>
      <p:bldP spid="72" grpId="0"/>
      <p:bldP spid="73" grpId="0"/>
      <p:bldP spid="74" grpId="0" animBg="1"/>
      <p:bldP spid="75" grpId="0"/>
      <p:bldP spid="76" grpId="0"/>
      <p:bldP spid="78" grpId="0" animBg="1"/>
      <p:bldP spid="79" grpId="0"/>
      <p:bldP spid="80" grpId="0" animBg="1"/>
      <p:bldP spid="86" grpId="0"/>
      <p:bldP spid="87" grpId="0"/>
      <p:bldP spid="88" grpId="0"/>
      <p:bldP spid="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19"/>
          <p:cNvSpPr/>
          <p:nvPr/>
        </p:nvSpPr>
        <p:spPr>
          <a:xfrm>
            <a:off x="1663700" y="1992313"/>
            <a:ext cx="4979988" cy="2865437"/>
          </a:xfrm>
          <a:custGeom>
            <a:avLst/>
            <a:gdLst>
              <a:gd name="connsiteX0" fmla="*/ 0 w 5769864"/>
              <a:gd name="connsiteY0" fmla="*/ 2827020 h 2836164"/>
              <a:gd name="connsiteX1" fmla="*/ 2889504 w 5769864"/>
              <a:gd name="connsiteY1" fmla="*/ 1524 h 2836164"/>
              <a:gd name="connsiteX2" fmla="*/ 5769864 w 5769864"/>
              <a:gd name="connsiteY2" fmla="*/ 2836164 h 2836164"/>
              <a:gd name="connsiteX3" fmla="*/ 5769864 w 5769864"/>
              <a:gd name="connsiteY3" fmla="*/ 2836164 h 283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864" h="2836164">
                <a:moveTo>
                  <a:pt x="0" y="2827020"/>
                </a:moveTo>
                <a:cubicBezTo>
                  <a:pt x="963930" y="1413510"/>
                  <a:pt x="1927860" y="0"/>
                  <a:pt x="2889504" y="1524"/>
                </a:cubicBezTo>
                <a:cubicBezTo>
                  <a:pt x="3851148" y="3048"/>
                  <a:pt x="5769864" y="2836164"/>
                  <a:pt x="5769864" y="2836164"/>
                </a:cubicBezTo>
                <a:lnTo>
                  <a:pt x="5769864" y="2836164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643063" y="3000375"/>
            <a:ext cx="5770562" cy="1836738"/>
          </a:xfrm>
          <a:custGeom>
            <a:avLst/>
            <a:gdLst>
              <a:gd name="connsiteX0" fmla="*/ 0 w 5769864"/>
              <a:gd name="connsiteY0" fmla="*/ 2827020 h 2836164"/>
              <a:gd name="connsiteX1" fmla="*/ 2889504 w 5769864"/>
              <a:gd name="connsiteY1" fmla="*/ 1524 h 2836164"/>
              <a:gd name="connsiteX2" fmla="*/ 5769864 w 5769864"/>
              <a:gd name="connsiteY2" fmla="*/ 2836164 h 2836164"/>
              <a:gd name="connsiteX3" fmla="*/ 5769864 w 5769864"/>
              <a:gd name="connsiteY3" fmla="*/ 2836164 h 283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864" h="2836164">
                <a:moveTo>
                  <a:pt x="0" y="2827020"/>
                </a:moveTo>
                <a:cubicBezTo>
                  <a:pt x="963930" y="1413510"/>
                  <a:pt x="1927860" y="0"/>
                  <a:pt x="2889504" y="1524"/>
                </a:cubicBezTo>
                <a:cubicBezTo>
                  <a:pt x="3851148" y="3048"/>
                  <a:pt x="5769864" y="2836164"/>
                  <a:pt x="5769864" y="2836164"/>
                </a:cubicBezTo>
                <a:lnTo>
                  <a:pt x="5769864" y="2836164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643063" y="3714750"/>
            <a:ext cx="5000625" cy="1143000"/>
          </a:xfrm>
          <a:custGeom>
            <a:avLst/>
            <a:gdLst>
              <a:gd name="connsiteX0" fmla="*/ 0 w 5769864"/>
              <a:gd name="connsiteY0" fmla="*/ 2827020 h 2836164"/>
              <a:gd name="connsiteX1" fmla="*/ 2889504 w 5769864"/>
              <a:gd name="connsiteY1" fmla="*/ 1524 h 2836164"/>
              <a:gd name="connsiteX2" fmla="*/ 5769864 w 5769864"/>
              <a:gd name="connsiteY2" fmla="*/ 2836164 h 2836164"/>
              <a:gd name="connsiteX3" fmla="*/ 5769864 w 5769864"/>
              <a:gd name="connsiteY3" fmla="*/ 2836164 h 283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864" h="2836164">
                <a:moveTo>
                  <a:pt x="0" y="2827020"/>
                </a:moveTo>
                <a:cubicBezTo>
                  <a:pt x="963930" y="1413510"/>
                  <a:pt x="1927860" y="0"/>
                  <a:pt x="2889504" y="1524"/>
                </a:cubicBezTo>
                <a:cubicBezTo>
                  <a:pt x="3851148" y="3048"/>
                  <a:pt x="5769864" y="2836164"/>
                  <a:pt x="5769864" y="2836164"/>
                </a:cubicBezTo>
                <a:lnTo>
                  <a:pt x="5769864" y="2836164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643063" y="785813"/>
            <a:ext cx="3857625" cy="4071937"/>
          </a:xfrm>
          <a:custGeom>
            <a:avLst/>
            <a:gdLst>
              <a:gd name="connsiteX0" fmla="*/ 0 w 5769864"/>
              <a:gd name="connsiteY0" fmla="*/ 2827020 h 2836164"/>
              <a:gd name="connsiteX1" fmla="*/ 2889504 w 5769864"/>
              <a:gd name="connsiteY1" fmla="*/ 1524 h 2836164"/>
              <a:gd name="connsiteX2" fmla="*/ 5769864 w 5769864"/>
              <a:gd name="connsiteY2" fmla="*/ 2836164 h 2836164"/>
              <a:gd name="connsiteX3" fmla="*/ 5769864 w 5769864"/>
              <a:gd name="connsiteY3" fmla="*/ 2836164 h 283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864" h="2836164">
                <a:moveTo>
                  <a:pt x="0" y="2827020"/>
                </a:moveTo>
                <a:cubicBezTo>
                  <a:pt x="963930" y="1413510"/>
                  <a:pt x="1927860" y="0"/>
                  <a:pt x="2889504" y="1524"/>
                </a:cubicBezTo>
                <a:cubicBezTo>
                  <a:pt x="3851148" y="3048"/>
                  <a:pt x="5769864" y="2836164"/>
                  <a:pt x="5769864" y="2836164"/>
                </a:cubicBezTo>
                <a:lnTo>
                  <a:pt x="5769864" y="2836164"/>
                </a:lnTo>
              </a:path>
            </a:pathLst>
          </a:cu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1643063" y="4286250"/>
            <a:ext cx="3857625" cy="571500"/>
          </a:xfrm>
          <a:custGeom>
            <a:avLst/>
            <a:gdLst>
              <a:gd name="connsiteX0" fmla="*/ 0 w 5769864"/>
              <a:gd name="connsiteY0" fmla="*/ 2827020 h 2836164"/>
              <a:gd name="connsiteX1" fmla="*/ 2889504 w 5769864"/>
              <a:gd name="connsiteY1" fmla="*/ 1524 h 2836164"/>
              <a:gd name="connsiteX2" fmla="*/ 5769864 w 5769864"/>
              <a:gd name="connsiteY2" fmla="*/ 2836164 h 2836164"/>
              <a:gd name="connsiteX3" fmla="*/ 5769864 w 5769864"/>
              <a:gd name="connsiteY3" fmla="*/ 2836164 h 283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864" h="2836164">
                <a:moveTo>
                  <a:pt x="0" y="2827020"/>
                </a:moveTo>
                <a:cubicBezTo>
                  <a:pt x="963930" y="1413510"/>
                  <a:pt x="1927860" y="0"/>
                  <a:pt x="2889504" y="1524"/>
                </a:cubicBezTo>
                <a:cubicBezTo>
                  <a:pt x="3851148" y="3048"/>
                  <a:pt x="5769864" y="2836164"/>
                  <a:pt x="5769864" y="2836164"/>
                </a:cubicBezTo>
                <a:lnTo>
                  <a:pt x="5769864" y="2836164"/>
                </a:lnTo>
              </a:path>
            </a:pathLst>
          </a:cu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 flipV="1">
            <a:off x="-501650" y="2714625"/>
            <a:ext cx="428783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643063" y="4857750"/>
            <a:ext cx="65008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357563" y="3929063"/>
            <a:ext cx="4587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Book Antiqua" pitchFamily="18" charset="0"/>
              </a:rPr>
              <a:t>15</a:t>
            </a:r>
            <a:r>
              <a:rPr lang="en-US" sz="1600" b="1" baseline="24000">
                <a:latin typeface="Book Antiqua" pitchFamily="18" charset="0"/>
              </a:rPr>
              <a:t>0</a:t>
            </a:r>
            <a:endParaRPr lang="ru-RU" sz="1600" b="1" baseline="24000">
              <a:latin typeface="Book Antiqua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357563" y="500063"/>
            <a:ext cx="4587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Book Antiqua" pitchFamily="18" charset="0"/>
              </a:rPr>
              <a:t>75</a:t>
            </a:r>
            <a:r>
              <a:rPr lang="en-US" sz="1600" b="1" baseline="24000">
                <a:latin typeface="Book Antiqua" pitchFamily="18" charset="0"/>
              </a:rPr>
              <a:t>0</a:t>
            </a:r>
            <a:endParaRPr lang="ru-RU" sz="1600" b="1" baseline="24000">
              <a:latin typeface="Book Antiqua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14813" y="264318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Book Antiqua" pitchFamily="18" charset="0"/>
              </a:rPr>
              <a:t>45</a:t>
            </a:r>
            <a:r>
              <a:rPr lang="en-US" b="1" baseline="24000">
                <a:solidFill>
                  <a:srgbClr val="C00000"/>
                </a:solidFill>
                <a:latin typeface="Book Antiqua" pitchFamily="18" charset="0"/>
              </a:rPr>
              <a:t>0</a:t>
            </a:r>
            <a:endParaRPr lang="ru-RU" b="1" baseline="2400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29063" y="3357563"/>
            <a:ext cx="4587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Book Antiqua" pitchFamily="18" charset="0"/>
              </a:rPr>
              <a:t>30</a:t>
            </a:r>
            <a:r>
              <a:rPr lang="en-US" sz="1600" b="1" baseline="24000">
                <a:latin typeface="Book Antiqua" pitchFamily="18" charset="0"/>
              </a:rPr>
              <a:t>0</a:t>
            </a:r>
            <a:endParaRPr lang="ru-RU" sz="1600" b="1" baseline="24000">
              <a:latin typeface="Book Antiqua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786188" y="1643063"/>
            <a:ext cx="4587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Book Antiqua" pitchFamily="18" charset="0"/>
              </a:rPr>
              <a:t>60</a:t>
            </a:r>
            <a:r>
              <a:rPr lang="en-US" sz="1600" b="1" baseline="24000">
                <a:latin typeface="Book Antiqua" pitchFamily="18" charset="0"/>
              </a:rPr>
              <a:t>0</a:t>
            </a:r>
            <a:endParaRPr lang="ru-RU" sz="1600" b="1" baseline="24000">
              <a:latin typeface="Book Antiqua" pitchFamily="18" charset="0"/>
            </a:endParaRPr>
          </a:p>
        </p:txBody>
      </p:sp>
      <p:sp>
        <p:nvSpPr>
          <p:cNvPr id="28685" name="TextBox 36"/>
          <p:cNvSpPr txBox="1">
            <a:spLocks noChangeArrowheads="1"/>
          </p:cNvSpPr>
          <p:nvPr/>
        </p:nvSpPr>
        <p:spPr bwMode="auto">
          <a:xfrm>
            <a:off x="1285875" y="50006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y</a:t>
            </a:r>
            <a:endParaRPr lang="ru-RU" i="1">
              <a:latin typeface="Book Antiqua" pitchFamily="18" charset="0"/>
            </a:endParaRPr>
          </a:p>
        </p:txBody>
      </p:sp>
      <p:sp>
        <p:nvSpPr>
          <p:cNvPr id="28686" name="TextBox 37"/>
          <p:cNvSpPr txBox="1">
            <a:spLocks noChangeArrowheads="1"/>
          </p:cNvSpPr>
          <p:nvPr/>
        </p:nvSpPr>
        <p:spPr bwMode="auto">
          <a:xfrm>
            <a:off x="7929563" y="4857750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Book Antiqua" pitchFamily="18" charset="0"/>
              </a:rPr>
              <a:t>x</a:t>
            </a:r>
            <a:endParaRPr lang="ru-RU" i="1">
              <a:latin typeface="Book Antiqua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500563" y="500063"/>
            <a:ext cx="4071937" cy="92868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357688" y="500063"/>
            <a:ext cx="44291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Залежність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дальності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польоту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від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кута,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під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яким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тіло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кинуто до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горизонту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1643063" y="5000625"/>
            <a:ext cx="5786437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429544" y="5071269"/>
            <a:ext cx="428625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7215981" y="5071269"/>
            <a:ext cx="4286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214813" y="5000625"/>
            <a:ext cx="979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l</a:t>
            </a:r>
            <a:r>
              <a:rPr lang="ru-RU" b="1" i="1">
                <a:latin typeface="Book Antiqua" pitchFamily="18" charset="0"/>
              </a:rPr>
              <a:t> </a:t>
            </a:r>
            <a:r>
              <a:rPr lang="en-US" b="1" i="1">
                <a:latin typeface="Book Antiqua" pitchFamily="18" charset="0"/>
              </a:rPr>
              <a:t>=</a:t>
            </a:r>
            <a:r>
              <a:rPr lang="ru-RU" b="1" i="1">
                <a:latin typeface="Book Antiqua" pitchFamily="18" charset="0"/>
              </a:rPr>
              <a:t> </a:t>
            </a:r>
            <a:r>
              <a:rPr lang="en-US" b="1" i="1">
                <a:latin typeface="Book Antiqua" pitchFamily="18" charset="0"/>
              </a:rPr>
              <a:t>x</a:t>
            </a:r>
            <a:r>
              <a:rPr lang="ru-RU" b="1" i="1">
                <a:latin typeface="Book Antiqua" pitchFamily="18" charset="0"/>
              </a:rPr>
              <a:t> </a:t>
            </a:r>
            <a:r>
              <a:rPr lang="en-US" b="1" i="1" baseline="-14000">
                <a:latin typeface="Book Antiqua" pitchFamily="18" charset="0"/>
              </a:rPr>
              <a:t>max</a:t>
            </a:r>
            <a:endParaRPr lang="ru-RU" b="1" i="1" baseline="-14000">
              <a:latin typeface="Book Antiqua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429250" y="1571625"/>
            <a:ext cx="2643188" cy="500063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5500688" y="1643063"/>
            <a:ext cx="2484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Book Antiqua" pitchFamily="18" charset="0"/>
              </a:rPr>
              <a:t>l = x </a:t>
            </a:r>
            <a:r>
              <a:rPr lang="en-US" sz="2000" b="1" i="1" baseline="-18000">
                <a:latin typeface="Book Antiqua" pitchFamily="18" charset="0"/>
              </a:rPr>
              <a:t>max</a:t>
            </a:r>
            <a:r>
              <a:rPr lang="en-US" sz="2000" b="1" i="1">
                <a:latin typeface="Book Antiqua" pitchFamily="18" charset="0"/>
              </a:rPr>
              <a:t>= v</a:t>
            </a:r>
            <a:r>
              <a:rPr lang="en-US" sz="2000" b="1" i="1" baseline="-16000">
                <a:latin typeface="Book Antiqua" pitchFamily="18" charset="0"/>
              </a:rPr>
              <a:t>0</a:t>
            </a:r>
            <a:r>
              <a:rPr lang="ru-RU" sz="2000" b="1" i="1" baseline="24000">
                <a:latin typeface="Book Antiqua" pitchFamily="18" charset="0"/>
              </a:rPr>
              <a:t>2</a:t>
            </a:r>
            <a:r>
              <a:rPr lang="en-US" sz="2000" b="1" i="1">
                <a:latin typeface="Book Antiqua" pitchFamily="18" charset="0"/>
              </a:rPr>
              <a:t>sin</a:t>
            </a:r>
            <a:r>
              <a:rPr lang="ru-RU" sz="2000" b="1" i="1">
                <a:latin typeface="Book Antiqua" pitchFamily="18" charset="0"/>
              </a:rPr>
              <a:t>2</a:t>
            </a:r>
            <a:r>
              <a:rPr lang="en-US" sz="2000" b="1" i="1">
                <a:latin typeface="Book Antiqua" pitchFamily="18" charset="0"/>
              </a:rPr>
              <a:t>a</a:t>
            </a:r>
            <a:r>
              <a:rPr lang="ru-RU" sz="2000" b="1" i="1">
                <a:latin typeface="Book Antiqua" pitchFamily="18" charset="0"/>
              </a:rPr>
              <a:t> </a:t>
            </a:r>
            <a:r>
              <a:rPr lang="en-US" sz="2000" b="1" i="1">
                <a:latin typeface="Book Antiqua" pitchFamily="18" charset="0"/>
              </a:rPr>
              <a:t>/g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53" name="Дуга 52"/>
          <p:cNvSpPr/>
          <p:nvPr/>
        </p:nvSpPr>
        <p:spPr>
          <a:xfrm>
            <a:off x="1714500" y="4500563"/>
            <a:ext cx="571500" cy="714375"/>
          </a:xfrm>
          <a:prstGeom prst="arc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928813" y="4429125"/>
            <a:ext cx="331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Blackadder ITC" pitchFamily="82" charset="0"/>
              </a:rPr>
              <a:t>a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5" y="5357813"/>
            <a:ext cx="8286750" cy="128587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000125" y="5429250"/>
            <a:ext cx="729558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 err="1" smtClean="0">
                <a:latin typeface="Verdana" pitchFamily="34" charset="0"/>
              </a:rPr>
              <a:t>Дальність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польоту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>
                <a:latin typeface="Verdana" pitchFamily="34" charset="0"/>
              </a:rPr>
              <a:t>максимальна, </a:t>
            </a:r>
            <a:r>
              <a:rPr lang="ru-RU" sz="1600" dirty="0" smtClean="0">
                <a:latin typeface="Verdana" pitchFamily="34" charset="0"/>
              </a:rPr>
              <a:t>коли </a:t>
            </a:r>
            <a:r>
              <a:rPr lang="ru-RU" sz="1600" dirty="0" err="1" smtClean="0">
                <a:latin typeface="Verdana" pitchFamily="34" charset="0"/>
              </a:rPr>
              <a:t>максимальний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en-US" sz="1600" b="1" i="1" dirty="0">
                <a:latin typeface="Book Antiqua" pitchFamily="18" charset="0"/>
              </a:rPr>
              <a:t>sin</a:t>
            </a:r>
            <a:r>
              <a:rPr lang="ru-RU" sz="1600" b="1" i="1" dirty="0">
                <a:latin typeface="Book Antiqua" pitchFamily="18" charset="0"/>
              </a:rPr>
              <a:t>2</a:t>
            </a:r>
            <a:r>
              <a:rPr lang="en-US" sz="1600" b="1" i="1" dirty="0">
                <a:latin typeface="Book Antiqua" pitchFamily="18" charset="0"/>
              </a:rPr>
              <a:t>a</a:t>
            </a:r>
            <a:r>
              <a:rPr lang="ru-RU" sz="1600" b="1" i="1" dirty="0">
                <a:latin typeface="Book Antiqua" pitchFamily="18" charset="0"/>
              </a:rPr>
              <a:t>.</a:t>
            </a:r>
            <a:endParaRPr lang="ru-RU" sz="1600" dirty="0">
              <a:latin typeface="Verdana" pitchFamily="34" charset="0"/>
            </a:endParaRPr>
          </a:p>
          <a:p>
            <a:pPr algn="ctr"/>
            <a:r>
              <a:rPr lang="ru-RU" sz="1600" dirty="0" err="1" smtClean="0">
                <a:latin typeface="Verdana" pitchFamily="34" charset="0"/>
              </a:rPr>
              <a:t>Максимальне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значення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</a:rPr>
              <a:t>синуса </a:t>
            </a:r>
            <a:r>
              <a:rPr lang="ru-RU" sz="1600" dirty="0" err="1" smtClean="0">
                <a:latin typeface="Verdana" pitchFamily="34" charset="0"/>
              </a:rPr>
              <a:t>дорівнює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одиниці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якщо</a:t>
            </a:r>
            <a:r>
              <a:rPr lang="ru-RU" sz="1600" dirty="0" smtClean="0">
                <a:latin typeface="Verdana" pitchFamily="34" charset="0"/>
              </a:rPr>
              <a:t> кут </a:t>
            </a:r>
            <a:r>
              <a:rPr lang="ru-RU" sz="1600" b="1" i="1" dirty="0">
                <a:latin typeface="Book Antiqua" pitchFamily="18" charset="0"/>
              </a:rPr>
              <a:t>2</a:t>
            </a:r>
            <a:r>
              <a:rPr lang="en-US" sz="1600" b="1" i="1" dirty="0">
                <a:latin typeface="Book Antiqua" pitchFamily="18" charset="0"/>
              </a:rPr>
              <a:t>a</a:t>
            </a:r>
            <a:r>
              <a:rPr lang="ru-RU" sz="1600" b="1" dirty="0">
                <a:latin typeface="Verdana" pitchFamily="34" charset="0"/>
              </a:rPr>
              <a:t>=</a:t>
            </a:r>
            <a:r>
              <a:rPr lang="ru-RU" sz="1600" b="1" i="1" dirty="0">
                <a:latin typeface="Book Antiqua" pitchFamily="18" charset="0"/>
              </a:rPr>
              <a:t>90</a:t>
            </a:r>
            <a:r>
              <a:rPr lang="ru-RU" sz="1600" b="1" baseline="30000" dirty="0">
                <a:latin typeface="Verdana" pitchFamily="34" charset="0"/>
              </a:rPr>
              <a:t>0</a:t>
            </a:r>
            <a:r>
              <a:rPr lang="ru-RU" sz="1600" b="1" dirty="0">
                <a:latin typeface="Verdana" pitchFamily="34" charset="0"/>
              </a:rPr>
              <a:t>,</a:t>
            </a:r>
            <a:endParaRPr lang="en-US" sz="1600" b="1" dirty="0">
              <a:latin typeface="Verdana" pitchFamily="34" charset="0"/>
            </a:endParaRPr>
          </a:p>
          <a:p>
            <a:pPr algn="ctr"/>
            <a:r>
              <a:rPr lang="ru-RU" b="1" i="1" u="sng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ru-RU" b="1" i="1" u="sng" dirty="0" err="1" smtClean="0">
                <a:solidFill>
                  <a:srgbClr val="C00000"/>
                </a:solidFill>
                <a:latin typeface="Book Antiqua" pitchFamily="18" charset="0"/>
              </a:rPr>
              <a:t>тоді</a:t>
            </a:r>
            <a:r>
              <a:rPr lang="ru-RU" u="sng" dirty="0" smtClean="0">
                <a:solidFill>
                  <a:srgbClr val="C00000"/>
                </a:solidFill>
                <a:latin typeface="Verdana" pitchFamily="34" charset="0"/>
              </a:rPr>
              <a:t>  </a:t>
            </a:r>
            <a:r>
              <a:rPr lang="en-US" b="1" i="1" u="sng" dirty="0">
                <a:solidFill>
                  <a:srgbClr val="C00000"/>
                </a:solidFill>
                <a:latin typeface="Book Antiqua" pitchFamily="18" charset="0"/>
              </a:rPr>
              <a:t>a</a:t>
            </a:r>
            <a:r>
              <a:rPr lang="ru-RU" b="1" i="1" u="sng" dirty="0">
                <a:solidFill>
                  <a:srgbClr val="C00000"/>
                </a:solidFill>
                <a:latin typeface="Book Antiqua" pitchFamily="18" charset="0"/>
              </a:rPr>
              <a:t> = 45</a:t>
            </a:r>
            <a:r>
              <a:rPr lang="ru-RU" b="1" i="1" u="sng" baseline="30000" dirty="0">
                <a:solidFill>
                  <a:srgbClr val="C00000"/>
                </a:solidFill>
                <a:latin typeface="Book Antiqua" pitchFamily="18" charset="0"/>
              </a:rPr>
              <a:t>0</a:t>
            </a:r>
            <a:endParaRPr lang="ru-RU" u="sng" baseline="300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28596" y="6215082"/>
            <a:ext cx="82949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Verdana" pitchFamily="34" charset="0"/>
              </a:rPr>
              <a:t>Для </a:t>
            </a:r>
            <a:r>
              <a:rPr lang="ru-RU" sz="1600" dirty="0" err="1" smtClean="0">
                <a:latin typeface="Verdana" pitchFamily="34" charset="0"/>
              </a:rPr>
              <a:t>кутів</a:t>
            </a:r>
            <a:r>
              <a:rPr lang="ru-RU" sz="1600" dirty="0" smtClean="0">
                <a:latin typeface="Verdana" pitchFamily="34" charset="0"/>
              </a:rPr>
              <a:t>, </a:t>
            </a:r>
            <a:r>
              <a:rPr lang="ru-RU" sz="1600" dirty="0" err="1" smtClean="0">
                <a:latin typeface="Verdana" pitchFamily="34" charset="0"/>
              </a:rPr>
              <a:t>доповнюючих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</a:rPr>
              <a:t>один одного до </a:t>
            </a:r>
            <a:r>
              <a:rPr lang="ru-RU" sz="1600" dirty="0">
                <a:latin typeface="Book Antiqua" pitchFamily="18" charset="0"/>
              </a:rPr>
              <a:t>90</a:t>
            </a:r>
            <a:r>
              <a:rPr lang="ru-RU" sz="1600" baseline="30000" dirty="0">
                <a:latin typeface="Book Antiqua" pitchFamily="18" charset="0"/>
              </a:rPr>
              <a:t>0</a:t>
            </a:r>
            <a:r>
              <a:rPr lang="ru-RU" sz="1600" dirty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дальність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польоту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однакова</a:t>
            </a:r>
            <a:endParaRPr lang="ru-RU" sz="16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40" grpId="0" animBg="1"/>
      <p:bldP spid="41" grpId="0"/>
      <p:bldP spid="46" grpId="0"/>
      <p:bldP spid="47" grpId="0" animBg="1"/>
      <p:bldP spid="48" grpId="0"/>
      <p:bldP spid="54" grpId="0"/>
      <p:bldP spid="56" grpId="0" animBg="1"/>
      <p:bldP spid="5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4000500" y="571500"/>
            <a:ext cx="4572000" cy="714375"/>
          </a:xfrm>
          <a:prstGeom prst="roundRect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143375" y="642938"/>
            <a:ext cx="4572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4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 Рух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тіла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кинутого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горизонтально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429125" y="2286000"/>
            <a:ext cx="1001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ru-RU" sz="2400" b="1" i="1" baseline="-10000">
                <a:latin typeface="Book Antiqua" pitchFamily="18" charset="0"/>
              </a:rPr>
              <a:t>у</a:t>
            </a:r>
            <a:r>
              <a:rPr lang="ru-RU" sz="2400" b="1" i="1">
                <a:latin typeface="Book Antiqua" pitchFamily="18" charset="0"/>
              </a:rPr>
              <a:t>=0</a:t>
            </a:r>
            <a:r>
              <a:rPr lang="en-US" sz="2800" b="1" i="1">
                <a:latin typeface="Book Antiqua" pitchFamily="18" charset="0"/>
              </a:rPr>
              <a:t>,</a:t>
            </a:r>
            <a:endParaRPr lang="ru-RU" sz="2800" i="1">
              <a:latin typeface="Book Antiqua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143500" y="1857375"/>
            <a:ext cx="862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Book Antiqua" pitchFamily="18" charset="0"/>
              </a:rPr>
              <a:t>a=g </a:t>
            </a:r>
            <a:r>
              <a:rPr lang="en-US" sz="2800" b="1">
                <a:latin typeface="Book Antiqua" pitchFamily="18" charset="0"/>
              </a:rPr>
              <a:t>,</a:t>
            </a:r>
            <a:endParaRPr lang="ru-RU" sz="2800" b="1">
              <a:latin typeface="Book Antiqua" pitchFamily="18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429250" y="22860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g</a:t>
            </a:r>
            <a:r>
              <a:rPr lang="en-US" sz="2400" b="1" i="1" baseline="-12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</a:t>
            </a:r>
            <a:r>
              <a:rPr lang="ru-RU" sz="2400" b="1" i="1">
                <a:latin typeface="Book Antiqua" pitchFamily="18" charset="0"/>
              </a:rPr>
              <a:t> -</a:t>
            </a:r>
            <a:r>
              <a:rPr lang="en-US" sz="2400" b="1" i="1">
                <a:latin typeface="Book Antiqua" pitchFamily="18" charset="0"/>
              </a:rPr>
              <a:t>g</a:t>
            </a:r>
            <a:r>
              <a:rPr lang="ru-RU" sz="2400" b="1" i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,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572250" y="2286000"/>
            <a:ext cx="944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 y</a:t>
            </a:r>
            <a:r>
              <a:rPr lang="en-US" sz="2400" b="1" i="1" baseline="-10000">
                <a:latin typeface="Book Antiqua" pitchFamily="18" charset="0"/>
              </a:rPr>
              <a:t>0 </a:t>
            </a:r>
            <a:r>
              <a:rPr lang="en-US" sz="2400" b="1" i="1">
                <a:latin typeface="Book Antiqua" pitchFamily="18" charset="0"/>
              </a:rPr>
              <a:t>=h</a:t>
            </a:r>
            <a:endParaRPr lang="ru-RU" sz="2400" i="1">
              <a:latin typeface="Book Antiqua" pitchFamily="18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357938" y="1928813"/>
            <a:ext cx="9096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s =h ,</a:t>
            </a:r>
            <a:endParaRPr lang="ru-RU" sz="2400">
              <a:latin typeface="Book Antiqua" pitchFamily="18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86313" y="1571625"/>
            <a:ext cx="28552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Verdana" pitchFamily="34" charset="0"/>
              </a:rPr>
              <a:t>Аналізуємо</a:t>
            </a:r>
            <a:r>
              <a:rPr lang="ru-RU" dirty="0" smtClean="0">
                <a:latin typeface="Verdana" pitchFamily="34" charset="0"/>
              </a:rPr>
              <a:t>  </a:t>
            </a:r>
            <a:r>
              <a:rPr lang="ru-RU" dirty="0" err="1" smtClean="0">
                <a:latin typeface="Verdana" pitchFamily="34" charset="0"/>
              </a:rPr>
              <a:t>малюнок</a:t>
            </a:r>
            <a:r>
              <a:rPr lang="ru-RU" dirty="0">
                <a:latin typeface="Verdana" pitchFamily="34" charset="0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14938" y="2857500"/>
            <a:ext cx="256672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За горизонталью:</a:t>
            </a:r>
            <a:endParaRPr lang="ru-RU" b="1" u="sng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857625" y="3286125"/>
            <a:ext cx="5072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тіло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рухається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Verdana" pitchFamily="34" charset="0"/>
              </a:rPr>
              <a:t>рівномірно</a:t>
            </a:r>
            <a:r>
              <a:rPr lang="ru-RU" sz="1600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endParaRPr lang="ru-RU" sz="1600" dirty="0">
              <a:latin typeface="Verdana" pitchFamily="34" charset="0"/>
            </a:endParaRPr>
          </a:p>
          <a:p>
            <a:pPr algn="ctr"/>
            <a:r>
              <a:rPr lang="uk-UA" sz="1600" dirty="0" smtClean="0">
                <a:latin typeface="Verdana" pitchFamily="34" charset="0"/>
              </a:rPr>
              <a:t>зі сталою </a:t>
            </a:r>
            <a:r>
              <a:rPr lang="ru-RU" sz="1600" dirty="0" err="1" smtClean="0">
                <a:latin typeface="Verdana" pitchFamily="34" charset="0"/>
              </a:rPr>
              <a:t>швидкістю</a:t>
            </a:r>
            <a:r>
              <a:rPr lang="ru-RU" sz="1600" dirty="0" smtClean="0">
                <a:latin typeface="Verdana" pitchFamily="34" charset="0"/>
              </a:rPr>
              <a:t>, яка </a:t>
            </a:r>
            <a:r>
              <a:rPr lang="ru-RU" sz="1600" dirty="0" err="1" smtClean="0">
                <a:latin typeface="Verdana" pitchFamily="34" charset="0"/>
              </a:rPr>
              <a:t>дорівнює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проекції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початкової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швидкості</a:t>
            </a:r>
            <a:r>
              <a:rPr lang="ru-RU" sz="1600" dirty="0" smtClean="0">
                <a:latin typeface="Verdana" pitchFamily="34" charset="0"/>
              </a:rPr>
              <a:t>  </a:t>
            </a:r>
            <a:r>
              <a:rPr lang="ru-RU" sz="1600" dirty="0">
                <a:latin typeface="Verdana" pitchFamily="34" charset="0"/>
              </a:rPr>
              <a:t>на </a:t>
            </a:r>
            <a:r>
              <a:rPr lang="ru-RU" sz="1600" dirty="0" err="1" smtClean="0">
                <a:latin typeface="Verdana" pitchFamily="34" charset="0"/>
              </a:rPr>
              <a:t>вісь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>
                <a:latin typeface="Verdana" pitchFamily="34" charset="0"/>
              </a:rPr>
              <a:t>ОХ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500563" y="4286250"/>
            <a:ext cx="1428750" cy="5715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286250" y="4357688"/>
            <a:ext cx="1785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latin typeface="Book Antiqua" pitchFamily="18" charset="0"/>
              </a:rPr>
              <a:t>v</a:t>
            </a:r>
            <a:r>
              <a:rPr lang="ru-RU" sz="2400" b="1" i="1" baseline="-14000">
                <a:latin typeface="Book Antiqua" pitchFamily="18" charset="0"/>
              </a:rPr>
              <a:t>0</a:t>
            </a:r>
            <a:r>
              <a:rPr lang="en-US" sz="2400" b="1" i="1" baseline="-22000">
                <a:latin typeface="Book Antiqua" pitchFamily="18" charset="0"/>
              </a:rPr>
              <a:t>x</a:t>
            </a:r>
            <a:r>
              <a:rPr lang="en-US" sz="2400" b="1">
                <a:latin typeface="Book Antiqua" pitchFamily="18" charset="0"/>
              </a:rPr>
              <a:t>=</a:t>
            </a:r>
            <a:r>
              <a:rPr lang="ru-RU" sz="2400" b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ru-RU" sz="2400" b="1" i="1">
                <a:latin typeface="Book Antiqua" pitchFamily="18" charset="0"/>
              </a:rPr>
              <a:t> 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786563" y="4286250"/>
            <a:ext cx="1785937" cy="5715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l=v</a:t>
            </a:r>
            <a:r>
              <a:rPr lang="en-US" b="1" i="1" baseline="-18000" dirty="0">
                <a:latin typeface="Book Antiqua" pitchFamily="18" charset="0"/>
              </a:rPr>
              <a:t>x</a:t>
            </a:r>
            <a:r>
              <a:rPr lang="en-US" b="1" i="1" dirty="0">
                <a:latin typeface="Book Antiqua" pitchFamily="18" charset="0"/>
              </a:rPr>
              <a:t>t= 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 t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6858000" y="4357688"/>
            <a:ext cx="1704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l=v</a:t>
            </a:r>
            <a:r>
              <a:rPr lang="ru-RU" sz="2400" b="1" i="1" baseline="-16000">
                <a:latin typeface="Book Antiqua" pitchFamily="18" charset="0"/>
              </a:rPr>
              <a:t>0</a:t>
            </a:r>
            <a:r>
              <a:rPr lang="en-US" sz="2400" b="1" i="1" baseline="-18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t= v</a:t>
            </a:r>
            <a:r>
              <a:rPr lang="en-US" sz="2400" b="1" i="1" baseline="-14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 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7250" y="4786313"/>
            <a:ext cx="228940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За </a:t>
            </a:r>
            <a:r>
              <a:rPr lang="ru-RU" b="1" u="sng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вертикаллю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:</a:t>
            </a:r>
            <a:endParaRPr lang="ru-RU" b="1" u="sng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928938" y="4857750"/>
            <a:ext cx="34660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</a:rPr>
              <a:t>Тіло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вільно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падає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з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висоти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en-US" sz="1600" b="1" i="1" dirty="0">
                <a:latin typeface="Book Antiqua" pitchFamily="18" charset="0"/>
              </a:rPr>
              <a:t>h</a:t>
            </a:r>
            <a:r>
              <a:rPr lang="ru-RU" sz="1600" b="1" i="1" dirty="0">
                <a:latin typeface="Book Antiqua" pitchFamily="18" charset="0"/>
              </a:rPr>
              <a:t> .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214438" y="5214938"/>
            <a:ext cx="62183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Verdana" pitchFamily="34" charset="0"/>
              </a:rPr>
              <a:t> Тому,  </a:t>
            </a:r>
            <a:r>
              <a:rPr lang="ru-RU" sz="1600" dirty="0" err="1" smtClean="0">
                <a:latin typeface="Verdana" pitchFamily="34" charset="0"/>
              </a:rPr>
              <a:t>використовуємо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формули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>
                <a:latin typeface="Verdana" pitchFamily="34" charset="0"/>
              </a:rPr>
              <a:t>для 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вільного</a:t>
            </a: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</a:rPr>
              <a:t>падіння</a:t>
            </a:r>
            <a:r>
              <a:rPr lang="ru-RU" sz="1600" dirty="0">
                <a:latin typeface="Verdana" pitchFamily="34" charset="0"/>
              </a:rPr>
              <a:t>: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428750" y="5643563"/>
            <a:ext cx="1428750" cy="5715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643063" y="5715000"/>
            <a:ext cx="928687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 =gt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000500" y="5643563"/>
            <a:ext cx="1428750" cy="5715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429375" y="5643563"/>
            <a:ext cx="1643063" cy="5715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071938" y="5643563"/>
            <a:ext cx="1428750" cy="7381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h =gt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6500813" y="5643563"/>
            <a:ext cx="1563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y=y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-gt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28625" y="1000125"/>
            <a:ext cx="3643313" cy="357187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67" name="Прямая со стрелкой 66"/>
          <p:cNvCxnSpPr/>
          <p:nvPr/>
        </p:nvCxnSpPr>
        <p:spPr>
          <a:xfrm rot="5400000" flipH="1" flipV="1">
            <a:off x="-427831" y="2570956"/>
            <a:ext cx="28575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1214438" y="2428875"/>
            <a:ext cx="5715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1000125" y="2357438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724" name="Прямоугольник 69"/>
          <p:cNvSpPr>
            <a:spLocks noChangeArrowheads="1"/>
          </p:cNvSpPr>
          <p:nvPr/>
        </p:nvSpPr>
        <p:spPr bwMode="auto">
          <a:xfrm>
            <a:off x="1857375" y="2214563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v</a:t>
            </a:r>
            <a:r>
              <a:rPr lang="en-US" i="1" baseline="-10000">
                <a:latin typeface="Book Antiqua" pitchFamily="18" charset="0"/>
              </a:rPr>
              <a:t>0</a:t>
            </a:r>
            <a:endParaRPr lang="ru-RU" i="1" baseline="-10000">
              <a:latin typeface="Book Antiqua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1928813" y="2286000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2858294" y="2713832"/>
            <a:ext cx="4286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7" name="TextBox 72"/>
          <p:cNvSpPr txBox="1">
            <a:spLocks noChangeArrowheads="1"/>
          </p:cNvSpPr>
          <p:nvPr/>
        </p:nvSpPr>
        <p:spPr bwMode="auto">
          <a:xfrm>
            <a:off x="3071813" y="22860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Book Antiqua" pitchFamily="18" charset="0"/>
              </a:rPr>
              <a:t>g</a:t>
            </a:r>
            <a:endParaRPr lang="ru-RU">
              <a:latin typeface="Book Antiqua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3071813" y="2286000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5400000">
            <a:off x="0" y="3214688"/>
            <a:ext cx="1571625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500063" y="2428875"/>
            <a:ext cx="4984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00063" y="4000500"/>
            <a:ext cx="49847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32" name="TextBox 77"/>
          <p:cNvSpPr txBox="1">
            <a:spLocks noChangeArrowheads="1"/>
          </p:cNvSpPr>
          <p:nvPr/>
        </p:nvSpPr>
        <p:spPr bwMode="auto">
          <a:xfrm>
            <a:off x="500063" y="2928938"/>
            <a:ext cx="33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Verdana" pitchFamily="34" charset="0"/>
              </a:rPr>
              <a:t>h</a:t>
            </a:r>
            <a:endParaRPr lang="ru-RU" i="1">
              <a:latin typeface="Verdana" pitchFamily="34" charset="0"/>
            </a:endParaRPr>
          </a:p>
        </p:txBody>
      </p:sp>
      <p:sp>
        <p:nvSpPr>
          <p:cNvPr id="29733" name="TextBox 78"/>
          <p:cNvSpPr txBox="1">
            <a:spLocks noChangeArrowheads="1"/>
          </p:cNvSpPr>
          <p:nvPr/>
        </p:nvSpPr>
        <p:spPr bwMode="auto">
          <a:xfrm>
            <a:off x="1643063" y="4286250"/>
            <a:ext cx="273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Gigi" pitchFamily="82" charset="0"/>
              </a:rPr>
              <a:t>l</a:t>
            </a:r>
            <a:endParaRPr lang="ru-RU" b="1" i="1">
              <a:latin typeface="Verdana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00125" y="4214813"/>
            <a:ext cx="1500188" cy="1587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6200000" flipV="1">
            <a:off x="785812" y="4214813"/>
            <a:ext cx="42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V="1">
            <a:off x="2286000" y="4214813"/>
            <a:ext cx="42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1000125" y="4000500"/>
            <a:ext cx="785813" cy="158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998537" y="3214688"/>
            <a:ext cx="1573213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>
            <a:spLocks noChangeArrowheads="1"/>
          </p:cNvSpPr>
          <p:nvPr/>
        </p:nvSpPr>
        <p:spPr bwMode="auto">
          <a:xfrm>
            <a:off x="357188" y="2071688"/>
            <a:ext cx="708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v</a:t>
            </a:r>
            <a:r>
              <a:rPr lang="ru-RU" i="1" baseline="-10000">
                <a:latin typeface="Book Antiqua" pitchFamily="18" charset="0"/>
              </a:rPr>
              <a:t>0</a:t>
            </a:r>
            <a:r>
              <a:rPr lang="en-US" i="1" baseline="-18000">
                <a:latin typeface="Book Antiqua" pitchFamily="18" charset="0"/>
              </a:rPr>
              <a:t>y</a:t>
            </a:r>
            <a:r>
              <a:rPr lang="en-US" i="1">
                <a:latin typeface="Book Antiqua" pitchFamily="18" charset="0"/>
              </a:rPr>
              <a:t>=0</a:t>
            </a:r>
            <a:endParaRPr lang="ru-RU" i="1">
              <a:latin typeface="Book Antiqua" pitchFamily="18" charset="0"/>
            </a:endParaRPr>
          </a:p>
        </p:txBody>
      </p:sp>
      <p:sp>
        <p:nvSpPr>
          <p:cNvPr id="29740" name="Прямоугольник 85"/>
          <p:cNvSpPr>
            <a:spLocks noChangeArrowheads="1"/>
          </p:cNvSpPr>
          <p:nvPr/>
        </p:nvSpPr>
        <p:spPr bwMode="auto">
          <a:xfrm>
            <a:off x="1143000" y="3643313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v</a:t>
            </a:r>
            <a:r>
              <a:rPr lang="en-US" i="1" baseline="-10000">
                <a:latin typeface="Book Antiqua" pitchFamily="18" charset="0"/>
              </a:rPr>
              <a:t>0</a:t>
            </a:r>
            <a:r>
              <a:rPr lang="en-US" i="1" baseline="-20000">
                <a:latin typeface="Book Antiqua" pitchFamily="18" charset="0"/>
              </a:rPr>
              <a:t>x</a:t>
            </a:r>
            <a:endParaRPr lang="ru-RU" i="1" baseline="-20000">
              <a:latin typeface="Book Antiqua" pitchFamily="18" charset="0"/>
            </a:endParaRPr>
          </a:p>
        </p:txBody>
      </p:sp>
      <p:sp>
        <p:nvSpPr>
          <p:cNvPr id="29741" name="TextBox 86"/>
          <p:cNvSpPr txBox="1">
            <a:spLocks noChangeArrowheads="1"/>
          </p:cNvSpPr>
          <p:nvPr/>
        </p:nvSpPr>
        <p:spPr bwMode="auto">
          <a:xfrm>
            <a:off x="642938" y="1000125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Book Antiqua" pitchFamily="18" charset="0"/>
              </a:rPr>
              <a:t>у</a:t>
            </a:r>
          </a:p>
        </p:txBody>
      </p:sp>
      <p:sp>
        <p:nvSpPr>
          <p:cNvPr id="29742" name="TextBox 87"/>
          <p:cNvSpPr txBox="1">
            <a:spLocks noChangeArrowheads="1"/>
          </p:cNvSpPr>
          <p:nvPr/>
        </p:nvSpPr>
        <p:spPr bwMode="auto">
          <a:xfrm>
            <a:off x="3500438" y="4000500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 Antiqua" pitchFamily="18" charset="0"/>
              </a:rPr>
              <a:t>х</a:t>
            </a:r>
          </a:p>
        </p:txBody>
      </p:sp>
      <p:sp>
        <p:nvSpPr>
          <p:cNvPr id="89" name="Дуга 88"/>
          <p:cNvSpPr/>
          <p:nvPr/>
        </p:nvSpPr>
        <p:spPr>
          <a:xfrm>
            <a:off x="-428625" y="2500313"/>
            <a:ext cx="2928938" cy="2928937"/>
          </a:xfrm>
          <a:prstGeom prst="arc">
            <a:avLst>
              <a:gd name="adj1" fmla="val 16200000"/>
              <a:gd name="adj2" fmla="val 148799"/>
            </a:avLst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1000125" y="4000500"/>
            <a:ext cx="28575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48" grpId="0"/>
      <p:bldP spid="49" grpId="0"/>
      <p:bldP spid="50" grpId="0"/>
      <p:bldP spid="51" grpId="0" animBg="1"/>
      <p:bldP spid="52" grpId="0"/>
      <p:bldP spid="53" grpId="0" animBg="1"/>
      <p:bldP spid="54" grpId="0"/>
      <p:bldP spid="55" grpId="0"/>
      <p:bldP spid="56" grpId="0"/>
      <p:bldP spid="57" grpId="0"/>
      <p:bldP spid="59" grpId="0" animBg="1"/>
      <p:bldP spid="60" grpId="0"/>
      <p:bldP spid="61" grpId="0" animBg="1"/>
      <p:bldP spid="62" grpId="0" animBg="1"/>
      <p:bldP spid="63" grpId="0"/>
      <p:bldP spid="64" grpId="0"/>
      <p:bldP spid="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13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571501"/>
            <a:ext cx="2357426" cy="122305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3429000" y="714375"/>
            <a:ext cx="5000625" cy="100011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00438" y="785813"/>
            <a:ext cx="48577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Подумайте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та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дайте 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відповідь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</a:rPr>
              <a:t>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928802"/>
            <a:ext cx="8572500" cy="464343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500" y="2214563"/>
            <a:ext cx="814387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З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яким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прискоренням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рухається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тіло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кинуте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вертикально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вгору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?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5" y="2857500"/>
            <a:ext cx="8215313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З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яким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прискоренням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рухається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тіло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кинуте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горизонтально?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625" y="3500438"/>
            <a:ext cx="821531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Що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спільного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русі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тіл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кинутих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вертикально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та 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під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кутом до горизонту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63" y="4214813"/>
            <a:ext cx="755527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Три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тіла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кинуті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так: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перше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до низу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без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початкової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швидкості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 друге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до низу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з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початкою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швидкістю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трете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вгору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Що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можно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сказати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про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прискорення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цих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тіл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750" y="5429250"/>
            <a:ext cx="85725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Важкий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предмет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підвішаний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мотузку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до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повітряного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шару,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який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равномірно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піднімається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з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деякою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швидкістю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Яким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буде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рух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предмету, коли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мотузку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перерізати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?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14438" y="500063"/>
            <a:ext cx="3714750" cy="71437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7313" y="642938"/>
            <a:ext cx="279435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Згадаємо вивчене:</a:t>
            </a:r>
            <a:endParaRPr lang="uk-UA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86438" y="1928813"/>
            <a:ext cx="2714625" cy="3714750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86500" y="2071688"/>
            <a:ext cx="160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+a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86500" y="2571750"/>
            <a:ext cx="163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+a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072188" y="3643313"/>
            <a:ext cx="2073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latin typeface="Book Antiqua" pitchFamily="18" charset="0"/>
              </a:rPr>
              <a:t>s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72188" y="3143250"/>
            <a:ext cx="2039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latin typeface="Book Antiqua" pitchFamily="18" charset="0"/>
              </a:rPr>
              <a:t>s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00750" y="4143375"/>
            <a:ext cx="23971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latin typeface="Book Antiqua" pitchFamily="18" charset="0"/>
              </a:rPr>
              <a:t>x=x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+v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pPr algn="ctr"/>
            <a:endParaRPr lang="ru-RU">
              <a:latin typeface="Verdana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00750" y="4714875"/>
            <a:ext cx="2454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latin typeface="Book Antiqua" pitchFamily="18" charset="0"/>
              </a:rPr>
              <a:t>y=y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+v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pPr algn="ctr"/>
            <a:endParaRPr lang="ru-RU">
              <a:latin typeface="Verdana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28688" y="1357313"/>
            <a:ext cx="4357687" cy="71437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28688" y="2214563"/>
            <a:ext cx="4357687" cy="71437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28688" y="3071813"/>
            <a:ext cx="4357687" cy="71437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28662" y="3929066"/>
            <a:ext cx="4357687" cy="857260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en-US" b="1" i="1" baseline="-14000" dirty="0" smtClean="0">
                <a:latin typeface="Book Antiqua" pitchFamily="18" charset="0"/>
              </a:rPr>
              <a:t>0</a:t>
            </a:r>
            <a:r>
              <a:rPr lang="en-US" b="1" i="1" dirty="0" smtClean="0">
                <a:latin typeface="Book Antiqua" pitchFamily="18" charset="0"/>
              </a:rPr>
              <a:t>co</a:t>
            </a:r>
            <a:r>
              <a:rPr lang="ru-RU" dirty="0" smtClean="0">
                <a:latin typeface="Verdana" pitchFamily="34" charset="0"/>
              </a:rPr>
              <a:t> за умов </a:t>
            </a:r>
            <a:r>
              <a:rPr lang="ru-RU" dirty="0" err="1" smtClean="0">
                <a:latin typeface="Verdana" pitchFamily="34" charset="0"/>
              </a:rPr>
              <a:t>рівноп</a:t>
            </a:r>
            <a:r>
              <a:rPr lang="ru-RU" dirty="0" smtClean="0">
                <a:latin typeface="Verdana" pitchFamily="34" charset="0"/>
              </a:rPr>
              <a:t> за умов </a:t>
            </a:r>
            <a:r>
              <a:rPr lang="ru-RU" dirty="0" err="1" smtClean="0">
                <a:latin typeface="Verdana" pitchFamily="34" charset="0"/>
              </a:rPr>
              <a:t>рівноприскоренного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руху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рискоренного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руху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en-US" b="1" i="1" dirty="0" err="1" smtClean="0">
                <a:latin typeface="Book Antiqua" pitchFamily="18" charset="0"/>
              </a:rPr>
              <a:t>sa</a:t>
            </a:r>
            <a:r>
              <a:rPr lang="ru-RU" b="1" i="1" dirty="0" smtClean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00125" y="1357313"/>
            <a:ext cx="4357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mtClean="0">
                <a:latin typeface="Verdana" pitchFamily="34" charset="0"/>
              </a:rPr>
              <a:t> Який рух називають </a:t>
            </a:r>
            <a:r>
              <a:rPr lang="uk-UA" smtClean="0">
                <a:latin typeface="Verdana" pitchFamily="34" charset="0"/>
              </a:rPr>
              <a:t>рівносприскореним?</a:t>
            </a:r>
            <a:endParaRPr lang="uk-UA">
              <a:latin typeface="Verdana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00125" y="2214563"/>
            <a:ext cx="42862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mtClean="0">
                <a:latin typeface="Verdana" pitchFamily="34" charset="0"/>
              </a:rPr>
              <a:t> Визначення  </a:t>
            </a:r>
            <a:r>
              <a:rPr lang="uk-UA" smtClean="0">
                <a:latin typeface="Verdana" pitchFamily="34" charset="0"/>
              </a:rPr>
              <a:t>прискорення.</a:t>
            </a:r>
            <a:endParaRPr lang="uk-UA" smtClean="0">
              <a:latin typeface="Verdana" pitchFamily="34" charset="0"/>
            </a:endParaRPr>
          </a:p>
          <a:p>
            <a:pPr algn="ctr"/>
            <a:r>
              <a:rPr lang="uk-UA" smtClean="0">
                <a:latin typeface="Verdana" pitchFamily="34" charset="0"/>
              </a:rPr>
              <a:t> Фізичний зміст </a:t>
            </a:r>
            <a:r>
              <a:rPr lang="uk-UA" smtClean="0">
                <a:latin typeface="Verdana" pitchFamily="34" charset="0"/>
              </a:rPr>
              <a:t>прискорення.</a:t>
            </a:r>
            <a:endParaRPr lang="uk-UA">
              <a:latin typeface="Verdana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28688" y="3071813"/>
            <a:ext cx="43576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mtClean="0">
                <a:latin typeface="Verdana" pitchFamily="34" charset="0"/>
              </a:rPr>
              <a:t>Формула проекції  швидкості за умов рівноприскореного руху </a:t>
            </a:r>
            <a:endParaRPr lang="uk-UA" smtClean="0">
              <a:latin typeface="Verdana" pitchFamily="34" charset="0"/>
            </a:endParaRPr>
          </a:p>
          <a:p>
            <a:pPr algn="ctr"/>
            <a:r>
              <a:rPr lang="ru-RU" smtClean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00125" y="4000500"/>
            <a:ext cx="4286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 smtClean="0">
                <a:latin typeface="Verdana" pitchFamily="34" charset="0"/>
              </a:rPr>
              <a:t>Формула проекції переміщення за умов рівноприскореного руху  </a:t>
            </a:r>
            <a:endParaRPr lang="uk-UA" dirty="0">
              <a:latin typeface="Verdana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28688" y="4929188"/>
            <a:ext cx="4357687" cy="71437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4929188"/>
            <a:ext cx="43576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 smtClean="0">
                <a:latin typeface="Verdana" pitchFamily="34" charset="0"/>
              </a:rPr>
              <a:t>Формула координати за умов рівноприскореного руху </a:t>
            </a:r>
          </a:p>
          <a:p>
            <a:pPr algn="ctr"/>
            <a:r>
              <a:rPr lang="uk-UA" dirty="0" smtClean="0">
                <a:latin typeface="Verdana" pitchFamily="34" charset="0"/>
              </a:rPr>
              <a:t> </a:t>
            </a:r>
            <a:endParaRPr lang="uk-UA" dirty="0">
              <a:latin typeface="Verdana" pitchFamily="34" charset="0"/>
            </a:endParaRPr>
          </a:p>
        </p:txBody>
      </p:sp>
      <p:pic>
        <p:nvPicPr>
          <p:cNvPr id="1026" name="Picture 2" descr="C:\Documents and Settings\Admin\Рабочий стол\10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571500"/>
            <a:ext cx="2214563" cy="1230313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 animBg="1"/>
      <p:bldP spid="21" grpId="0" animBg="1"/>
      <p:bldP spid="22" grpId="0" animBg="1"/>
      <p:bldP spid="18" grpId="0"/>
      <p:bldP spid="23" grpId="0"/>
      <p:bldP spid="24" grpId="0"/>
      <p:bldP spid="25" grpId="0"/>
      <p:bldP spid="26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85875" y="500063"/>
            <a:ext cx="6643688" cy="92868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85875" y="642938"/>
            <a:ext cx="649568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Визначте характер  руху,  користуючись  малюнком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та запишіть формули для </a:t>
            </a:r>
            <a:r>
              <a:rPr lang="uk-UA" sz="16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розрахунк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у  </a:t>
            </a:r>
            <a:r>
              <a:rPr lang="en-US" sz="2000" b="1" i="1" dirty="0">
                <a:latin typeface="Book Antiqua" pitchFamily="18" charset="0"/>
              </a:rPr>
              <a:t>v</a:t>
            </a:r>
            <a:r>
              <a:rPr lang="ru-RU" sz="2000" b="1" i="1" baseline="-10000" dirty="0">
                <a:latin typeface="Book Antiqua" pitchFamily="18" charset="0"/>
              </a:rPr>
              <a:t> </a:t>
            </a:r>
            <a:r>
              <a:rPr lang="ru-RU" sz="2000" b="1" i="1" dirty="0">
                <a:latin typeface="Book Antiqua" pitchFamily="18" charset="0"/>
              </a:rPr>
              <a:t> </a:t>
            </a:r>
            <a:r>
              <a:rPr lang="ru-RU" sz="2000" b="1" i="1" baseline="-10000" dirty="0">
                <a:latin typeface="Book Antiqua" pitchFamily="18" charset="0"/>
              </a:rPr>
              <a:t>и  </a:t>
            </a:r>
            <a:r>
              <a:rPr lang="en-US" sz="2000" b="1" i="1" dirty="0">
                <a:latin typeface="Book Antiqua" pitchFamily="18" charset="0"/>
              </a:rPr>
              <a:t>s</a:t>
            </a:r>
            <a:r>
              <a:rPr lang="ru-RU" sz="2000" b="1" i="1" dirty="0">
                <a:latin typeface="Book Antiqua" pitchFamily="18" charset="0"/>
              </a:rPr>
              <a:t>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25" y="1643063"/>
            <a:ext cx="2857500" cy="128587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1563" y="3857625"/>
            <a:ext cx="2786062" cy="1428750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0688" y="3857625"/>
            <a:ext cx="2767012" cy="1428750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29250" y="1643063"/>
            <a:ext cx="2857500" cy="128587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214438" y="2714625"/>
            <a:ext cx="242887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643063" y="24288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143250" y="4714875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7500938" y="24288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929313" y="464343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214438" y="5000625"/>
            <a:ext cx="242887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643563" y="2714625"/>
            <a:ext cx="242887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643563" y="4929188"/>
            <a:ext cx="242887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000250" y="2500313"/>
            <a:ext cx="704850" cy="9525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857500" y="2286000"/>
            <a:ext cx="490538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6572250" y="2500313"/>
            <a:ext cx="714375" cy="1587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929313" y="2286000"/>
            <a:ext cx="490537" cy="158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2000250" y="4500563"/>
            <a:ext cx="428625" cy="1587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2357438" y="4786313"/>
            <a:ext cx="714375" cy="1587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6215063" y="4714875"/>
            <a:ext cx="704850" cy="9525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7072313" y="4500563"/>
            <a:ext cx="428625" cy="1587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6858000" y="20716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ru-RU" b="1" i="1" baseline="-14000">
                <a:latin typeface="Book Antiqua" pitchFamily="18" charset="0"/>
              </a:rPr>
              <a:t>0</a:t>
            </a:r>
            <a:endParaRPr lang="ru-RU" baseline="-14000">
              <a:latin typeface="Verdana" pitchFamily="34" charset="0"/>
            </a:endParaRP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2214563" y="207168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ru-RU" b="1" i="1" baseline="-16000">
                <a:latin typeface="Book Antiqua" pitchFamily="18" charset="0"/>
              </a:rPr>
              <a:t>0</a:t>
            </a:r>
            <a:endParaRPr lang="ru-RU" baseline="-16000">
              <a:latin typeface="Verdana" pitchFamily="34" charset="0"/>
            </a:endParaRPr>
          </a:p>
        </p:txBody>
      </p: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571750" y="4357688"/>
            <a:ext cx="390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ru-RU" b="1" i="1" baseline="-16000">
                <a:latin typeface="Book Antiqua" pitchFamily="18" charset="0"/>
              </a:rPr>
              <a:t>0</a:t>
            </a:r>
            <a:endParaRPr lang="ru-RU" baseline="-16000">
              <a:latin typeface="Verdana" pitchFamily="34" charset="0"/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6357938" y="428625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ru-RU" b="1" i="1" baseline="-18000">
                <a:latin typeface="Book Antiqua" pitchFamily="18" charset="0"/>
              </a:rPr>
              <a:t>0</a:t>
            </a:r>
            <a:endParaRPr lang="ru-RU" baseline="-18000">
              <a:latin typeface="Verdana" pitchFamily="34" charset="0"/>
            </a:endParaRPr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2928938" y="19288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 Antiqua" pitchFamily="18" charset="0"/>
              </a:rPr>
              <a:t>а</a:t>
            </a:r>
            <a:endParaRPr lang="ru-RU">
              <a:latin typeface="Verdana" pitchFamily="34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6000750" y="200025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 Antiqua" pitchFamily="18" charset="0"/>
              </a:rPr>
              <a:t>а</a:t>
            </a:r>
            <a:endParaRPr lang="ru-RU">
              <a:latin typeface="Verdana" pitchFamily="34" charset="0"/>
            </a:endParaRP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2071688" y="414337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 Antiqua" pitchFamily="18" charset="0"/>
              </a:rPr>
              <a:t>а</a:t>
            </a:r>
            <a:endParaRPr lang="ru-RU">
              <a:latin typeface="Verdana" pitchFamily="34" charset="0"/>
            </a:endParaRP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7143750" y="414337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 Antiqua" pitchFamily="18" charset="0"/>
              </a:rPr>
              <a:t>а</a:t>
            </a:r>
            <a:endParaRPr lang="ru-RU">
              <a:latin typeface="Verdana" pitchFamily="34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6858000" y="2143125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214563" y="2143125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000750" y="2071688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928938" y="2000250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143750" y="4214813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6357938" y="4357688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2571750" y="4429125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2143125" y="4214813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571875" y="235743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х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7929563" y="235743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х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500438" y="4572000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х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858125" y="4500563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х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071563" y="235743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0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500688" y="235743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0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143000" y="464343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0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500688" y="4572000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0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28625" y="3071813"/>
            <a:ext cx="4071938" cy="64293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786313" y="3071813"/>
            <a:ext cx="4071937" cy="64293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857750" y="5357813"/>
            <a:ext cx="3929063" cy="64293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en-US" b="1" i="1" baseline="-10000" dirty="0" smtClean="0">
                <a:latin typeface="Book Antiqua" pitchFamily="18" charset="0"/>
              </a:rPr>
              <a:t>0</a:t>
            </a:r>
            <a:r>
              <a:rPr lang="en-US" b="1" i="1" baseline="-25000" dirty="0" smtClean="0">
                <a:latin typeface="Book Antiqua" pitchFamily="18" charset="0"/>
              </a:rPr>
              <a:t>x</a:t>
            </a:r>
            <a:r>
              <a:rPr lang="ru-RU" b="1" i="1" dirty="0" smtClean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28625" y="5357813"/>
            <a:ext cx="4143375" cy="64293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 smtClean="0">
                <a:latin typeface="Book Antiqua" pitchFamily="18" charset="0"/>
              </a:rPr>
              <a:t>=</a:t>
            </a:r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en-US" b="1" i="1" baseline="-14000" dirty="0" smtClean="0">
                <a:latin typeface="Book Antiqua" pitchFamily="18" charset="0"/>
              </a:rPr>
              <a:t>0</a:t>
            </a:r>
            <a:r>
              <a:rPr lang="en-US" b="1" i="1" dirty="0" smtClean="0">
                <a:latin typeface="Book Antiqua" pitchFamily="18" charset="0"/>
              </a:rPr>
              <a:t>cosa</a:t>
            </a:r>
            <a:r>
              <a:rPr lang="ru-RU" b="1" i="1" dirty="0" smtClean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28625" y="3214688"/>
            <a:ext cx="2210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Verdana" pitchFamily="34" charset="0"/>
              </a:rPr>
              <a:t> рівноприскорений</a:t>
            </a:r>
            <a:endParaRPr lang="uk-UA" sz="1600" dirty="0">
              <a:latin typeface="Verdana" pitchFamily="34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28625" y="5500688"/>
            <a:ext cx="2210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Verdana" pitchFamily="34" charset="0"/>
              </a:rPr>
              <a:t> </a:t>
            </a:r>
            <a:r>
              <a:rPr lang="uk-UA" sz="1600" dirty="0" smtClean="0">
                <a:latin typeface="Verdana" pitchFamily="34" charset="0"/>
              </a:rPr>
              <a:t>рівноприскорений</a:t>
            </a:r>
            <a:endParaRPr lang="uk-UA" sz="1600" dirty="0">
              <a:latin typeface="Verdana" pitchFamily="34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786313" y="3214688"/>
            <a:ext cx="22541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600" dirty="0" smtClean="0">
                <a:latin typeface="Verdana" pitchFamily="34" charset="0"/>
              </a:rPr>
              <a:t>р</a:t>
            </a:r>
            <a:r>
              <a:rPr lang="uk-UA" sz="1600" dirty="0" smtClean="0">
                <a:latin typeface="Verdana" pitchFamily="34" charset="0"/>
              </a:rPr>
              <a:t>івносповільнений </a:t>
            </a:r>
            <a:endParaRPr lang="uk-UA" sz="1600" dirty="0">
              <a:latin typeface="Verdana" pitchFamily="34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4929188" y="5500688"/>
            <a:ext cx="22541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Verdana" pitchFamily="34" charset="0"/>
              </a:rPr>
              <a:t> </a:t>
            </a:r>
            <a:r>
              <a:rPr lang="uk-UA" sz="1600" dirty="0" smtClean="0">
                <a:latin typeface="Verdana" pitchFamily="34" charset="0"/>
              </a:rPr>
              <a:t>рівносповільнений</a:t>
            </a:r>
            <a:endParaRPr lang="uk-UA" sz="1600" dirty="0">
              <a:latin typeface="Verdana" pitchFamily="34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714625" y="3000375"/>
            <a:ext cx="127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Book Antiqua" pitchFamily="18" charset="0"/>
              </a:rPr>
              <a:t>v=</a:t>
            </a:r>
            <a:r>
              <a:rPr lang="ru-RU" sz="2000" b="1" i="1">
                <a:latin typeface="Book Antiqua" pitchFamily="18" charset="0"/>
              </a:rPr>
              <a:t> </a:t>
            </a:r>
            <a:r>
              <a:rPr lang="en-US" sz="2000" b="1" i="1">
                <a:latin typeface="Book Antiqua" pitchFamily="18" charset="0"/>
              </a:rPr>
              <a:t>v</a:t>
            </a:r>
            <a:r>
              <a:rPr lang="en-US" sz="2000" b="1" i="1" baseline="-10000">
                <a:latin typeface="Book Antiqua" pitchFamily="18" charset="0"/>
              </a:rPr>
              <a:t>0</a:t>
            </a:r>
            <a:r>
              <a:rPr lang="ru-RU" sz="2000" b="1" i="1" baseline="-10000">
                <a:latin typeface="Book Antiqua" pitchFamily="18" charset="0"/>
              </a:rPr>
              <a:t> </a:t>
            </a:r>
            <a:r>
              <a:rPr lang="en-US" sz="2000" b="1" i="1">
                <a:latin typeface="Book Antiqua" pitchFamily="18" charset="0"/>
              </a:rPr>
              <a:t>+</a:t>
            </a:r>
            <a:r>
              <a:rPr lang="ru-RU" sz="2000" b="1" i="1">
                <a:latin typeface="Book Antiqua" pitchFamily="18" charset="0"/>
              </a:rPr>
              <a:t> </a:t>
            </a:r>
            <a:r>
              <a:rPr lang="en-US" sz="2000" b="1" i="1">
                <a:latin typeface="Book Antiqua" pitchFamily="18" charset="0"/>
              </a:rPr>
              <a:t>at</a:t>
            </a:r>
            <a:endParaRPr lang="ru-RU" sz="2000" b="1" i="1">
              <a:latin typeface="Book Antiqua" pitchFamily="18" charset="0"/>
            </a:endParaRP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2714625" y="5286375"/>
            <a:ext cx="1725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Book Antiqua" pitchFamily="18" charset="0"/>
              </a:rPr>
              <a:t>-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ru-RU" sz="2400" b="1" i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=</a:t>
            </a:r>
            <a:r>
              <a:rPr lang="ru-RU" sz="2400" b="1" i="1">
                <a:latin typeface="Book Antiqua" pitchFamily="18" charset="0"/>
              </a:rPr>
              <a:t> -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ru-RU" sz="2400" b="1" i="1" baseline="-10000">
                <a:latin typeface="Book Antiqua" pitchFamily="18" charset="0"/>
              </a:rPr>
              <a:t> </a:t>
            </a:r>
            <a:r>
              <a:rPr lang="ru-RU" sz="2400" b="1" i="1">
                <a:latin typeface="Book Antiqua" pitchFamily="18" charset="0"/>
              </a:rPr>
              <a:t>-</a:t>
            </a:r>
            <a:r>
              <a:rPr lang="ru-RU" sz="2400" b="1" i="1" baseline="-10000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at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7000875" y="3000375"/>
            <a:ext cx="1687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Book Antiqua" pitchFamily="18" charset="0"/>
              </a:rPr>
              <a:t>-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ru-RU" sz="2400" b="1" i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=</a:t>
            </a:r>
            <a:r>
              <a:rPr lang="ru-RU" sz="2400" b="1" i="1">
                <a:latin typeface="Book Antiqua" pitchFamily="18" charset="0"/>
              </a:rPr>
              <a:t> -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+at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215188" y="5286375"/>
            <a:ext cx="1458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ru-RU" sz="2400" b="1" i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ru-RU" sz="2400" b="1" i="1">
                <a:latin typeface="Book Antiqua" pitchFamily="18" charset="0"/>
              </a:rPr>
              <a:t> - </a:t>
            </a:r>
            <a:r>
              <a:rPr lang="en-US" sz="2400" b="1" i="1">
                <a:latin typeface="Book Antiqua" pitchFamily="18" charset="0"/>
              </a:rPr>
              <a:t>at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82" name="Прямоугольник 81"/>
          <p:cNvSpPr>
            <a:spLocks noChangeArrowheads="1"/>
          </p:cNvSpPr>
          <p:nvPr/>
        </p:nvSpPr>
        <p:spPr bwMode="auto">
          <a:xfrm>
            <a:off x="2643188" y="3357563"/>
            <a:ext cx="1471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Book Antiqua" pitchFamily="18" charset="0"/>
              </a:rPr>
              <a:t>s=v</a:t>
            </a:r>
            <a:r>
              <a:rPr lang="en-US" sz="2000" b="1" i="1" baseline="-10000">
                <a:latin typeface="Book Antiqua" pitchFamily="18" charset="0"/>
              </a:rPr>
              <a:t>0</a:t>
            </a:r>
            <a:r>
              <a:rPr lang="en-US" sz="2000" b="1" i="1">
                <a:latin typeface="Book Antiqua" pitchFamily="18" charset="0"/>
              </a:rPr>
              <a:t>t+at</a:t>
            </a:r>
            <a:r>
              <a:rPr lang="en-US" sz="2000" b="1" i="1" baseline="30000">
                <a:latin typeface="Book Antiqua" pitchFamily="18" charset="0"/>
              </a:rPr>
              <a:t>2</a:t>
            </a:r>
            <a:r>
              <a:rPr lang="en-US" sz="2000" b="1" i="1">
                <a:latin typeface="Book Antiqua" pitchFamily="18" charset="0"/>
              </a:rPr>
              <a:t>/2</a:t>
            </a:r>
            <a:endParaRPr lang="ru-RU" sz="2000" b="1" i="1">
              <a:latin typeface="Book Antiqua" pitchFamily="18" charset="0"/>
            </a:endParaRPr>
          </a:p>
        </p:txBody>
      </p:sp>
      <p:sp>
        <p:nvSpPr>
          <p:cNvPr id="83" name="Прямоугольник 82"/>
          <p:cNvSpPr>
            <a:spLocks noChangeArrowheads="1"/>
          </p:cNvSpPr>
          <p:nvPr/>
        </p:nvSpPr>
        <p:spPr bwMode="auto">
          <a:xfrm>
            <a:off x="7000875" y="3357563"/>
            <a:ext cx="1735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Book Antiqua" pitchFamily="18" charset="0"/>
              </a:rPr>
              <a:t>-s=</a:t>
            </a:r>
            <a:r>
              <a:rPr lang="ru-RU" sz="2000" b="1" i="1">
                <a:latin typeface="Book Antiqua" pitchFamily="18" charset="0"/>
              </a:rPr>
              <a:t> -</a:t>
            </a:r>
            <a:r>
              <a:rPr lang="en-US" sz="2000" b="1" i="1">
                <a:latin typeface="Book Antiqua" pitchFamily="18" charset="0"/>
              </a:rPr>
              <a:t>v</a:t>
            </a:r>
            <a:r>
              <a:rPr lang="en-US" sz="2000" b="1" i="1" baseline="-10000">
                <a:latin typeface="Book Antiqua" pitchFamily="18" charset="0"/>
              </a:rPr>
              <a:t>0</a:t>
            </a:r>
            <a:r>
              <a:rPr lang="en-US" sz="2000" b="1" i="1">
                <a:latin typeface="Book Antiqua" pitchFamily="18" charset="0"/>
              </a:rPr>
              <a:t>t+at</a:t>
            </a:r>
            <a:r>
              <a:rPr lang="en-US" sz="2000" b="1" i="1" baseline="30000">
                <a:latin typeface="Book Antiqua" pitchFamily="18" charset="0"/>
              </a:rPr>
              <a:t>2</a:t>
            </a:r>
            <a:r>
              <a:rPr lang="en-US" sz="2000" b="1" i="1">
                <a:latin typeface="Book Antiqua" pitchFamily="18" charset="0"/>
              </a:rPr>
              <a:t>/2</a:t>
            </a:r>
            <a:endParaRPr lang="ru-RU" sz="2000" b="1" i="1">
              <a:latin typeface="Book Antiqua" pitchFamily="18" charset="0"/>
            </a:endParaRPr>
          </a:p>
        </p:txBody>
      </p:sp>
      <p:sp>
        <p:nvSpPr>
          <p:cNvPr id="84" name="Прямоугольник 83"/>
          <p:cNvSpPr>
            <a:spLocks noChangeArrowheads="1"/>
          </p:cNvSpPr>
          <p:nvPr/>
        </p:nvSpPr>
        <p:spPr bwMode="auto">
          <a:xfrm>
            <a:off x="2643188" y="5643563"/>
            <a:ext cx="1806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Book Antiqua" pitchFamily="18" charset="0"/>
              </a:rPr>
              <a:t>-s</a:t>
            </a:r>
            <a:r>
              <a:rPr lang="ru-RU" sz="2000" b="1" i="1">
                <a:latin typeface="Book Antiqua" pitchFamily="18" charset="0"/>
              </a:rPr>
              <a:t> </a:t>
            </a:r>
            <a:r>
              <a:rPr lang="en-US" sz="2000" b="1" i="1">
                <a:latin typeface="Book Antiqua" pitchFamily="18" charset="0"/>
              </a:rPr>
              <a:t>=</a:t>
            </a:r>
            <a:r>
              <a:rPr lang="ru-RU" sz="2000" b="1" i="1">
                <a:latin typeface="Book Antiqua" pitchFamily="18" charset="0"/>
              </a:rPr>
              <a:t> -</a:t>
            </a:r>
            <a:r>
              <a:rPr lang="en-US" sz="2000" b="1" i="1">
                <a:latin typeface="Book Antiqua" pitchFamily="18" charset="0"/>
              </a:rPr>
              <a:t>v</a:t>
            </a:r>
            <a:r>
              <a:rPr lang="en-US" sz="2000" b="1" i="1" baseline="-10000">
                <a:latin typeface="Book Antiqua" pitchFamily="18" charset="0"/>
              </a:rPr>
              <a:t>0</a:t>
            </a:r>
            <a:r>
              <a:rPr lang="en-US" sz="2000" b="1" i="1">
                <a:latin typeface="Book Antiqua" pitchFamily="18" charset="0"/>
              </a:rPr>
              <a:t>t</a:t>
            </a:r>
            <a:r>
              <a:rPr lang="ru-RU" sz="2000" b="1" i="1">
                <a:latin typeface="Book Antiqua" pitchFamily="18" charset="0"/>
              </a:rPr>
              <a:t>- </a:t>
            </a:r>
            <a:r>
              <a:rPr lang="en-US" sz="2000" b="1" i="1">
                <a:latin typeface="Book Antiqua" pitchFamily="18" charset="0"/>
              </a:rPr>
              <a:t>at</a:t>
            </a:r>
            <a:r>
              <a:rPr lang="en-US" sz="2000" b="1" i="1" baseline="30000">
                <a:latin typeface="Book Antiqua" pitchFamily="18" charset="0"/>
              </a:rPr>
              <a:t>2</a:t>
            </a:r>
            <a:r>
              <a:rPr lang="en-US" sz="2000" b="1" i="1">
                <a:latin typeface="Book Antiqua" pitchFamily="18" charset="0"/>
              </a:rPr>
              <a:t>/2</a:t>
            </a:r>
            <a:endParaRPr lang="ru-RU" sz="2000" b="1" i="1">
              <a:latin typeface="Book Antiqua" pitchFamily="18" charset="0"/>
            </a:endParaRPr>
          </a:p>
        </p:txBody>
      </p:sp>
      <p:sp>
        <p:nvSpPr>
          <p:cNvPr id="85" name="Прямоугольник 84"/>
          <p:cNvSpPr>
            <a:spLocks noChangeArrowheads="1"/>
          </p:cNvSpPr>
          <p:nvPr/>
        </p:nvSpPr>
        <p:spPr bwMode="auto">
          <a:xfrm>
            <a:off x="7215188" y="5643563"/>
            <a:ext cx="1544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Book Antiqua" pitchFamily="18" charset="0"/>
              </a:rPr>
              <a:t>s=</a:t>
            </a:r>
            <a:r>
              <a:rPr lang="ru-RU" sz="2000" b="1" i="1">
                <a:latin typeface="Book Antiqua" pitchFamily="18" charset="0"/>
              </a:rPr>
              <a:t> </a:t>
            </a:r>
            <a:r>
              <a:rPr lang="en-US" sz="2000" b="1" i="1">
                <a:latin typeface="Book Antiqua" pitchFamily="18" charset="0"/>
              </a:rPr>
              <a:t>v</a:t>
            </a:r>
            <a:r>
              <a:rPr lang="en-US" sz="2000" b="1" i="1" baseline="-10000">
                <a:latin typeface="Book Antiqua" pitchFamily="18" charset="0"/>
              </a:rPr>
              <a:t>0</a:t>
            </a:r>
            <a:r>
              <a:rPr lang="en-US" sz="2000" b="1" i="1">
                <a:latin typeface="Book Antiqua" pitchFamily="18" charset="0"/>
              </a:rPr>
              <a:t>t</a:t>
            </a:r>
            <a:r>
              <a:rPr lang="ru-RU" sz="2000" b="1" i="1">
                <a:latin typeface="Book Antiqua" pitchFamily="18" charset="0"/>
              </a:rPr>
              <a:t> -</a:t>
            </a:r>
            <a:r>
              <a:rPr lang="en-US" sz="2000" b="1" i="1">
                <a:latin typeface="Book Antiqua" pitchFamily="18" charset="0"/>
              </a:rPr>
              <a:t>at</a:t>
            </a:r>
            <a:r>
              <a:rPr lang="en-US" sz="2000" b="1" i="1" baseline="30000">
                <a:latin typeface="Book Antiqua" pitchFamily="18" charset="0"/>
              </a:rPr>
              <a:t>2</a:t>
            </a:r>
            <a:r>
              <a:rPr lang="en-US" sz="2000" b="1" i="1">
                <a:latin typeface="Book Antiqua" pitchFamily="18" charset="0"/>
              </a:rPr>
              <a:t>/2</a:t>
            </a:r>
            <a:endParaRPr lang="ru-RU" sz="2000" b="1" i="1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571500" y="1071563"/>
            <a:ext cx="2214563" cy="3429000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 rot="5400000" flipH="1" flipV="1">
            <a:off x="-284956" y="2642394"/>
            <a:ext cx="28575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928688" y="4071938"/>
            <a:ext cx="1357312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892969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035844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1178719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1321594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1464469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1607344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1750219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1893094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2035969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2178844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/>
          <p:cNvSpPr/>
          <p:nvPr/>
        </p:nvSpPr>
        <p:spPr>
          <a:xfrm>
            <a:off x="1500188" y="214153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928688" y="2212975"/>
            <a:ext cx="5715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>
            <a:off x="72231" y="3142457"/>
            <a:ext cx="1857375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>
            <a:off x="1928019" y="2642394"/>
            <a:ext cx="4286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85813" y="1143000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Verdana" pitchFamily="34" charset="0"/>
              </a:rPr>
              <a:t>у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42938" y="2786063"/>
            <a:ext cx="33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Verdana" pitchFamily="34" charset="0"/>
              </a:rPr>
              <a:t>h</a:t>
            </a:r>
            <a:endParaRPr lang="ru-RU" i="1">
              <a:latin typeface="Verdana" pitchFamily="34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214563" y="257175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Book Antiqua" pitchFamily="18" charset="0"/>
              </a:rPr>
              <a:t>g</a:t>
            </a:r>
            <a:endParaRPr lang="ru-RU">
              <a:latin typeface="Book Antiqua" pitchFamily="18" charset="0"/>
            </a:endParaRPr>
          </a:p>
        </p:txBody>
      </p:sp>
      <p:cxnSp>
        <p:nvCxnSpPr>
          <p:cNvPr id="75" name="Прямая со стрелкой 74"/>
          <p:cNvCxnSpPr/>
          <p:nvPr/>
        </p:nvCxnSpPr>
        <p:spPr>
          <a:xfrm>
            <a:off x="2214563" y="2643188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1714500" y="2000250"/>
            <a:ext cx="727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en-US" b="1" i="1" baseline="-25000">
                <a:latin typeface="Book Antiqua" pitchFamily="18" charset="0"/>
              </a:rPr>
              <a:t>0</a:t>
            </a:r>
            <a:r>
              <a:rPr lang="en-US" i="1">
                <a:latin typeface="Verdana" pitchFamily="34" charset="0"/>
              </a:rPr>
              <a:t>=0</a:t>
            </a:r>
            <a:endParaRPr lang="ru-RU" i="1">
              <a:latin typeface="Verdan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214688" y="571500"/>
            <a:ext cx="4786312" cy="571500"/>
          </a:xfrm>
          <a:prstGeom prst="roundRect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3571875" y="642938"/>
            <a:ext cx="337464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1.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Вільне падіння тіл</a:t>
            </a:r>
            <a:endParaRPr lang="uk-UA" sz="20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rot="5400000">
            <a:off x="4394200" y="4035425"/>
            <a:ext cx="3214688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>
          <a:xfrm>
            <a:off x="3071813" y="1428750"/>
            <a:ext cx="2357437" cy="714375"/>
          </a:xfrm>
          <a:prstGeom prst="roundRect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6072188" y="1428750"/>
            <a:ext cx="2357437" cy="714375"/>
          </a:xfrm>
          <a:prstGeom prst="roundRect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5929322" y="1428750"/>
            <a:ext cx="25003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Verdana" pitchFamily="34" charset="0"/>
              </a:rPr>
              <a:t>Рівноприскорений</a:t>
            </a:r>
          </a:p>
          <a:p>
            <a:pPr algn="ctr"/>
            <a:r>
              <a:rPr lang="uk-UA" dirty="0" smtClean="0">
                <a:latin typeface="Verdana" pitchFamily="34" charset="0"/>
              </a:rPr>
              <a:t> рух</a:t>
            </a:r>
            <a:endParaRPr lang="uk-UA" dirty="0">
              <a:latin typeface="Verdana" pitchFamily="34" charset="0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3500438" y="1428750"/>
            <a:ext cx="1571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 smtClean="0">
                <a:latin typeface="Verdana" pitchFamily="34" charset="0"/>
              </a:rPr>
              <a:t> Вільне падіння</a:t>
            </a:r>
            <a:endParaRPr lang="uk-UA" dirty="0">
              <a:latin typeface="Verdana" pitchFamily="34" charset="0"/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6429375" y="2357438"/>
            <a:ext cx="160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+a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6429375" y="2857500"/>
            <a:ext cx="163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+a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357938" y="3929063"/>
            <a:ext cx="2073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s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6357938" y="3429000"/>
            <a:ext cx="2039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s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6143625" y="4429125"/>
            <a:ext cx="23971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x=x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+v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6215063" y="5000625"/>
            <a:ext cx="2454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y=y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+v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2786063" y="2286000"/>
            <a:ext cx="26564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 smtClean="0">
                <a:latin typeface="Verdana" pitchFamily="34" charset="0"/>
              </a:rPr>
              <a:t>Аналізуємо рисунок </a:t>
            </a:r>
            <a:endParaRPr lang="uk-UA" dirty="0">
              <a:latin typeface="Verdana" pitchFamily="34" charset="0"/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3000375" y="2928938"/>
            <a:ext cx="88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ru-RU" sz="2400" b="1" i="1">
                <a:latin typeface="Book Antiqua" pitchFamily="18" charset="0"/>
              </a:rPr>
              <a:t>=0</a:t>
            </a:r>
            <a:r>
              <a:rPr lang="en-US" sz="2800" b="1" i="1">
                <a:latin typeface="Book Antiqua" pitchFamily="18" charset="0"/>
              </a:rPr>
              <a:t>,</a:t>
            </a:r>
            <a:endParaRPr lang="ru-RU" sz="2800" i="1">
              <a:latin typeface="Book Antiqua" pitchFamily="18" charset="0"/>
            </a:endParaRP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3071813" y="2571750"/>
            <a:ext cx="862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Book Antiqua" pitchFamily="18" charset="0"/>
              </a:rPr>
              <a:t>a=g </a:t>
            </a:r>
            <a:r>
              <a:rPr lang="en-US" sz="2800" b="1">
                <a:latin typeface="Book Antiqua" pitchFamily="18" charset="0"/>
              </a:rPr>
              <a:t>,</a:t>
            </a:r>
            <a:endParaRPr lang="ru-RU" sz="2800" b="1">
              <a:latin typeface="Book Antiqua" pitchFamily="18" charset="0"/>
            </a:endParaRP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3929063" y="2928938"/>
            <a:ext cx="989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g</a:t>
            </a:r>
            <a:r>
              <a:rPr lang="en-US" sz="2400" b="1" i="1" baseline="-12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=-g,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4857750" y="2928938"/>
            <a:ext cx="944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 y</a:t>
            </a:r>
            <a:r>
              <a:rPr lang="en-US" sz="2400" b="1" i="1" baseline="-10000">
                <a:latin typeface="Book Antiqua" pitchFamily="18" charset="0"/>
              </a:rPr>
              <a:t>0 </a:t>
            </a:r>
            <a:r>
              <a:rPr lang="en-US" sz="2400" b="1" i="1">
                <a:latin typeface="Book Antiqua" pitchFamily="18" charset="0"/>
              </a:rPr>
              <a:t>=h</a:t>
            </a:r>
            <a:endParaRPr lang="ru-RU" sz="2400" i="1">
              <a:latin typeface="Book Antiqua" pitchFamily="18" charset="0"/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2786063" y="3500438"/>
            <a:ext cx="3139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 smtClean="0">
                <a:latin typeface="Verdana" pitchFamily="34" charset="0"/>
              </a:rPr>
              <a:t> Працюємо з формулами</a:t>
            </a:r>
            <a:endParaRPr lang="uk-UA" dirty="0">
              <a:latin typeface="Verdana" pitchFamily="34" charset="0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3143250" y="3786188"/>
            <a:ext cx="1617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+g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642938" y="4643438"/>
            <a:ext cx="20558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s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t+g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cxnSp>
        <p:nvCxnSpPr>
          <p:cNvPr id="103" name="Прямая со стрелкой 102"/>
          <p:cNvCxnSpPr/>
          <p:nvPr/>
        </p:nvCxnSpPr>
        <p:spPr>
          <a:xfrm rot="5400000">
            <a:off x="1429544" y="3213894"/>
            <a:ext cx="4286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1714500" y="29289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endParaRPr lang="ru-RU" b="1" i="1">
              <a:latin typeface="Book Antiqua" pitchFamily="18" charset="0"/>
            </a:endParaRPr>
          </a:p>
        </p:txBody>
      </p:sp>
      <p:cxnSp>
        <p:nvCxnSpPr>
          <p:cNvPr id="105" name="Прямая со стрелкой 104"/>
          <p:cNvCxnSpPr/>
          <p:nvPr/>
        </p:nvCxnSpPr>
        <p:spPr>
          <a:xfrm>
            <a:off x="1785938" y="3000375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3000375" y="4143375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latin typeface="Book Antiqua" pitchFamily="18" charset="0"/>
              </a:rPr>
              <a:t>-v = 0 - </a:t>
            </a:r>
            <a:r>
              <a:rPr lang="en-US" sz="2400" b="1" i="1" dirty="0" err="1">
                <a:latin typeface="Book Antiqua" pitchFamily="18" charset="0"/>
              </a:rPr>
              <a:t>gt</a:t>
            </a:r>
            <a:endParaRPr lang="ru-RU" sz="2400" b="1" i="1" dirty="0">
              <a:latin typeface="Book Antiqua" pitchFamily="18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786063" y="4643438"/>
            <a:ext cx="16002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-h =-g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500063" y="5143500"/>
            <a:ext cx="2436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y=y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+v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t+g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 sz="2400" i="1">
              <a:latin typeface="Book Antiqua" pitchFamily="18" charset="0"/>
            </a:endParaRP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214813" y="5429250"/>
            <a:ext cx="1643062" cy="714375"/>
          </a:xfrm>
          <a:prstGeom prst="round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lackadder ITC" pitchFamily="82" charset="0"/>
              </a:rPr>
              <a:t>y</a:t>
            </a:r>
            <a:r>
              <a:rPr lang="en-US" b="1" dirty="0">
                <a:latin typeface="Blackadder ITC" pitchFamily="82" charset="0"/>
              </a:rPr>
              <a:t>=y</a:t>
            </a:r>
            <a:r>
              <a:rPr lang="en-US" b="1" baseline="-10000" dirty="0">
                <a:latin typeface="Blackadder ITC" pitchFamily="82" charset="0"/>
              </a:rPr>
              <a:t>0</a:t>
            </a:r>
            <a:r>
              <a:rPr lang="en-US" b="1" dirty="0">
                <a:latin typeface="Blackadder ITC" pitchFamily="82" charset="0"/>
              </a:rPr>
              <a:t>-gt</a:t>
            </a:r>
            <a:r>
              <a:rPr lang="en-US" b="1" baseline="30000" dirty="0">
                <a:latin typeface="Blackadder ITC" pitchFamily="82" charset="0"/>
              </a:rPr>
              <a:t>2</a:t>
            </a:r>
            <a:r>
              <a:rPr lang="en-US" b="1" dirty="0">
                <a:latin typeface="Blackadder ITC" pitchFamily="82" charset="0"/>
              </a:rPr>
              <a:t>/2</a:t>
            </a:r>
            <a:endParaRPr lang="ru-RU" b="1" dirty="0"/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4500563" y="4643438"/>
            <a:ext cx="1357312" cy="714375"/>
          </a:xfrm>
          <a:prstGeom prst="round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4786313" y="4000500"/>
            <a:ext cx="1000125" cy="571500"/>
          </a:xfrm>
          <a:prstGeom prst="roundRect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4857750" y="4071938"/>
            <a:ext cx="928688" cy="4619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 =gt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4572000" y="4643438"/>
            <a:ext cx="1428750" cy="7381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h =gt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118" name="Прямоугольник 117"/>
          <p:cNvSpPr>
            <a:spLocks noChangeArrowheads="1"/>
          </p:cNvSpPr>
          <p:nvPr/>
        </p:nvSpPr>
        <p:spPr bwMode="auto">
          <a:xfrm>
            <a:off x="4286250" y="5500688"/>
            <a:ext cx="146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y=h-gt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3929063" y="2571750"/>
            <a:ext cx="909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s =h ,</a:t>
            </a:r>
            <a:endParaRPr lang="ru-RU" sz="2400">
              <a:latin typeface="Book Antiqua" pitchFamily="18" charset="0"/>
            </a:endParaRP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1071563" y="3786188"/>
            <a:ext cx="314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Verdana" pitchFamily="34" charset="0"/>
              </a:rPr>
              <a:t>0</a:t>
            </a:r>
            <a:endParaRPr lang="ru-RU" sz="1600">
              <a:latin typeface="Verdana" pitchFamily="34" charset="0"/>
            </a:endParaRPr>
          </a:p>
        </p:txBody>
      </p:sp>
      <p:sp>
        <p:nvSpPr>
          <p:cNvPr id="69" name="Прямоугольник 68"/>
          <p:cNvSpPr>
            <a:spLocks noChangeArrowheads="1"/>
          </p:cNvSpPr>
          <p:nvPr/>
        </p:nvSpPr>
        <p:spPr bwMode="auto">
          <a:xfrm>
            <a:off x="785813" y="1857375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y</a:t>
            </a:r>
            <a:r>
              <a:rPr lang="en-US" b="1" i="1" baseline="-10000">
                <a:latin typeface="Book Antiqua" pitchFamily="18" charset="0"/>
              </a:rPr>
              <a:t>0</a:t>
            </a:r>
            <a:endParaRPr lang="ru-RU">
              <a:latin typeface="Verdana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357938" y="2857500"/>
            <a:ext cx="1714500" cy="571500"/>
          </a:xfrm>
          <a:prstGeom prst="roundRect">
            <a:avLst/>
          </a:prstGeom>
          <a:solidFill>
            <a:schemeClr val="bg1">
              <a:alpha val="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6357938" y="3929063"/>
            <a:ext cx="2143125" cy="500062"/>
          </a:xfrm>
          <a:prstGeom prst="roundRect">
            <a:avLst/>
          </a:prstGeom>
          <a:solidFill>
            <a:schemeClr val="bg1">
              <a:alpha val="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6215063" y="4929188"/>
            <a:ext cx="2428875" cy="642937"/>
          </a:xfrm>
          <a:prstGeom prst="roundRect">
            <a:avLst/>
          </a:prstGeom>
          <a:solidFill>
            <a:schemeClr val="bg1">
              <a:alpha val="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6" name="Прямоугольник 85"/>
          <p:cNvSpPr>
            <a:spLocks noChangeArrowheads="1"/>
          </p:cNvSpPr>
          <p:nvPr/>
        </p:nvSpPr>
        <p:spPr bwMode="auto">
          <a:xfrm>
            <a:off x="4857750" y="257175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ru-RU" sz="2400" b="1" i="1" baseline="-10000">
                <a:latin typeface="Book Antiqua" pitchFamily="18" charset="0"/>
              </a:rPr>
              <a:t>у</a:t>
            </a:r>
            <a:r>
              <a:rPr lang="ru-RU" sz="2400" b="1" i="1">
                <a:latin typeface="Book Antiqua" pitchFamily="18" charset="0"/>
              </a:rPr>
              <a:t> =-</a:t>
            </a:r>
            <a:r>
              <a:rPr lang="en-US" sz="2400" b="1" i="1">
                <a:latin typeface="Book Antiqua" pitchFamily="18" charset="0"/>
              </a:rPr>
              <a:t>v</a:t>
            </a:r>
            <a:endParaRPr lang="ru-RU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000"/>
                            </p:stCondLst>
                            <p:childTnLst>
                              <p:par>
                                <p:cTn id="2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650"/>
                            </p:stCondLst>
                            <p:childTnLst>
                              <p:par>
                                <p:cTn id="2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3000"/>
                            </p:stCondLst>
                            <p:childTnLst>
                              <p:par>
                                <p:cTn id="3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650"/>
                            </p:stCondLst>
                            <p:childTnLst>
                              <p:par>
                                <p:cTn id="3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700"/>
                            </p:stCondLst>
                            <p:childTnLst>
                              <p:par>
                                <p:cTn id="328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450"/>
                            </p:stCondLst>
                            <p:childTnLst>
                              <p:par>
                                <p:cTn id="3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950"/>
                            </p:stCondLst>
                            <p:childTnLst>
                              <p:par>
                                <p:cTn id="3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3000"/>
                            </p:stCondLst>
                            <p:childTnLst>
                              <p:par>
                                <p:cTn id="3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4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650"/>
                            </p:stCondLst>
                            <p:childTnLst>
                              <p:par>
                                <p:cTn id="3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650"/>
                            </p:stCondLst>
                            <p:childTnLst>
                              <p:par>
                                <p:cTn id="382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350"/>
                            </p:stCondLst>
                            <p:childTnLst>
                              <p:par>
                                <p:cTn id="389" presetID="34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6" grpId="0" animBg="1"/>
      <p:bldP spid="71" grpId="0"/>
      <p:bldP spid="72" grpId="0"/>
      <p:bldP spid="72" grpId="1"/>
      <p:bldP spid="73" grpId="0"/>
      <p:bldP spid="76" grpId="0"/>
      <p:bldP spid="76" grpId="1"/>
      <p:bldP spid="77" grpId="0" animBg="1"/>
      <p:bldP spid="78" grpId="0"/>
      <p:bldP spid="82" grpId="0" animBg="1"/>
      <p:bldP spid="83" grpId="0" animBg="1"/>
      <p:bldP spid="84" grpId="0"/>
      <p:bldP spid="85" grpId="0"/>
      <p:bldP spid="87" grpId="0"/>
      <p:bldP spid="88" grpId="0"/>
      <p:bldP spid="88" grpId="1"/>
      <p:bldP spid="89" grpId="0"/>
      <p:bldP spid="89" grpId="1"/>
      <p:bldP spid="90" grpId="0"/>
      <p:bldP spid="91" grpId="0"/>
      <p:bldP spid="92" grpId="0"/>
      <p:bldP spid="92" grpId="1"/>
      <p:bldP spid="93" grpId="0"/>
      <p:bldP spid="94" grpId="0"/>
      <p:bldP spid="94" grpId="1"/>
      <p:bldP spid="94" grpId="2"/>
      <p:bldP spid="95" grpId="0"/>
      <p:bldP spid="95" grpId="1"/>
      <p:bldP spid="95" grpId="2"/>
      <p:bldP spid="95" grpId="3"/>
      <p:bldP spid="96" grpId="0"/>
      <p:bldP spid="96" grpId="1"/>
      <p:bldP spid="96" grpId="2"/>
      <p:bldP spid="96" grpId="3"/>
      <p:bldP spid="97" grpId="0"/>
      <p:bldP spid="97" grpId="1"/>
      <p:bldP spid="98" grpId="0"/>
      <p:bldP spid="100" grpId="0"/>
      <p:bldP spid="102" grpId="0"/>
      <p:bldP spid="104" grpId="0"/>
      <p:bldP spid="106" grpId="0"/>
      <p:bldP spid="109" grpId="0"/>
      <p:bldP spid="111" grpId="0"/>
      <p:bldP spid="113" grpId="0" animBg="1"/>
      <p:bldP spid="114" grpId="0" animBg="1"/>
      <p:bldP spid="115" grpId="0" animBg="1"/>
      <p:bldP spid="116" grpId="0"/>
      <p:bldP spid="117" grpId="0"/>
      <p:bldP spid="118" grpId="0"/>
      <p:bldP spid="121" grpId="0"/>
      <p:bldP spid="127" grpId="0"/>
      <p:bldP spid="69" grpId="0"/>
      <p:bldP spid="69" grpId="1"/>
      <p:bldP spid="74" grpId="0" animBg="1"/>
      <p:bldP spid="79" grpId="0" animBg="1"/>
      <p:bldP spid="81" grpId="0" animBg="1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214938" y="1857375"/>
            <a:ext cx="2786062" cy="3000375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5429250" y="3571875"/>
            <a:ext cx="221456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5400000" flipH="1" flipV="1">
            <a:off x="4608512" y="3535363"/>
            <a:ext cx="1928813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14938" y="1857375"/>
            <a:ext cx="2786062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smtClean="0">
                <a:latin typeface="+mn-lt"/>
              </a:rPr>
              <a:t>Графік</a:t>
            </a:r>
            <a:r>
              <a:rPr lang="ru-RU" sz="1600" dirty="0" smtClean="0">
                <a:latin typeface="+mn-lt"/>
              </a:rPr>
              <a:t> 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v</a:t>
            </a:r>
            <a:r>
              <a:rPr lang="ru-RU" sz="2000" b="1" i="1" baseline="-200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у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(t)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(ось ОУ </a:t>
            </a:r>
            <a:r>
              <a:rPr lang="uk-UA" sz="1400" dirty="0" smtClean="0">
                <a:latin typeface="+mn-lt"/>
              </a:rPr>
              <a:t>напрямлена</a:t>
            </a:r>
            <a:r>
              <a:rPr lang="ru-RU" sz="1400" dirty="0" smtClean="0">
                <a:latin typeface="+mn-lt"/>
              </a:rPr>
              <a:t>)</a:t>
            </a:r>
            <a:r>
              <a:rPr lang="en-US" sz="1400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  </a:t>
            </a:r>
            <a:endParaRPr lang="ru-RU" sz="1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13" y="2643188"/>
            <a:ext cx="73977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вниз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75" y="4214813"/>
            <a:ext cx="8515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err="1" smtClean="0">
                <a:solidFill>
                  <a:srgbClr val="FF0000"/>
                </a:solidFill>
                <a:latin typeface="Verdana" pitchFamily="34" charset="0"/>
              </a:rPr>
              <a:t>вгору</a:t>
            </a:r>
            <a:endParaRPr lang="ru-RU" sz="16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2" idx="1"/>
            <a:endCxn id="2" idx="3"/>
          </p:cNvCxnSpPr>
          <p:nvPr/>
        </p:nvCxnSpPr>
        <p:spPr>
          <a:xfrm rot="10800000" flipH="1">
            <a:off x="5214938" y="3357563"/>
            <a:ext cx="2786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>
            <a:off x="5214938" y="3143250"/>
            <a:ext cx="27860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H="1">
            <a:off x="5214938" y="4429125"/>
            <a:ext cx="27860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H="1">
            <a:off x="5214938" y="3786188"/>
            <a:ext cx="2786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H="1">
            <a:off x="5214938" y="4000500"/>
            <a:ext cx="27860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H="1">
            <a:off x="5214938" y="2714625"/>
            <a:ext cx="27860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H="1">
            <a:off x="5214938" y="3571875"/>
            <a:ext cx="27860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H="1">
            <a:off x="5214938" y="4214813"/>
            <a:ext cx="2786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5785644" y="3786981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357813" y="4643438"/>
            <a:ext cx="2500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H="1">
            <a:off x="5214938" y="2928938"/>
            <a:ext cx="2786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5570538" y="3787775"/>
            <a:ext cx="214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5357019" y="3786981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5142707" y="3786981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4928394" y="3786981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4714082" y="3786981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6678612" y="3751263"/>
            <a:ext cx="20748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6428582" y="3786981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6214269" y="3786981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5999957" y="3786981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465638" y="3749675"/>
            <a:ext cx="22145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6965950" y="3678238"/>
            <a:ext cx="192881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4356894" y="3715544"/>
            <a:ext cx="20034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286375" y="3429000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0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143500" y="4071938"/>
            <a:ext cx="47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-30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143500" y="3857625"/>
            <a:ext cx="47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-20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143500" y="3643313"/>
            <a:ext cx="47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-10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214938" y="2786063"/>
            <a:ext cx="403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30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214938" y="3000375"/>
            <a:ext cx="403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20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214938" y="3214688"/>
            <a:ext cx="403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10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857875" y="3500438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2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643563" y="3500438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Verdana" pitchFamily="34" charset="0"/>
              </a:rPr>
              <a:t>1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 flipH="1">
            <a:off x="5786438" y="3571875"/>
            <a:ext cx="285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Verdana" pitchFamily="34" charset="0"/>
              </a:rPr>
              <a:t>3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286500" y="3500438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4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500813" y="3500438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5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5536406" y="3607594"/>
            <a:ext cx="928688" cy="8572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 flipH="1" flipV="1">
            <a:off x="5572125" y="2714625"/>
            <a:ext cx="857250" cy="85725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>
            <a:spLocks noChangeArrowheads="1"/>
          </p:cNvSpPr>
          <p:nvPr/>
        </p:nvSpPr>
        <p:spPr bwMode="auto">
          <a:xfrm>
            <a:off x="7215188" y="4143375"/>
            <a:ext cx="652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FF0000"/>
                </a:solidFill>
                <a:latin typeface="Book Antiqua" pitchFamily="18" charset="0"/>
              </a:rPr>
              <a:t>v</a:t>
            </a:r>
            <a:r>
              <a:rPr lang="ru-RU" b="1" i="1" baseline="-20000">
                <a:solidFill>
                  <a:srgbClr val="FF0000"/>
                </a:solidFill>
                <a:latin typeface="Book Antiqua" pitchFamily="18" charset="0"/>
              </a:rPr>
              <a:t>у</a:t>
            </a:r>
            <a:r>
              <a:rPr lang="en-US" b="1" i="1">
                <a:solidFill>
                  <a:srgbClr val="FF0000"/>
                </a:solidFill>
                <a:latin typeface="Book Antiqua" pitchFamily="18" charset="0"/>
              </a:rPr>
              <a:t>&lt;0</a:t>
            </a:r>
            <a:endParaRPr lang="ru-RU">
              <a:latin typeface="Verdana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143750" y="2643188"/>
            <a:ext cx="65246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20000" dirty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у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&gt;0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5" name="Прямоугольник 74"/>
          <p:cNvSpPr>
            <a:spLocks noChangeArrowheads="1"/>
          </p:cNvSpPr>
          <p:nvPr/>
        </p:nvSpPr>
        <p:spPr bwMode="auto">
          <a:xfrm>
            <a:off x="5214938" y="2357438"/>
            <a:ext cx="928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ru-RU" b="1" i="1" baseline="-20000">
                <a:latin typeface="Book Antiqua" pitchFamily="18" charset="0"/>
              </a:rPr>
              <a:t>у </a:t>
            </a:r>
            <a:r>
              <a:rPr lang="ru-RU" b="1" i="1">
                <a:latin typeface="Book Antiqua" pitchFamily="18" charset="0"/>
              </a:rPr>
              <a:t>  </a:t>
            </a:r>
            <a:r>
              <a:rPr lang="ru-RU" sz="1400" b="1" i="1">
                <a:latin typeface="Book Antiqua" pitchFamily="18" charset="0"/>
              </a:rPr>
              <a:t>м/с</a:t>
            </a:r>
            <a:endParaRPr lang="ru-RU" sz="1400" b="1" i="1" baseline="-20000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76" name="Прямоугольник 75"/>
          <p:cNvSpPr>
            <a:spLocks noChangeArrowheads="1"/>
          </p:cNvSpPr>
          <p:nvPr/>
        </p:nvSpPr>
        <p:spPr bwMode="auto">
          <a:xfrm>
            <a:off x="7429500" y="321468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t</a:t>
            </a:r>
            <a:r>
              <a:rPr lang="ru-RU" b="1" i="1">
                <a:latin typeface="Book Antiqua" pitchFamily="18" charset="0"/>
              </a:rPr>
              <a:t>, с</a:t>
            </a:r>
            <a:endParaRPr lang="ru-RU">
              <a:latin typeface="Verdana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143000" y="1857375"/>
            <a:ext cx="2786063" cy="3000375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78" name="Прямая со стрелкой 77"/>
          <p:cNvCxnSpPr/>
          <p:nvPr/>
        </p:nvCxnSpPr>
        <p:spPr>
          <a:xfrm>
            <a:off x="1357313" y="3571875"/>
            <a:ext cx="221456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5400000" flipH="1" flipV="1">
            <a:off x="536575" y="3535363"/>
            <a:ext cx="1928813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000125" y="1857375"/>
            <a:ext cx="3000375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smtClean="0">
                <a:latin typeface="+mn-lt"/>
              </a:rPr>
              <a:t>Графік 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а</a:t>
            </a:r>
            <a:r>
              <a:rPr lang="ru-RU" sz="2000" b="1" i="1" baseline="-200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у</a:t>
            </a:r>
            <a:r>
              <a:rPr lang="en-US" sz="2000" b="1" i="1" baseline="-200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(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t)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(ось ОУ </a:t>
            </a:r>
            <a:r>
              <a:rPr lang="ru-RU" sz="1400" dirty="0" err="1" smtClean="0">
                <a:latin typeface="+mn-lt"/>
              </a:rPr>
              <a:t>напрямлена</a:t>
            </a:r>
            <a:r>
              <a:rPr lang="ru-RU" sz="1400" dirty="0">
                <a:latin typeface="+mn-lt"/>
              </a:rPr>
              <a:t>)</a:t>
            </a:r>
            <a:r>
              <a:rPr lang="en-US" sz="1400" dirty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 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428875" y="3000375"/>
            <a:ext cx="739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вниз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428875" y="3929063"/>
            <a:ext cx="8515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err="1" smtClean="0">
                <a:solidFill>
                  <a:srgbClr val="FF0000"/>
                </a:solidFill>
                <a:latin typeface="Verdana" pitchFamily="34" charset="0"/>
              </a:rPr>
              <a:t>вгору</a:t>
            </a:r>
            <a:endParaRPr lang="ru-RU" sz="16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cxnSp>
        <p:nvCxnSpPr>
          <p:cNvPr id="83" name="Прямая соединительная линия 82"/>
          <p:cNvCxnSpPr>
            <a:stCxn id="77" idx="1"/>
            <a:endCxn id="77" idx="3"/>
          </p:cNvCxnSpPr>
          <p:nvPr/>
        </p:nvCxnSpPr>
        <p:spPr>
          <a:xfrm rot="10800000" flipH="1">
            <a:off x="1143000" y="3357563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0800000" flipH="1">
            <a:off x="1143000" y="3143250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0800000" flipH="1">
            <a:off x="1143000" y="4500563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0800000" flipH="1">
            <a:off x="1143000" y="3786188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0800000" flipH="1">
            <a:off x="1143000" y="4000500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0800000" flipH="1">
            <a:off x="1143000" y="2714625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10800000" flipH="1">
            <a:off x="1143000" y="3571875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0800000" flipH="1">
            <a:off x="1143000" y="4286250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 flipH="1" flipV="1">
            <a:off x="1712119" y="3786981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1285875" y="4714875"/>
            <a:ext cx="2500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0800000" flipH="1">
            <a:off x="1143000" y="2928938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 flipH="1" flipV="1">
            <a:off x="1497807" y="3786981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 flipH="1" flipV="1">
            <a:off x="1283494" y="3786981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 flipH="1" flipV="1">
            <a:off x="1069182" y="3786981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 flipH="1" flipV="1">
            <a:off x="854869" y="3786981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 flipH="1" flipV="1">
            <a:off x="640557" y="3786981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 flipH="1" flipV="1">
            <a:off x="2605087" y="3751263"/>
            <a:ext cx="20748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 flipH="1" flipV="1">
            <a:off x="2355057" y="3786981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 flipH="1" flipV="1">
            <a:off x="2140744" y="3786981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 flipH="1" flipV="1">
            <a:off x="1926432" y="3786981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 flipH="1" flipV="1">
            <a:off x="393701" y="3749675"/>
            <a:ext cx="22145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 flipH="1" flipV="1">
            <a:off x="2893218" y="3679032"/>
            <a:ext cx="1928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 flipH="1" flipV="1">
            <a:off x="283369" y="3715544"/>
            <a:ext cx="20034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1214438" y="3429000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0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1071563" y="4143375"/>
            <a:ext cx="47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-30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1071563" y="3857625"/>
            <a:ext cx="47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-20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1071563" y="3643313"/>
            <a:ext cx="47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-10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1143000" y="2786063"/>
            <a:ext cx="403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30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1143000" y="3000375"/>
            <a:ext cx="403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20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1143000" y="3214688"/>
            <a:ext cx="403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10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1785938" y="3500438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2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1571625" y="3500438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Verdana" pitchFamily="34" charset="0"/>
              </a:rPr>
              <a:t>1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2000250" y="3500438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3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2214563" y="3500438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4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2428875" y="3500438"/>
            <a:ext cx="293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5</a:t>
            </a:r>
          </a:p>
        </p:txBody>
      </p:sp>
      <p:cxnSp>
        <p:nvCxnSpPr>
          <p:cNvPr id="118" name="Прямая соединительная линия 117"/>
          <p:cNvCxnSpPr>
            <a:stCxn id="109" idx="3"/>
            <a:endCxn id="117" idx="2"/>
          </p:cNvCxnSpPr>
          <p:nvPr/>
        </p:nvCxnSpPr>
        <p:spPr>
          <a:xfrm flipV="1">
            <a:off x="1547813" y="3776663"/>
            <a:ext cx="1027112" cy="476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stCxn id="112" idx="3"/>
          </p:cNvCxnSpPr>
          <p:nvPr/>
        </p:nvCxnSpPr>
        <p:spPr>
          <a:xfrm>
            <a:off x="1546225" y="3352800"/>
            <a:ext cx="1025525" cy="4763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Прямоугольник 119"/>
          <p:cNvSpPr>
            <a:spLocks noChangeArrowheads="1"/>
          </p:cNvSpPr>
          <p:nvPr/>
        </p:nvSpPr>
        <p:spPr bwMode="auto">
          <a:xfrm>
            <a:off x="3143250" y="4143375"/>
            <a:ext cx="652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FF0000"/>
                </a:solidFill>
                <a:latin typeface="Book Antiqua" pitchFamily="18" charset="0"/>
              </a:rPr>
              <a:t>а</a:t>
            </a:r>
            <a:r>
              <a:rPr lang="ru-RU" b="1" i="1" baseline="-20000">
                <a:solidFill>
                  <a:srgbClr val="FF0000"/>
                </a:solidFill>
                <a:latin typeface="Book Antiqua" pitchFamily="18" charset="0"/>
              </a:rPr>
              <a:t>у</a:t>
            </a:r>
            <a:r>
              <a:rPr lang="en-US" b="1" i="1">
                <a:solidFill>
                  <a:srgbClr val="FF0000"/>
                </a:solidFill>
                <a:latin typeface="Book Antiqua" pitchFamily="18" charset="0"/>
              </a:rPr>
              <a:t>&lt;0</a:t>
            </a:r>
            <a:endParaRPr lang="ru-RU">
              <a:latin typeface="Verdana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071813" y="2857500"/>
            <a:ext cx="65246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а</a:t>
            </a:r>
            <a:r>
              <a:rPr lang="ru-RU" b="1" i="1" baseline="-20000" dirty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у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&gt;0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2" name="Прямоугольник 121"/>
          <p:cNvSpPr>
            <a:spLocks noChangeArrowheads="1"/>
          </p:cNvSpPr>
          <p:nvPr/>
        </p:nvSpPr>
        <p:spPr bwMode="auto">
          <a:xfrm>
            <a:off x="1071563" y="2357438"/>
            <a:ext cx="928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Book Antiqua" pitchFamily="18" charset="0"/>
              </a:rPr>
              <a:t>а</a:t>
            </a:r>
            <a:r>
              <a:rPr lang="ru-RU" b="1" i="1" baseline="-20000">
                <a:latin typeface="Book Antiqua" pitchFamily="18" charset="0"/>
              </a:rPr>
              <a:t>у </a:t>
            </a:r>
            <a:r>
              <a:rPr lang="ru-RU" b="1" i="1">
                <a:latin typeface="Book Antiqua" pitchFamily="18" charset="0"/>
              </a:rPr>
              <a:t>  </a:t>
            </a:r>
            <a:r>
              <a:rPr lang="ru-RU" sz="1400" b="1" i="1">
                <a:latin typeface="Book Antiqua" pitchFamily="18" charset="0"/>
              </a:rPr>
              <a:t>м/с</a:t>
            </a:r>
            <a:r>
              <a:rPr lang="ru-RU" sz="1400" b="1" i="1" baseline="22000">
                <a:latin typeface="Book Antiqua" pitchFamily="18" charset="0"/>
              </a:rPr>
              <a:t>2</a:t>
            </a: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123" name="Прямоугольник 122"/>
          <p:cNvSpPr>
            <a:spLocks noChangeArrowheads="1"/>
          </p:cNvSpPr>
          <p:nvPr/>
        </p:nvSpPr>
        <p:spPr bwMode="auto">
          <a:xfrm>
            <a:off x="3357563" y="3214688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t</a:t>
            </a:r>
            <a:r>
              <a:rPr lang="ru-RU" b="1" i="1">
                <a:latin typeface="Book Antiqua" pitchFamily="18" charset="0"/>
              </a:rPr>
              <a:t>, с</a:t>
            </a:r>
            <a:endParaRPr lang="ru-RU">
              <a:latin typeface="Verdana" pitchFamily="34" charset="0"/>
            </a:endParaRPr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2428875" y="500063"/>
            <a:ext cx="4786313" cy="714375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4" name="TextBox 153"/>
          <p:cNvSpPr txBox="1"/>
          <p:nvPr/>
        </p:nvSpPr>
        <p:spPr>
          <a:xfrm>
            <a:off x="2571750" y="500063"/>
            <a:ext cx="4572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Графічне  уявлення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 вільного падіння</a:t>
            </a:r>
            <a:endParaRPr lang="uk-UA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650"/>
                            </p:stCondLst>
                            <p:childTnLst>
                              <p:par>
                                <p:cTn id="132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00"/>
                            </p:stCondLst>
                            <p:childTnLst>
                              <p:par>
                                <p:cTn id="143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000"/>
                            </p:stCondLst>
                            <p:childTnLst>
                              <p:par>
                                <p:cTn id="24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650"/>
                            </p:stCondLst>
                            <p:childTnLst>
                              <p:par>
                                <p:cTn id="255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700"/>
                            </p:stCondLst>
                            <p:childTnLst>
                              <p:par>
                                <p:cTn id="26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allAtOnce"/>
      <p:bldP spid="6" grpId="0"/>
      <p:bldP spid="6" grpId="1"/>
      <p:bldP spid="7" grpId="0"/>
      <p:bldP spid="7" grpId="1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73" grpId="0"/>
      <p:bldP spid="73" grpId="1"/>
      <p:bldP spid="74" grpId="0"/>
      <p:bldP spid="74" grpId="1"/>
      <p:bldP spid="75" grpId="0"/>
      <p:bldP spid="76" grpId="0"/>
      <p:bldP spid="77" grpId="0" animBg="1"/>
      <p:bldP spid="80" grpId="0" build="allAtOnce"/>
      <p:bldP spid="81" grpId="0"/>
      <p:bldP spid="81" grpId="1"/>
      <p:bldP spid="82" grpId="0"/>
      <p:bldP spid="82" grpId="1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20" grpId="0"/>
      <p:bldP spid="120" grpId="1"/>
      <p:bldP spid="121" grpId="0"/>
      <p:bldP spid="121" grpId="1"/>
      <p:bldP spid="122" grpId="0"/>
      <p:bldP spid="123" grpId="0"/>
      <p:bldP spid="153" grpId="0" animBg="1"/>
      <p:bldP spid="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642938" y="1143000"/>
            <a:ext cx="2214562" cy="3429000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 flipH="1" flipV="1">
            <a:off x="-284956" y="2642394"/>
            <a:ext cx="28575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928688" y="4071938"/>
            <a:ext cx="1357312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892969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1035844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1178719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1321594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464469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1607344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750219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893094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035969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178844" y="4107657"/>
            <a:ext cx="142875" cy="71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1428750" y="3786188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928688" y="2212975"/>
            <a:ext cx="50006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794" y="3142457"/>
            <a:ext cx="1857375" cy="1587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1928019" y="2642394"/>
            <a:ext cx="4286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8" name="TextBox 44"/>
          <p:cNvSpPr txBox="1">
            <a:spLocks noChangeArrowheads="1"/>
          </p:cNvSpPr>
          <p:nvPr/>
        </p:nvSpPr>
        <p:spPr bwMode="auto">
          <a:xfrm>
            <a:off x="785813" y="1143000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Book Antiqua" pitchFamily="18" charset="0"/>
              </a:rPr>
              <a:t>у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214563" y="2643188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g</a:t>
            </a:r>
            <a:endParaRPr lang="ru-RU" i="1">
              <a:latin typeface="Book Antiqua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2214563" y="2643188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643063" y="2000250"/>
            <a:ext cx="55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v=0</a:t>
            </a:r>
            <a:endParaRPr lang="ru-RU" i="1">
              <a:latin typeface="Book Antiqua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rot="16200000" flipV="1">
            <a:off x="1500981" y="3499644"/>
            <a:ext cx="4286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714500" y="342900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v</a:t>
            </a:r>
            <a:r>
              <a:rPr lang="ru-RU" i="1" baseline="-16000">
                <a:latin typeface="Book Antiqua" pitchFamily="18" charset="0"/>
              </a:rPr>
              <a:t>0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1785938" y="3429000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1428750" y="2143125"/>
            <a:ext cx="214313" cy="214313"/>
          </a:xfrm>
          <a:prstGeom prst="ellipse">
            <a:avLst/>
          </a:prstGeom>
          <a:solidFill>
            <a:schemeClr val="accent1">
              <a:alpha val="28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42938" y="285750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Verdana" pitchFamily="34" charset="0"/>
              </a:rPr>
              <a:t>h</a:t>
            </a:r>
            <a:endParaRPr lang="ru-RU" i="1">
              <a:latin typeface="Verdana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786063" y="500063"/>
            <a:ext cx="4572000" cy="714375"/>
          </a:xfrm>
          <a:prstGeom prst="roundRect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2928938" y="500063"/>
            <a:ext cx="43576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2.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Рух тіла,  кинутого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Вертикально вгору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4251325" y="4178300"/>
            <a:ext cx="3500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Скругленный прямоугольник 58"/>
          <p:cNvSpPr/>
          <p:nvPr/>
        </p:nvSpPr>
        <p:spPr>
          <a:xfrm>
            <a:off x="6072188" y="1571625"/>
            <a:ext cx="2357437" cy="714375"/>
          </a:xfrm>
          <a:prstGeom prst="roundRect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929322" y="1571625"/>
            <a:ext cx="25003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Verdana" pitchFamily="34" charset="0"/>
              </a:rPr>
              <a:t> </a:t>
            </a:r>
            <a:r>
              <a:rPr lang="uk-UA" dirty="0" smtClean="0">
                <a:latin typeface="Verdana" pitchFamily="34" charset="0"/>
              </a:rPr>
              <a:t>Рівноприскорений рух</a:t>
            </a:r>
            <a:endParaRPr lang="uk-UA" dirty="0">
              <a:latin typeface="Verdana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143625" y="2357438"/>
            <a:ext cx="1601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+a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215063" y="2857500"/>
            <a:ext cx="163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+a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215063" y="3929063"/>
            <a:ext cx="2073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s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215063" y="3429000"/>
            <a:ext cx="2039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s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143625" y="4429125"/>
            <a:ext cx="23971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x=x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+v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071813" y="1571625"/>
            <a:ext cx="2571750" cy="785813"/>
          </a:xfrm>
          <a:prstGeom prst="roundRect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071813" y="1571625"/>
            <a:ext cx="2643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 smtClean="0">
                <a:latin typeface="Verdana" pitchFamily="34" charset="0"/>
              </a:rPr>
              <a:t>Тіло кинуто вертикально вгору</a:t>
            </a:r>
            <a:endParaRPr lang="uk-UA" dirty="0">
              <a:latin typeface="Verdana" pitchFamily="34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000375" y="2928938"/>
            <a:ext cx="1160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ru-RU" sz="2400" b="1" i="1" baseline="-12000">
                <a:latin typeface="Book Antiqua" pitchFamily="18" charset="0"/>
              </a:rPr>
              <a:t>0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ru-RU" sz="2400" b="1" i="1">
                <a:latin typeface="Book Antiqua" pitchFamily="18" charset="0"/>
              </a:rPr>
              <a:t>=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ru-RU" sz="2400" b="1" i="1" baseline="-14000">
                <a:latin typeface="Book Antiqua" pitchFamily="18" charset="0"/>
              </a:rPr>
              <a:t>0</a:t>
            </a:r>
            <a:r>
              <a:rPr lang="en-US" sz="2400" b="1" i="1" baseline="-10000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,</a:t>
            </a:r>
            <a:endParaRPr lang="ru-RU" sz="2400" i="1">
              <a:latin typeface="Book Antiqua" pitchFamily="18" charset="0"/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071813" y="2571750"/>
            <a:ext cx="849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a=g ,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071938" y="292893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g</a:t>
            </a:r>
            <a:r>
              <a:rPr lang="en-US" sz="2400" b="1" i="1" baseline="-12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 -g ,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929188" y="2928938"/>
            <a:ext cx="790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 y=h</a:t>
            </a:r>
            <a:endParaRPr lang="ru-RU" sz="2400" i="1">
              <a:latin typeface="Book Antiqua" pitchFamily="18" charset="0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3929063" y="2571750"/>
            <a:ext cx="909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s =h ,</a:t>
            </a:r>
            <a:endParaRPr lang="ru-RU" sz="2400">
              <a:latin typeface="Book Antiqua" pitchFamily="18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928938" y="2357438"/>
            <a:ext cx="26564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 smtClean="0">
                <a:latin typeface="Verdana" pitchFamily="34" charset="0"/>
              </a:rPr>
              <a:t>Аналізуємо рисунок </a:t>
            </a:r>
            <a:endParaRPr lang="uk-UA" dirty="0">
              <a:latin typeface="Verdana" pitchFamily="34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4786313" y="2571750"/>
            <a:ext cx="95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y</a:t>
            </a:r>
            <a:r>
              <a:rPr lang="en-US" sz="2400" b="1" i="1" baseline="-12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=0 ,</a:t>
            </a:r>
            <a:endParaRPr lang="ru-RU" sz="2400" i="1">
              <a:latin typeface="Book Antiqua" pitchFamily="18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928938" y="3500438"/>
            <a:ext cx="30572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 smtClean="0">
                <a:latin typeface="Verdana" pitchFamily="34" charset="0"/>
              </a:rPr>
              <a:t>Працюємо з формулами</a:t>
            </a:r>
            <a:endParaRPr lang="uk-UA" dirty="0">
              <a:latin typeface="Verdana" pitchFamily="34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857250" y="3786188"/>
            <a:ext cx="3143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Verdana" pitchFamily="34" charset="0"/>
              </a:rPr>
              <a:t>0</a:t>
            </a:r>
            <a:endParaRPr lang="ru-RU" sz="1600">
              <a:latin typeface="Verdana" pitchFamily="34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2928938" y="3786188"/>
            <a:ext cx="1617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+g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643438" y="3857625"/>
            <a:ext cx="1276350" cy="49053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4572000" y="3857625"/>
            <a:ext cx="1441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 v 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 -gt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71500" y="4572000"/>
            <a:ext cx="54292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 smtClean="0">
                <a:latin typeface="Verdana" pitchFamily="34" charset="0"/>
              </a:rPr>
              <a:t>Важливо </a:t>
            </a:r>
            <a:r>
              <a:rPr lang="uk-UA" dirty="0" err="1" smtClean="0">
                <a:latin typeface="Verdana" pitchFamily="34" charset="0"/>
              </a:rPr>
              <a:t>памятать</a:t>
            </a:r>
            <a:r>
              <a:rPr lang="uk-UA" dirty="0" smtClean="0">
                <a:latin typeface="Verdana" pitchFamily="34" charset="0"/>
              </a:rPr>
              <a:t>: у найвищій точці </a:t>
            </a:r>
            <a:r>
              <a:rPr lang="en-US" b="1" i="1" dirty="0" smtClean="0">
                <a:latin typeface="Book Antiqua" pitchFamily="18" charset="0"/>
              </a:rPr>
              <a:t>v</a:t>
            </a:r>
            <a:r>
              <a:rPr lang="en-US" i="1" dirty="0" smtClean="0">
                <a:latin typeface="Verdana" pitchFamily="34" charset="0"/>
              </a:rPr>
              <a:t>=0</a:t>
            </a:r>
            <a:r>
              <a:rPr lang="ru-RU" i="1" dirty="0">
                <a:latin typeface="Verdana" pitchFamily="34" charset="0"/>
              </a:rPr>
              <a:t>, </a:t>
            </a:r>
            <a:r>
              <a:rPr lang="ru-RU" i="1" dirty="0" err="1" smtClean="0">
                <a:latin typeface="Verdana" pitchFamily="34" charset="0"/>
              </a:rPr>
              <a:t>і</a:t>
            </a:r>
            <a:endParaRPr lang="ru-RU" i="1" dirty="0">
              <a:latin typeface="Verdana" pitchFamily="34" charset="0"/>
            </a:endParaRPr>
          </a:p>
          <a:p>
            <a:r>
              <a:rPr lang="ru-RU" dirty="0">
                <a:latin typeface="Verdana" pitchFamily="34" charset="0"/>
              </a:rPr>
              <a:t> </a:t>
            </a:r>
          </a:p>
          <a:p>
            <a:endParaRPr lang="ru-RU" dirty="0">
              <a:latin typeface="Verdana" pitchFamily="34" charset="0"/>
            </a:endParaRP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1357313" y="4857750"/>
            <a:ext cx="1500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0</a:t>
            </a:r>
            <a:r>
              <a:rPr lang="ru-RU" sz="2400" b="1" i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=</a:t>
            </a:r>
            <a:r>
              <a:rPr lang="ru-RU" sz="2400" b="1" i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 - gt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000375" y="4929188"/>
            <a:ext cx="1214438" cy="42862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3071813" y="4857750"/>
            <a:ext cx="995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 </a:t>
            </a:r>
            <a:r>
              <a:rPr lang="ru-RU" sz="2400" b="1" i="1">
                <a:latin typeface="Book Antiqua" pitchFamily="18" charset="0"/>
              </a:rPr>
              <a:t>=</a:t>
            </a:r>
            <a:r>
              <a:rPr lang="en-US" sz="2400" b="1" i="1">
                <a:latin typeface="Book Antiqua" pitchFamily="18" charset="0"/>
              </a:rPr>
              <a:t>gt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428625" y="5286375"/>
            <a:ext cx="2414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y=y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+v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t+g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000375" y="5429250"/>
            <a:ext cx="2000250" cy="50006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3071813" y="5357813"/>
            <a:ext cx="18923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Blackadder ITC" pitchFamily="82" charset="0"/>
              </a:rPr>
              <a:t>  </a:t>
            </a:r>
            <a:r>
              <a:rPr lang="en-US" sz="2400" b="1" i="1">
                <a:latin typeface="Book Antiqua" pitchFamily="18" charset="0"/>
              </a:rPr>
              <a:t>y</a:t>
            </a:r>
            <a:r>
              <a:rPr lang="ru-RU" sz="2400" b="1" i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ru-RU" sz="2400" b="1" i="1">
                <a:latin typeface="Book Antiqua" pitchFamily="18" charset="0"/>
              </a:rPr>
              <a:t>-</a:t>
            </a:r>
            <a:r>
              <a:rPr lang="en-US" sz="2400" b="1" i="1">
                <a:latin typeface="Book Antiqua" pitchFamily="18" charset="0"/>
              </a:rPr>
              <a:t>gt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3000375" y="6000750"/>
            <a:ext cx="2000250" cy="50006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3071813" y="6000750"/>
            <a:ext cx="18367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h</a:t>
            </a:r>
            <a:r>
              <a:rPr lang="ru-RU" sz="2400" b="1" i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=v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ru-RU" sz="2400" b="1" i="1">
                <a:latin typeface="Book Antiqua" pitchFamily="18" charset="0"/>
              </a:rPr>
              <a:t>-</a:t>
            </a:r>
            <a:r>
              <a:rPr lang="en-US" sz="2400" b="1" i="1">
                <a:latin typeface="Book Antiqua" pitchFamily="18" charset="0"/>
              </a:rPr>
              <a:t>gt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6215063" y="5000625"/>
            <a:ext cx="2454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y=y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+v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t+a</a:t>
            </a:r>
            <a:r>
              <a:rPr lang="en-US" sz="2400" b="1" i="1" baseline="-10000">
                <a:latin typeface="Book Antiqua" pitchFamily="18" charset="0"/>
              </a:rPr>
              <a:t>y</a:t>
            </a:r>
            <a:r>
              <a:rPr lang="en-US" sz="2400" b="1" i="1">
                <a:latin typeface="Book Antiqua" pitchFamily="18" charset="0"/>
              </a:rPr>
              <a:t>t</a:t>
            </a:r>
            <a:r>
              <a:rPr lang="en-US" sz="2400" b="1" i="1" baseline="30000">
                <a:latin typeface="Book Antiqua" pitchFamily="18" charset="0"/>
              </a:rPr>
              <a:t>2</a:t>
            </a:r>
            <a:r>
              <a:rPr lang="en-US" sz="2400" b="1" i="1">
                <a:latin typeface="Book Antiqua" pitchFamily="18" charset="0"/>
              </a:rPr>
              <a:t>/2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6215063" y="2857500"/>
            <a:ext cx="1714500" cy="571500"/>
          </a:xfrm>
          <a:prstGeom prst="roundRect">
            <a:avLst/>
          </a:prstGeom>
          <a:solidFill>
            <a:schemeClr val="bg1">
              <a:alpha val="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6215063" y="5000625"/>
            <a:ext cx="2428875" cy="571500"/>
          </a:xfrm>
          <a:prstGeom prst="roundRect">
            <a:avLst/>
          </a:prstGeom>
          <a:solidFill>
            <a:schemeClr val="bg1">
              <a:alpha val="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0139 -0.2356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23565 L 0.00139 0.0060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500"/>
                            </p:stCondLst>
                            <p:childTnLst>
                              <p:par>
                                <p:cTn id="1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300"/>
                            </p:stCondLst>
                            <p:childTnLst>
                              <p:par>
                                <p:cTn id="19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50"/>
                            </p:stCondLst>
                            <p:childTnLst>
                              <p:par>
                                <p:cTn id="2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000"/>
                            </p:stCondLst>
                            <p:childTnLst>
                              <p:par>
                                <p:cTn id="2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50"/>
                            </p:stCondLst>
                            <p:childTnLst>
                              <p:par>
                                <p:cTn id="2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1" grpId="2" animBg="1"/>
      <p:bldP spid="46" grpId="0"/>
      <p:bldP spid="46" grpId="1"/>
      <p:bldP spid="48" grpId="0"/>
      <p:bldP spid="50" grpId="0"/>
      <p:bldP spid="52" grpId="0" animBg="1"/>
      <p:bldP spid="53" grpId="0"/>
      <p:bldP spid="56" grpId="0" animBg="1"/>
      <p:bldP spid="57" grpId="0"/>
      <p:bldP spid="59" grpId="0" animBg="1"/>
      <p:bldP spid="60" grpId="0"/>
      <p:bldP spid="61" grpId="0"/>
      <p:bldP spid="62" grpId="0"/>
      <p:bldP spid="62" grpId="1"/>
      <p:bldP spid="63" grpId="0"/>
      <p:bldP spid="64" grpId="0"/>
      <p:bldP spid="65" grpId="0"/>
      <p:bldP spid="66" grpId="0" animBg="1"/>
      <p:bldP spid="67" grpId="0"/>
      <p:bldP spid="68" grpId="0"/>
      <p:bldP spid="68" grpId="1"/>
      <p:bldP spid="69" grpId="0"/>
      <p:bldP spid="69" grpId="1"/>
      <p:bldP spid="69" grpId="2"/>
      <p:bldP spid="70" grpId="0"/>
      <p:bldP spid="70" grpId="1"/>
      <p:bldP spid="70" grpId="2"/>
      <p:bldP spid="71" grpId="0"/>
      <p:bldP spid="71" grpId="1"/>
      <p:bldP spid="72" grpId="0"/>
      <p:bldP spid="73" grpId="0"/>
      <p:bldP spid="74" grpId="0"/>
      <p:bldP spid="74" grpId="1"/>
      <p:bldP spid="75" grpId="0"/>
      <p:bldP spid="76" grpId="0"/>
      <p:bldP spid="77" grpId="0"/>
      <p:bldP spid="79" grpId="0" animBg="1"/>
      <p:bldP spid="80" grpId="0"/>
      <p:bldP spid="82" grpId="0"/>
      <p:bldP spid="85" grpId="0" animBg="1"/>
      <p:bldP spid="86" grpId="0"/>
      <p:bldP spid="87" grpId="0"/>
      <p:bldP spid="89" grpId="0" animBg="1"/>
      <p:bldP spid="90" grpId="0"/>
      <p:bldP spid="91" grpId="0" animBg="1"/>
      <p:bldP spid="92" grpId="0"/>
      <p:bldP spid="83" grpId="0"/>
      <p:bldP spid="83" grpId="1"/>
      <p:bldP spid="78" grpId="0" animBg="1"/>
      <p:bldP spid="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750" y="2071688"/>
            <a:ext cx="2786063" cy="3000375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643063" y="3786188"/>
            <a:ext cx="2214562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5400000" flipH="1" flipV="1">
            <a:off x="822326" y="3749675"/>
            <a:ext cx="1928812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14625" y="2857500"/>
            <a:ext cx="7397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вниз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43188" y="4429125"/>
            <a:ext cx="8515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err="1" smtClean="0">
                <a:solidFill>
                  <a:srgbClr val="FF0000"/>
                </a:solidFill>
                <a:latin typeface="Verdana" pitchFamily="34" charset="0"/>
              </a:rPr>
              <a:t>вгору</a:t>
            </a:r>
            <a:endParaRPr lang="ru-RU" sz="16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cxnSp>
        <p:nvCxnSpPr>
          <p:cNvPr id="7" name="Прямая соединительная линия 6"/>
          <p:cNvCxnSpPr>
            <a:stCxn id="2" idx="1"/>
            <a:endCxn id="2" idx="3"/>
          </p:cNvCxnSpPr>
          <p:nvPr/>
        </p:nvCxnSpPr>
        <p:spPr>
          <a:xfrm rot="10800000" flipH="1">
            <a:off x="1428750" y="3571875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H="1">
            <a:off x="1428750" y="3357563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H="1">
            <a:off x="1428750" y="4643438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H="1">
            <a:off x="1428750" y="4000500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1428750" y="4214813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>
            <a:off x="1428750" y="2928938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H="1">
            <a:off x="1428750" y="3786188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H="1">
            <a:off x="1428750" y="4429125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1997869" y="4001294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500188" y="4857750"/>
            <a:ext cx="2643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H="1">
            <a:off x="1428750" y="3143250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1783557" y="4001294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569244" y="4001294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354932" y="4001294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143001" y="4000500"/>
            <a:ext cx="21447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926307" y="4001294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890838" y="3965575"/>
            <a:ext cx="20748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640807" y="4001294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2426494" y="4001294"/>
            <a:ext cx="2146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2212182" y="4001294"/>
            <a:ext cx="21463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679450" y="3963988"/>
            <a:ext cx="22145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3178969" y="3893344"/>
            <a:ext cx="1928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569119" y="3929857"/>
            <a:ext cx="20034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500188" y="3500438"/>
            <a:ext cx="293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0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1750219" y="2964657"/>
            <a:ext cx="1428750" cy="13573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1785938" y="3214688"/>
            <a:ext cx="1428750" cy="142875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429000" y="2857500"/>
            <a:ext cx="6524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у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&lt;0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429000" y="4429125"/>
            <a:ext cx="6905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у 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&gt;0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1428750" y="2571750"/>
            <a:ext cx="928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ru-RU" b="1" i="1" baseline="-20000">
                <a:latin typeface="Book Antiqua" pitchFamily="18" charset="0"/>
              </a:rPr>
              <a:t>у </a:t>
            </a:r>
            <a:r>
              <a:rPr lang="ru-RU" b="1" i="1">
                <a:latin typeface="Book Antiqua" pitchFamily="18" charset="0"/>
              </a:rPr>
              <a:t>  </a:t>
            </a:r>
            <a:r>
              <a:rPr lang="ru-RU" sz="1400" b="1" i="1">
                <a:latin typeface="Book Antiqua" pitchFamily="18" charset="0"/>
              </a:rPr>
              <a:t>м/с</a:t>
            </a:r>
            <a:endParaRPr lang="ru-RU" sz="1400" b="1" i="1" baseline="-20000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3643313" y="342900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t</a:t>
            </a:r>
            <a:r>
              <a:rPr lang="ru-RU" b="1" i="1">
                <a:latin typeface="Book Antiqua" pitchFamily="18" charset="0"/>
              </a:rPr>
              <a:t>, с</a:t>
            </a:r>
            <a:endParaRPr lang="ru-RU">
              <a:latin typeface="Verdana" pitchFamily="34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2571750" y="3786188"/>
            <a:ext cx="71438" cy="4603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357438" y="3929063"/>
            <a:ext cx="6159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latin typeface="Book Antiqua" pitchFamily="18" charset="0"/>
              </a:rPr>
              <a:t>v</a:t>
            </a:r>
            <a:r>
              <a:rPr lang="en-US" sz="1600" b="1" i="1" baseline="-14000">
                <a:latin typeface="Book Antiqua" pitchFamily="18" charset="0"/>
              </a:rPr>
              <a:t>0 </a:t>
            </a:r>
            <a:r>
              <a:rPr lang="en-US" sz="1600" b="1" i="1">
                <a:latin typeface="Book Antiqua" pitchFamily="18" charset="0"/>
              </a:rPr>
              <a:t>/g</a:t>
            </a:r>
            <a:endParaRPr lang="ru-RU" sz="1600" b="1" i="1">
              <a:latin typeface="Book Antiqua" pitchFamily="18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1857375" y="2071688"/>
            <a:ext cx="1842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dirty="0" smtClean="0">
                <a:latin typeface="Verdana" pitchFamily="34" charset="0"/>
              </a:rPr>
              <a:t>Графік</a:t>
            </a:r>
            <a:r>
              <a:rPr lang="ru-RU" dirty="0" smtClean="0">
                <a:latin typeface="Verdana" pitchFamily="34" charset="0"/>
              </a:rPr>
              <a:t>  </a:t>
            </a:r>
            <a:r>
              <a:rPr lang="en-US" sz="2400" b="1" i="1" dirty="0">
                <a:latin typeface="Book Antiqua" pitchFamily="18" charset="0"/>
              </a:rPr>
              <a:t>v</a:t>
            </a:r>
            <a:r>
              <a:rPr lang="ru-RU" sz="2400" b="1" i="1" baseline="-20000" dirty="0">
                <a:latin typeface="Book Antiqua" pitchFamily="18" charset="0"/>
              </a:rPr>
              <a:t>у</a:t>
            </a:r>
            <a:r>
              <a:rPr lang="en-US" sz="2400" b="1" i="1" baseline="-20000" dirty="0">
                <a:latin typeface="Book Antiqua" pitchFamily="18" charset="0"/>
              </a:rPr>
              <a:t>(</a:t>
            </a:r>
            <a:r>
              <a:rPr lang="en-US" sz="2400" b="1" i="1" dirty="0">
                <a:latin typeface="Book Antiqua" pitchFamily="18" charset="0"/>
              </a:rPr>
              <a:t>t)</a:t>
            </a:r>
            <a:r>
              <a:rPr lang="en-US" sz="2400" dirty="0">
                <a:latin typeface="Verdana" pitchFamily="34" charset="0"/>
              </a:rPr>
              <a:t> </a:t>
            </a:r>
            <a:endParaRPr lang="ru-RU" sz="2400" dirty="0">
              <a:latin typeface="Verdana" pitchFamily="34" charset="0"/>
            </a:endParaRPr>
          </a:p>
        </p:txBody>
      </p:sp>
      <p:sp>
        <p:nvSpPr>
          <p:cNvPr id="21543" name="TextBox 50"/>
          <p:cNvSpPr txBox="1">
            <a:spLocks noChangeArrowheads="1"/>
          </p:cNvSpPr>
          <p:nvPr/>
        </p:nvSpPr>
        <p:spPr bwMode="auto">
          <a:xfrm>
            <a:off x="3643313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5357813" y="2071688"/>
            <a:ext cx="2786062" cy="3000375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5573713" y="3786188"/>
            <a:ext cx="2214562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rot="5400000" flipH="1" flipV="1">
            <a:off x="4607719" y="3607594"/>
            <a:ext cx="22161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 flipH="1">
            <a:off x="5359400" y="3571875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0800000" flipH="1">
            <a:off x="5359400" y="3357563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0800000" flipH="1">
            <a:off x="5359400" y="4643438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0800000" flipH="1">
            <a:off x="5359400" y="4000500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0800000" flipH="1">
            <a:off x="5359400" y="4214813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10800000" flipH="1">
            <a:off x="5359400" y="2928938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0800000" flipH="1">
            <a:off x="5359400" y="3786188"/>
            <a:ext cx="2786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0800000" flipH="1">
            <a:off x="5359400" y="4429125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 flipH="1" flipV="1">
            <a:off x="5714206" y="3786982"/>
            <a:ext cx="25749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430838" y="4857750"/>
            <a:ext cx="2643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 flipH="1" flipV="1">
            <a:off x="5499894" y="3786982"/>
            <a:ext cx="25749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 flipH="1" flipV="1">
            <a:off x="5285581" y="3786982"/>
            <a:ext cx="25749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 flipH="1" flipV="1">
            <a:off x="5071269" y="3786982"/>
            <a:ext cx="25749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 flipH="1" flipV="1">
            <a:off x="4856956" y="3786982"/>
            <a:ext cx="25749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 flipH="1" flipV="1">
            <a:off x="4642644" y="3786982"/>
            <a:ext cx="25749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 flipH="1" flipV="1">
            <a:off x="6607175" y="3751263"/>
            <a:ext cx="25034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5400000" flipH="1" flipV="1">
            <a:off x="6357144" y="3786982"/>
            <a:ext cx="25749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 flipH="1" flipV="1">
            <a:off x="6142831" y="3786982"/>
            <a:ext cx="25749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5400000" flipH="1" flipV="1">
            <a:off x="5928519" y="3786982"/>
            <a:ext cx="25749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 flipH="1" flipV="1">
            <a:off x="4610100" y="3963988"/>
            <a:ext cx="22145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 flipH="1" flipV="1">
            <a:off x="6893719" y="3679032"/>
            <a:ext cx="23590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 flipH="1" flipV="1">
            <a:off x="4285457" y="3715544"/>
            <a:ext cx="24320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430838" y="3500438"/>
            <a:ext cx="292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latin typeface="Verdana" pitchFamily="34" charset="0"/>
              </a:rPr>
              <a:t>0</a:t>
            </a:r>
          </a:p>
        </p:txBody>
      </p:sp>
      <p:sp>
        <p:nvSpPr>
          <p:cNvPr id="114" name="Прямоугольник 113"/>
          <p:cNvSpPr>
            <a:spLocks noChangeArrowheads="1"/>
          </p:cNvSpPr>
          <p:nvPr/>
        </p:nvSpPr>
        <p:spPr bwMode="auto">
          <a:xfrm>
            <a:off x="7573963" y="342900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t</a:t>
            </a:r>
            <a:r>
              <a:rPr lang="ru-RU" b="1" i="1">
                <a:latin typeface="Book Antiqua" pitchFamily="18" charset="0"/>
              </a:rPr>
              <a:t>, с</a:t>
            </a:r>
            <a:endParaRPr lang="ru-RU">
              <a:latin typeface="Verdana" pitchFamily="34" charset="0"/>
            </a:endParaRP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6073775" y="3857625"/>
            <a:ext cx="6143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latin typeface="Book Antiqua" pitchFamily="18" charset="0"/>
              </a:rPr>
              <a:t>v</a:t>
            </a:r>
            <a:r>
              <a:rPr lang="en-US" sz="1600" b="1" i="1" baseline="-14000">
                <a:latin typeface="Book Antiqua" pitchFamily="18" charset="0"/>
              </a:rPr>
              <a:t>0 </a:t>
            </a:r>
            <a:r>
              <a:rPr lang="en-US" sz="1600" b="1" i="1">
                <a:latin typeface="Book Antiqua" pitchFamily="18" charset="0"/>
              </a:rPr>
              <a:t>/g</a:t>
            </a:r>
            <a:endParaRPr lang="ru-RU" sz="1600" b="1" i="1">
              <a:latin typeface="Book Antiqua" pitchFamily="18" charset="0"/>
            </a:endParaRPr>
          </a:p>
        </p:txBody>
      </p:sp>
      <p:sp>
        <p:nvSpPr>
          <p:cNvPr id="116" name="Полилиния 115"/>
          <p:cNvSpPr/>
          <p:nvPr/>
        </p:nvSpPr>
        <p:spPr>
          <a:xfrm rot="21416748">
            <a:off x="5716588" y="2786063"/>
            <a:ext cx="1571625" cy="1944687"/>
          </a:xfrm>
          <a:custGeom>
            <a:avLst/>
            <a:gdLst>
              <a:gd name="connsiteX0" fmla="*/ 0 w 1280160"/>
              <a:gd name="connsiteY0" fmla="*/ 1056132 h 2144268"/>
              <a:gd name="connsiteX1" fmla="*/ 640080 w 1280160"/>
              <a:gd name="connsiteY1" fmla="*/ 178308 h 2144268"/>
              <a:gd name="connsiteX2" fmla="*/ 1280160 w 1280160"/>
              <a:gd name="connsiteY2" fmla="*/ 2125980 h 2144268"/>
              <a:gd name="connsiteX3" fmla="*/ 1280160 w 1280160"/>
              <a:gd name="connsiteY3" fmla="*/ 2125980 h 2144268"/>
              <a:gd name="connsiteX4" fmla="*/ 1271016 w 1280160"/>
              <a:gd name="connsiteY4" fmla="*/ 2144268 h 214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160" h="2144268">
                <a:moveTo>
                  <a:pt x="0" y="1056132"/>
                </a:moveTo>
                <a:cubicBezTo>
                  <a:pt x="213360" y="528066"/>
                  <a:pt x="426720" y="0"/>
                  <a:pt x="640080" y="178308"/>
                </a:cubicBezTo>
                <a:cubicBezTo>
                  <a:pt x="853440" y="356616"/>
                  <a:pt x="1280160" y="2125980"/>
                  <a:pt x="1280160" y="2125980"/>
                </a:cubicBezTo>
                <a:lnTo>
                  <a:pt x="1280160" y="2125980"/>
                </a:lnTo>
                <a:lnTo>
                  <a:pt x="1271016" y="2144268"/>
                </a:lnTo>
              </a:path>
            </a:pathLst>
          </a:cu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 rot="5400000" flipH="1" flipV="1">
            <a:off x="5929313" y="3357563"/>
            <a:ext cx="858837" cy="1587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Овал 119"/>
          <p:cNvSpPr/>
          <p:nvPr/>
        </p:nvSpPr>
        <p:spPr>
          <a:xfrm flipH="1">
            <a:off x="6288088" y="3714750"/>
            <a:ext cx="142875" cy="1428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 rot="10800000">
            <a:off x="5716588" y="2928938"/>
            <a:ext cx="712787" cy="1587"/>
          </a:xfrm>
          <a:prstGeom prst="line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Овал 122"/>
          <p:cNvSpPr/>
          <p:nvPr/>
        </p:nvSpPr>
        <p:spPr>
          <a:xfrm flipH="1">
            <a:off x="5645150" y="2857500"/>
            <a:ext cx="142875" cy="1428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>
            <a:off x="5359400" y="2714625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5359400" y="2143125"/>
            <a:ext cx="590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 Antiqua" pitchFamily="18" charset="0"/>
              </a:rPr>
              <a:t>у, м</a:t>
            </a:r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>
            <a:off x="5359400" y="3143250"/>
            <a:ext cx="2786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5645150" y="2571750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latin typeface="Book Antiqua" pitchFamily="18" charset="0"/>
              </a:rPr>
              <a:t>v</a:t>
            </a:r>
            <a:r>
              <a:rPr lang="en-US" sz="1600" b="1" i="1" baseline="-14000">
                <a:latin typeface="Book Antiqua" pitchFamily="18" charset="0"/>
              </a:rPr>
              <a:t>0</a:t>
            </a:r>
            <a:r>
              <a:rPr lang="ru-RU" sz="1600" b="1" i="1" baseline="30000">
                <a:latin typeface="Book Antiqua" pitchFamily="18" charset="0"/>
              </a:rPr>
              <a:t>2</a:t>
            </a:r>
            <a:r>
              <a:rPr lang="en-US" sz="1600" b="1" i="1" baseline="-14000">
                <a:latin typeface="Book Antiqua" pitchFamily="18" charset="0"/>
              </a:rPr>
              <a:t> </a:t>
            </a:r>
            <a:r>
              <a:rPr lang="en-US" sz="1600" b="1" i="1">
                <a:latin typeface="Book Antiqua" pitchFamily="18" charset="0"/>
              </a:rPr>
              <a:t>/</a:t>
            </a:r>
            <a:r>
              <a:rPr lang="ru-RU" sz="1600" b="1" i="1">
                <a:latin typeface="Book Antiqua" pitchFamily="18" charset="0"/>
              </a:rPr>
              <a:t>2</a:t>
            </a:r>
            <a:r>
              <a:rPr lang="en-US" sz="1600" b="1" i="1">
                <a:latin typeface="Book Antiqua" pitchFamily="18" charset="0"/>
              </a:rPr>
              <a:t>g</a:t>
            </a:r>
            <a:endParaRPr lang="ru-RU" sz="1600" b="1" i="1">
              <a:latin typeface="Book Antiqua" pitchFamily="18" charset="0"/>
            </a:endParaRPr>
          </a:p>
        </p:txBody>
      </p:sp>
      <p:cxnSp>
        <p:nvCxnSpPr>
          <p:cNvPr id="129" name="Прямая соединительная линия 128"/>
          <p:cNvCxnSpPr/>
          <p:nvPr/>
        </p:nvCxnSpPr>
        <p:spPr>
          <a:xfrm>
            <a:off x="5357813" y="2500313"/>
            <a:ext cx="2786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Скругленный прямоугольник 78"/>
          <p:cNvSpPr/>
          <p:nvPr/>
        </p:nvSpPr>
        <p:spPr>
          <a:xfrm>
            <a:off x="2143125" y="571500"/>
            <a:ext cx="4929188" cy="92867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2286000" y="642938"/>
            <a:ext cx="4572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Графічне  уявлення руху тіла,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кинутого вертикально вгору </a:t>
            </a:r>
            <a:endParaRPr lang="uk-UA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000750" y="2071688"/>
            <a:ext cx="14718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dirty="0" smtClean="0">
                <a:latin typeface="Verdana" pitchFamily="34" charset="0"/>
              </a:rPr>
              <a:t>Графік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sz="2000" b="1" i="1" dirty="0">
                <a:latin typeface="Book Antiqua" pitchFamily="18" charset="0"/>
              </a:rPr>
              <a:t>у</a:t>
            </a:r>
            <a:r>
              <a:rPr lang="ru-RU" sz="2000" i="1" dirty="0">
                <a:latin typeface="Book Antiqua" pitchFamily="18" charset="0"/>
              </a:rPr>
              <a:t>(</a:t>
            </a:r>
            <a:r>
              <a:rPr lang="en-US" sz="2000" i="1" dirty="0">
                <a:latin typeface="Book Antiqua" pitchFamily="18" charset="0"/>
              </a:rPr>
              <a:t>t</a:t>
            </a:r>
            <a:r>
              <a:rPr lang="ru-RU" sz="2000" i="1" dirty="0">
                <a:latin typeface="Book Antiqua" pitchFamily="18" charset="0"/>
              </a:rPr>
              <a:t>)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1571625" y="5286375"/>
            <a:ext cx="24384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dirty="0">
                <a:latin typeface="Verdana" pitchFamily="34" charset="0"/>
              </a:rPr>
              <a:t>(ось ОУ </a:t>
            </a:r>
            <a:r>
              <a:rPr lang="uk-UA" sz="1600" dirty="0" smtClean="0">
                <a:latin typeface="Verdana" pitchFamily="34" charset="0"/>
              </a:rPr>
              <a:t>напрямлена</a:t>
            </a:r>
            <a:r>
              <a:rPr lang="ru-RU" sz="1600" dirty="0" smtClean="0">
                <a:latin typeface="Verdana" pitchFamily="34" charset="0"/>
              </a:rPr>
              <a:t>)</a:t>
            </a:r>
            <a:endParaRPr lang="ru-RU" sz="16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50"/>
                            </p:stCondLst>
                            <p:childTnLst>
                              <p:par>
                                <p:cTn id="108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"/>
                            </p:stCondLst>
                            <p:childTnLst>
                              <p:par>
                                <p:cTn id="119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5" grpId="1"/>
      <p:bldP spid="6" grpId="0"/>
      <p:bldP spid="6" grpId="1"/>
      <p:bldP spid="30" grpId="0"/>
      <p:bldP spid="41" grpId="0"/>
      <p:bldP spid="41" grpId="1"/>
      <p:bldP spid="42" grpId="0"/>
      <p:bldP spid="42" grpId="1"/>
      <p:bldP spid="43" grpId="0"/>
      <p:bldP spid="44" grpId="0"/>
      <p:bldP spid="48" grpId="0" animBg="1"/>
      <p:bldP spid="49" grpId="0"/>
      <p:bldP spid="50" grpId="0"/>
      <p:bldP spid="80" grpId="0" animBg="1"/>
      <p:bldP spid="113" grpId="0"/>
      <p:bldP spid="114" grpId="0"/>
      <p:bldP spid="115" grpId="0"/>
      <p:bldP spid="120" grpId="0" animBg="1"/>
      <p:bldP spid="123" grpId="0" animBg="1"/>
      <p:bldP spid="125" grpId="0"/>
      <p:bldP spid="127" grpId="0"/>
      <p:bldP spid="79" grpId="0" animBg="1"/>
      <p:bldP spid="84" grpId="0"/>
      <p:bldP spid="86" grpId="0"/>
      <p:bldP spid="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28875" y="571500"/>
            <a:ext cx="4572000" cy="714375"/>
          </a:xfrm>
          <a:prstGeom prst="roundRect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43188" y="571500"/>
            <a:ext cx="45005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3.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Рух тіла, кинутого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під кутом до горизонту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3" y="1500188"/>
            <a:ext cx="5143500" cy="3714750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-180181" y="3321844"/>
            <a:ext cx="25019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071563" y="4572000"/>
            <a:ext cx="407193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 rot="12574755">
            <a:off x="1508125" y="2921000"/>
            <a:ext cx="3270250" cy="2633663"/>
          </a:xfrm>
          <a:custGeom>
            <a:avLst/>
            <a:gdLst>
              <a:gd name="connsiteX0" fmla="*/ 0 w 3121152"/>
              <a:gd name="connsiteY0" fmla="*/ 1764792 h 2513076"/>
              <a:gd name="connsiteX1" fmla="*/ 2313432 w 3121152"/>
              <a:gd name="connsiteY1" fmla="*/ 2221992 h 2513076"/>
              <a:gd name="connsiteX2" fmla="*/ 3118104 w 3121152"/>
              <a:gd name="connsiteY2" fmla="*/ 18288 h 2513076"/>
              <a:gd name="connsiteX3" fmla="*/ 3118104 w 3121152"/>
              <a:gd name="connsiteY3" fmla="*/ 18288 h 2513076"/>
              <a:gd name="connsiteX4" fmla="*/ 3118104 w 3121152"/>
              <a:gd name="connsiteY4" fmla="*/ 18288 h 2513076"/>
              <a:gd name="connsiteX5" fmla="*/ 3118104 w 3121152"/>
              <a:gd name="connsiteY5" fmla="*/ 36576 h 2513076"/>
              <a:gd name="connsiteX6" fmla="*/ 3099816 w 3121152"/>
              <a:gd name="connsiteY6" fmla="*/ 0 h 251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1152" h="2513076">
                <a:moveTo>
                  <a:pt x="0" y="1764792"/>
                </a:moveTo>
                <a:cubicBezTo>
                  <a:pt x="896874" y="2138934"/>
                  <a:pt x="1793748" y="2513076"/>
                  <a:pt x="2313432" y="2221992"/>
                </a:cubicBezTo>
                <a:cubicBezTo>
                  <a:pt x="2833116" y="1930908"/>
                  <a:pt x="3118104" y="18288"/>
                  <a:pt x="3118104" y="18288"/>
                </a:cubicBezTo>
                <a:lnTo>
                  <a:pt x="3118104" y="18288"/>
                </a:lnTo>
                <a:lnTo>
                  <a:pt x="3118104" y="18288"/>
                </a:lnTo>
                <a:cubicBezTo>
                  <a:pt x="3118104" y="21336"/>
                  <a:pt x="3121152" y="39624"/>
                  <a:pt x="3118104" y="36576"/>
                </a:cubicBezTo>
                <a:cubicBezTo>
                  <a:pt x="3115056" y="33528"/>
                  <a:pt x="3107436" y="16764"/>
                  <a:pt x="3099816" y="0"/>
                </a:cubicBezTo>
              </a:path>
            </a:pathLst>
          </a:custGeom>
          <a:ln w="3175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35" name="TextBox 13"/>
          <p:cNvSpPr txBox="1">
            <a:spLocks noChangeArrowheads="1"/>
          </p:cNvSpPr>
          <p:nvPr/>
        </p:nvSpPr>
        <p:spPr bwMode="auto">
          <a:xfrm>
            <a:off x="714375" y="1857375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Verdana" pitchFamily="34" charset="0"/>
              </a:rPr>
              <a:t>у</a:t>
            </a:r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5143500" y="4286250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х</a:t>
            </a:r>
          </a:p>
        </p:txBody>
      </p:sp>
      <p:sp>
        <p:nvSpPr>
          <p:cNvPr id="16" name="Овал 15"/>
          <p:cNvSpPr/>
          <p:nvPr/>
        </p:nvSpPr>
        <p:spPr>
          <a:xfrm>
            <a:off x="2928938" y="292893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1087438" y="3841750"/>
            <a:ext cx="682625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>
            <a:off x="1071563" y="4214813"/>
            <a:ext cx="571500" cy="714375"/>
          </a:xfrm>
          <a:prstGeom prst="arc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40" name="TextBox 23"/>
          <p:cNvSpPr txBox="1">
            <a:spLocks noChangeArrowheads="1"/>
          </p:cNvSpPr>
          <p:nvPr/>
        </p:nvSpPr>
        <p:spPr bwMode="auto">
          <a:xfrm>
            <a:off x="1285875" y="4071938"/>
            <a:ext cx="331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Blackadder ITC" pitchFamily="82" charset="0"/>
              </a:rPr>
              <a:t>a</a:t>
            </a:r>
            <a:endParaRPr lang="ru-RU" sz="3200">
              <a:latin typeface="Verdana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0800000">
            <a:off x="1071563" y="3714750"/>
            <a:ext cx="5715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213644" y="4144169"/>
            <a:ext cx="85725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42144" y="4144169"/>
            <a:ext cx="857250" cy="1588"/>
          </a:xfrm>
          <a:prstGeom prst="line">
            <a:avLst/>
          </a:prstGeom>
          <a:ln w="603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H="1">
            <a:off x="1071563" y="4572000"/>
            <a:ext cx="558800" cy="158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1071563" y="435768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46" name="TextBox 34"/>
          <p:cNvSpPr txBox="1">
            <a:spLocks noChangeArrowheads="1"/>
          </p:cNvSpPr>
          <p:nvPr/>
        </p:nvSpPr>
        <p:spPr bwMode="auto">
          <a:xfrm>
            <a:off x="1143000" y="4500563"/>
            <a:ext cx="466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en-US" b="1" i="1" baseline="-10000">
                <a:latin typeface="Book Antiqua" pitchFamily="18" charset="0"/>
              </a:rPr>
              <a:t>0</a:t>
            </a:r>
            <a:r>
              <a:rPr lang="en-US" b="1" i="1" baseline="-20000">
                <a:latin typeface="Book Antiqua" pitchFamily="18" charset="0"/>
              </a:rPr>
              <a:t>x</a:t>
            </a:r>
            <a:endParaRPr lang="ru-RU" b="1" i="1" baseline="-20000">
              <a:latin typeface="Book Antiqua" pitchFamily="18" charset="0"/>
            </a:endParaRPr>
          </a:p>
        </p:txBody>
      </p:sp>
      <p:sp>
        <p:nvSpPr>
          <p:cNvPr id="22547" name="TextBox 35"/>
          <p:cNvSpPr txBox="1">
            <a:spLocks noChangeArrowheads="1"/>
          </p:cNvSpPr>
          <p:nvPr/>
        </p:nvSpPr>
        <p:spPr bwMode="auto">
          <a:xfrm>
            <a:off x="642938" y="3857625"/>
            <a:ext cx="474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en-US" b="1" i="1" baseline="-10000">
                <a:latin typeface="Book Antiqua" pitchFamily="18" charset="0"/>
              </a:rPr>
              <a:t>0</a:t>
            </a:r>
            <a:r>
              <a:rPr lang="en-US" b="1" i="1" baseline="-18000">
                <a:latin typeface="Book Antiqua" pitchFamily="18" charset="0"/>
              </a:rPr>
              <a:t>y</a:t>
            </a:r>
            <a:endParaRPr lang="ru-RU" b="1" i="1" baseline="-18000">
              <a:latin typeface="Book Antiqua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3071813" y="2928938"/>
            <a:ext cx="5715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9" name="TextBox 44"/>
          <p:cNvSpPr txBox="1">
            <a:spLocks noChangeArrowheads="1"/>
          </p:cNvSpPr>
          <p:nvPr/>
        </p:nvSpPr>
        <p:spPr bwMode="auto">
          <a:xfrm>
            <a:off x="1500188" y="3357563"/>
            <a:ext cx="398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Book Antiqua" pitchFamily="18" charset="0"/>
              </a:rPr>
              <a:t>v</a:t>
            </a:r>
            <a:r>
              <a:rPr lang="en-US" i="1" baseline="-10000">
                <a:latin typeface="Verdana" pitchFamily="34" charset="0"/>
              </a:rPr>
              <a:t>0</a:t>
            </a:r>
            <a:endParaRPr lang="ru-RU" i="1" baseline="-10000">
              <a:latin typeface="Verdana" pitchFamily="34" charset="0"/>
            </a:endParaRPr>
          </a:p>
        </p:txBody>
      </p:sp>
      <p:sp>
        <p:nvSpPr>
          <p:cNvPr id="22550" name="TextBox 45"/>
          <p:cNvSpPr txBox="1">
            <a:spLocks noChangeArrowheads="1"/>
          </p:cNvSpPr>
          <p:nvPr/>
        </p:nvSpPr>
        <p:spPr bwMode="auto">
          <a:xfrm>
            <a:off x="3286125" y="2643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endParaRPr lang="ru-RU" b="1" i="1" baseline="-10000">
              <a:latin typeface="Book Antiqua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10800000">
            <a:off x="1071563" y="3000375"/>
            <a:ext cx="1785937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2" name="TextBox 49"/>
          <p:cNvSpPr txBox="1">
            <a:spLocks noChangeArrowheads="1"/>
          </p:cNvSpPr>
          <p:nvPr/>
        </p:nvSpPr>
        <p:spPr bwMode="auto">
          <a:xfrm>
            <a:off x="1071563" y="2643188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en-US" b="1" i="1" baseline="-18000">
                <a:latin typeface="Book Antiqua" pitchFamily="18" charset="0"/>
              </a:rPr>
              <a:t>y</a:t>
            </a:r>
            <a:r>
              <a:rPr lang="en-US" b="1" i="1">
                <a:latin typeface="Book Antiqua" pitchFamily="18" charset="0"/>
              </a:rPr>
              <a:t>= 0</a:t>
            </a:r>
            <a:endParaRPr lang="ru-RU" b="1" i="1">
              <a:latin typeface="Book Antiqua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5400000">
            <a:off x="858044" y="4785519"/>
            <a:ext cx="428625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4644231" y="4785519"/>
            <a:ext cx="4286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071563" y="5000625"/>
            <a:ext cx="3786187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6" name="TextBox 60"/>
          <p:cNvSpPr txBox="1">
            <a:spLocks noChangeArrowheads="1"/>
          </p:cNvSpPr>
          <p:nvPr/>
        </p:nvSpPr>
        <p:spPr bwMode="auto">
          <a:xfrm>
            <a:off x="2928938" y="4714875"/>
            <a:ext cx="261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l</a:t>
            </a:r>
            <a:endParaRPr lang="ru-RU" b="1" i="1">
              <a:latin typeface="Book Antiqua" pitchFamily="18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rot="5400000" flipH="1" flipV="1">
            <a:off x="-144463" y="3786188"/>
            <a:ext cx="1573213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42938" y="4572000"/>
            <a:ext cx="428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42938" y="3000375"/>
            <a:ext cx="428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0" name="TextBox 67"/>
          <p:cNvSpPr txBox="1">
            <a:spLocks noChangeArrowheads="1"/>
          </p:cNvSpPr>
          <p:nvPr/>
        </p:nvSpPr>
        <p:spPr bwMode="auto">
          <a:xfrm>
            <a:off x="642938" y="3429000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Verdana" pitchFamily="34" charset="0"/>
              </a:rPr>
              <a:t>h</a:t>
            </a:r>
            <a:endParaRPr lang="ru-RU" i="1">
              <a:latin typeface="Verdana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rot="5400000">
            <a:off x="4215606" y="3356769"/>
            <a:ext cx="4286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2" name="TextBox 37"/>
          <p:cNvSpPr txBox="1">
            <a:spLocks noChangeArrowheads="1"/>
          </p:cNvSpPr>
          <p:nvPr/>
        </p:nvSpPr>
        <p:spPr bwMode="auto">
          <a:xfrm>
            <a:off x="4429125" y="2928938"/>
            <a:ext cx="328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Verdana" pitchFamily="34" charset="0"/>
              </a:rPr>
              <a:t>g</a:t>
            </a:r>
            <a:endParaRPr lang="ru-RU">
              <a:latin typeface="Verdana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4429125" y="3000375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72188" y="1500188"/>
            <a:ext cx="23891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 </a:t>
            </a:r>
            <a:r>
              <a:rPr lang="ru-RU" b="1" u="sng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горизонталі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:</a:t>
            </a:r>
            <a:endParaRPr lang="ru-RU" b="1" u="sng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643563" y="1857375"/>
            <a:ext cx="3114955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dirty="0" smtClean="0">
                <a:latin typeface="Verdana" pitchFamily="34" charset="0"/>
              </a:rPr>
              <a:t> вздовж вісі ОХ тіло</a:t>
            </a:r>
          </a:p>
          <a:p>
            <a:pPr algn="ctr"/>
            <a:r>
              <a:rPr lang="uk-UA" dirty="0" smtClean="0">
                <a:solidFill>
                  <a:srgbClr val="C00000"/>
                </a:solidFill>
                <a:latin typeface="Verdana" pitchFamily="34" charset="0"/>
              </a:rPr>
              <a:t> рухається рівномірно</a:t>
            </a:r>
          </a:p>
          <a:p>
            <a:pPr algn="ctr"/>
            <a:r>
              <a:rPr lang="ru-RU" sz="1600" dirty="0" smtClean="0">
                <a:latin typeface="Verdana" pitchFamily="34" charset="0"/>
              </a:rPr>
              <a:t>( </a:t>
            </a:r>
            <a:r>
              <a:rPr lang="uk-UA" sz="1600" dirty="0" smtClean="0">
                <a:latin typeface="Verdana" pitchFamily="34" charset="0"/>
              </a:rPr>
              <a:t>без прискорення</a:t>
            </a:r>
            <a:r>
              <a:rPr lang="ru-RU" sz="1600" dirty="0" smtClean="0">
                <a:latin typeface="Verdana" pitchFamily="34" charset="0"/>
              </a:rPr>
              <a:t>)</a:t>
            </a:r>
            <a:endParaRPr lang="ru-RU" sz="1600" dirty="0">
              <a:latin typeface="Verdana" pitchFamily="34" charset="0"/>
            </a:endParaRPr>
          </a:p>
          <a:p>
            <a:pPr algn="ctr"/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з</a:t>
            </a:r>
            <a:r>
              <a:rPr lang="en-US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uk-UA" dirty="0" smtClean="0">
                <a:solidFill>
                  <a:srgbClr val="C00000"/>
                </a:solidFill>
                <a:latin typeface="Verdana" pitchFamily="34" charset="0"/>
              </a:rPr>
              <a:t>постійною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 </a:t>
            </a:r>
            <a:r>
              <a:rPr lang="uk-UA" dirty="0" smtClean="0">
                <a:solidFill>
                  <a:srgbClr val="C00000"/>
                </a:solidFill>
                <a:latin typeface="Verdana" pitchFamily="34" charset="0"/>
              </a:rPr>
              <a:t>швидкістю,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яка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дорівнює</a:t>
            </a:r>
            <a:endParaRPr lang="ru-RU" dirty="0">
              <a:solidFill>
                <a:srgbClr val="C00000"/>
              </a:solidFill>
              <a:latin typeface="Verdana" pitchFamily="34" charset="0"/>
            </a:endParaRPr>
          </a:p>
          <a:p>
            <a:pPr algn="ctr"/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проекції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початкової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endParaRPr lang="ru-RU" dirty="0">
              <a:solidFill>
                <a:srgbClr val="C00000"/>
              </a:solidFill>
              <a:latin typeface="Verdana" pitchFamily="34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швидкості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Verdana" pitchFamily="34" charset="0"/>
              </a:rPr>
              <a:t>на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</a:rPr>
              <a:t>вісь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Verdana" pitchFamily="34" charset="0"/>
              </a:rPr>
              <a:t>ОХ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57188" y="5214938"/>
            <a:ext cx="8501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>
                <a:latin typeface="Verdana" pitchFamily="34" charset="0"/>
              </a:rPr>
              <a:t>П</a:t>
            </a:r>
            <a:r>
              <a:rPr lang="ru-RU" dirty="0" smtClean="0">
                <a:latin typeface="Verdana" pitchFamily="34" charset="0"/>
              </a:rPr>
              <a:t>ри </a:t>
            </a:r>
            <a:r>
              <a:rPr lang="ru-RU" dirty="0" err="1" smtClean="0">
                <a:latin typeface="Verdana" pitchFamily="34" charset="0"/>
              </a:rPr>
              <a:t>розгляді</a:t>
            </a:r>
            <a:r>
              <a:rPr lang="ru-RU" dirty="0" smtClean="0">
                <a:latin typeface="Verdana" pitchFamily="34" charset="0"/>
              </a:rPr>
              <a:t>  </a:t>
            </a:r>
            <a:r>
              <a:rPr lang="ru-RU" dirty="0" err="1" smtClean="0">
                <a:latin typeface="Verdana" pitchFamily="34" charset="0"/>
              </a:rPr>
              <a:t>руху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тіла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вздовж</a:t>
            </a:r>
            <a:r>
              <a:rPr lang="ru-RU" dirty="0" smtClean="0">
                <a:latin typeface="Verdana" pitchFamily="34" charset="0"/>
              </a:rPr>
              <a:t>  </a:t>
            </a:r>
            <a:r>
              <a:rPr lang="ru-RU" dirty="0" err="1" smtClean="0">
                <a:latin typeface="Verdana" pitchFamily="34" charset="0"/>
              </a:rPr>
              <a:t>вісі</a:t>
            </a:r>
            <a:r>
              <a:rPr lang="ru-RU" dirty="0" smtClean="0">
                <a:latin typeface="Verdana" pitchFamily="34" charset="0"/>
              </a:rPr>
              <a:t> ОХ </a:t>
            </a:r>
            <a:r>
              <a:rPr lang="ru-RU" dirty="0" err="1" smtClean="0">
                <a:latin typeface="Verdana" pitchFamily="34" charset="0"/>
              </a:rPr>
              <a:t>потрібно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користуватись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>
                <a:latin typeface="Verdana" pitchFamily="34" charset="0"/>
              </a:rPr>
              <a:t>формулами, </a:t>
            </a:r>
            <a:r>
              <a:rPr lang="ru-RU" dirty="0" err="1" smtClean="0">
                <a:latin typeface="Verdana" pitchFamily="34" charset="0"/>
              </a:rPr>
              <a:t>отриманими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>
                <a:latin typeface="Verdana" pitchFamily="34" charset="0"/>
              </a:rPr>
              <a:t>для </a:t>
            </a:r>
            <a:r>
              <a:rPr lang="ru-RU" dirty="0" err="1" smtClean="0">
                <a:latin typeface="Verdana" pitchFamily="34" charset="0"/>
              </a:rPr>
              <a:t>рівномірного</a:t>
            </a:r>
            <a:r>
              <a:rPr lang="ru-RU" dirty="0" smtClean="0">
                <a:latin typeface="Verdana" pitchFamily="34" charset="0"/>
              </a:rPr>
              <a:t> </a:t>
            </a:r>
            <a:r>
              <a:rPr lang="ru-RU" dirty="0" err="1" smtClean="0">
                <a:latin typeface="Verdana" pitchFamily="34" charset="0"/>
              </a:rPr>
              <a:t>руху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572125" y="5929313"/>
            <a:ext cx="2428875" cy="5715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857500" y="5929313"/>
            <a:ext cx="2428875" cy="5715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3000375" y="6000750"/>
            <a:ext cx="2217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l=v</a:t>
            </a:r>
            <a:r>
              <a:rPr lang="en-US" sz="2400" b="1" i="1" baseline="-18000">
                <a:latin typeface="Book Antiqua" pitchFamily="18" charset="0"/>
              </a:rPr>
              <a:t>x</a:t>
            </a:r>
            <a:r>
              <a:rPr lang="en-US" sz="2400" b="1" i="1">
                <a:latin typeface="Book Antiqua" pitchFamily="18" charset="0"/>
              </a:rPr>
              <a:t>t= v</a:t>
            </a:r>
            <a:r>
              <a:rPr lang="en-US" sz="2400" b="1" i="1" baseline="-14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cosa t</a:t>
            </a:r>
            <a:endParaRPr lang="ru-RU" sz="2400" b="1" i="1">
              <a:latin typeface="Book Antiqua" pitchFamily="18" charset="0"/>
            </a:endParaRP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715000" y="5929313"/>
            <a:ext cx="22590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Book Antiqua" pitchFamily="18" charset="0"/>
              </a:rPr>
              <a:t>x= x</a:t>
            </a:r>
            <a:r>
              <a:rPr lang="en-US" sz="2400" b="1" i="1" baseline="-10000">
                <a:latin typeface="Book Antiqua" pitchFamily="18" charset="0"/>
              </a:rPr>
              <a:t>0 </a:t>
            </a:r>
            <a:r>
              <a:rPr lang="en-US" sz="2400" b="1" i="1">
                <a:latin typeface="Book Antiqua" pitchFamily="18" charset="0"/>
              </a:rPr>
              <a:t>+ 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cosa t</a:t>
            </a:r>
            <a:endParaRPr lang="ru-RU" sz="2400" b="1" i="1">
              <a:latin typeface="Book Antiqua" pitchFamily="18" charset="0"/>
            </a:endParaRP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>
            <a:off x="2714625" y="1571625"/>
            <a:ext cx="2592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Book Antiqua" pitchFamily="18" charset="0"/>
              </a:rPr>
              <a:t>l – </a:t>
            </a:r>
            <a:r>
              <a:rPr lang="ru-RU" b="1" i="1" dirty="0" err="1" smtClean="0">
                <a:latin typeface="Book Antiqua" pitchFamily="18" charset="0"/>
              </a:rPr>
              <a:t>дальність</a:t>
            </a:r>
            <a:r>
              <a:rPr lang="ru-RU" b="1" i="1" dirty="0" smtClean="0">
                <a:latin typeface="Book Antiqua" pitchFamily="18" charset="0"/>
              </a:rPr>
              <a:t> </a:t>
            </a:r>
            <a:r>
              <a:rPr lang="ru-RU" b="1" i="1" dirty="0" err="1" smtClean="0">
                <a:latin typeface="Book Antiqua" pitchFamily="18" charset="0"/>
              </a:rPr>
              <a:t>польоту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72" name="Прямоугольник 71"/>
          <p:cNvSpPr>
            <a:spLocks noChangeArrowheads="1"/>
          </p:cNvSpPr>
          <p:nvPr/>
        </p:nvSpPr>
        <p:spPr bwMode="auto">
          <a:xfrm>
            <a:off x="3857625" y="2000250"/>
            <a:ext cx="1330325" cy="369888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v</a:t>
            </a:r>
            <a:r>
              <a:rPr lang="en-US" b="1" i="1" baseline="-10000">
                <a:latin typeface="Book Antiqua" pitchFamily="18" charset="0"/>
              </a:rPr>
              <a:t>0</a:t>
            </a:r>
            <a:r>
              <a:rPr lang="en-US" b="1" i="1" baseline="-25000">
                <a:latin typeface="Book Antiqua" pitchFamily="18" charset="0"/>
              </a:rPr>
              <a:t>x</a:t>
            </a:r>
            <a:r>
              <a:rPr lang="ru-RU" b="1" i="1">
                <a:latin typeface="Book Antiqua" pitchFamily="18" charset="0"/>
              </a:rPr>
              <a:t>=</a:t>
            </a:r>
            <a:r>
              <a:rPr lang="en-US" b="1" i="1">
                <a:latin typeface="Book Antiqua" pitchFamily="18" charset="0"/>
              </a:rPr>
              <a:t>v</a:t>
            </a:r>
            <a:r>
              <a:rPr lang="en-US" b="1" i="1" baseline="-14000">
                <a:latin typeface="Book Antiqua" pitchFamily="18" charset="0"/>
              </a:rPr>
              <a:t>0</a:t>
            </a:r>
            <a:r>
              <a:rPr lang="en-US" b="1" i="1">
                <a:latin typeface="Book Antiqua" pitchFamily="18" charset="0"/>
              </a:rPr>
              <a:t>cosa</a:t>
            </a:r>
            <a:r>
              <a:rPr lang="ru-RU" b="1" i="1">
                <a:latin typeface="Book Antiqua" pitchFamily="18" charset="0"/>
              </a:rPr>
              <a:t> </a:t>
            </a:r>
            <a:endParaRPr lang="ru-RU">
              <a:latin typeface="Verdana" pitchFamily="34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1571625" y="3429000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4786313" y="442912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3286125" y="2714625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214313" y="5929313"/>
            <a:ext cx="2428875" cy="57150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142875" y="6000750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Book Antiqua" pitchFamily="18" charset="0"/>
              </a:rPr>
              <a:t> 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0000">
                <a:latin typeface="Book Antiqua" pitchFamily="18" charset="0"/>
              </a:rPr>
              <a:t>0</a:t>
            </a:r>
            <a:r>
              <a:rPr lang="en-US" sz="2400" b="1" i="1" baseline="-25000">
                <a:latin typeface="Book Antiqua" pitchFamily="18" charset="0"/>
              </a:rPr>
              <a:t>x</a:t>
            </a:r>
            <a:r>
              <a:rPr lang="ru-RU" sz="2400" b="1" i="1">
                <a:latin typeface="Book Antiqua" pitchFamily="18" charset="0"/>
              </a:rPr>
              <a:t>=</a:t>
            </a:r>
            <a:r>
              <a:rPr lang="en-US" sz="2400" b="1" i="1">
                <a:latin typeface="Book Antiqua" pitchFamily="18" charset="0"/>
              </a:rPr>
              <a:t>v</a:t>
            </a:r>
            <a:r>
              <a:rPr lang="en-US" sz="2400" b="1" i="1" baseline="-14000">
                <a:latin typeface="Book Antiqua" pitchFamily="18" charset="0"/>
              </a:rPr>
              <a:t>0</a:t>
            </a:r>
            <a:r>
              <a:rPr lang="en-US" sz="2400" b="1" i="1">
                <a:latin typeface="Book Antiqua" pitchFamily="18" charset="0"/>
              </a:rPr>
              <a:t>cosa=</a:t>
            </a:r>
            <a:r>
              <a:rPr lang="en-US" sz="2000" b="1" i="1">
                <a:latin typeface="Book Antiqua" pitchFamily="18" charset="0"/>
              </a:rPr>
              <a:t>const</a:t>
            </a:r>
            <a:r>
              <a:rPr lang="ru-RU" sz="2400" b="1" i="1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1" grpId="0"/>
      <p:bldP spid="42" grpId="0"/>
      <p:bldP spid="54" grpId="0"/>
      <p:bldP spid="62" grpId="0" animBg="1"/>
      <p:bldP spid="64" grpId="0" animBg="1"/>
      <p:bldP spid="66" grpId="0"/>
      <p:bldP spid="69" grpId="0"/>
      <p:bldP spid="71" grpId="0"/>
      <p:bldP spid="72" grpId="0" animBg="1"/>
      <p:bldP spid="70" grpId="0" animBg="1"/>
      <p:bldP spid="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1663700" y="1992313"/>
            <a:ext cx="5770563" cy="2835275"/>
          </a:xfrm>
          <a:custGeom>
            <a:avLst/>
            <a:gdLst>
              <a:gd name="connsiteX0" fmla="*/ 0 w 5769864"/>
              <a:gd name="connsiteY0" fmla="*/ 2827020 h 2836164"/>
              <a:gd name="connsiteX1" fmla="*/ 2889504 w 5769864"/>
              <a:gd name="connsiteY1" fmla="*/ 1524 h 2836164"/>
              <a:gd name="connsiteX2" fmla="*/ 5769864 w 5769864"/>
              <a:gd name="connsiteY2" fmla="*/ 2836164 h 2836164"/>
              <a:gd name="connsiteX3" fmla="*/ 5769864 w 5769864"/>
              <a:gd name="connsiteY3" fmla="*/ 2836164 h 2836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864" h="2836164">
                <a:moveTo>
                  <a:pt x="0" y="2827020"/>
                </a:moveTo>
                <a:cubicBezTo>
                  <a:pt x="963930" y="1413510"/>
                  <a:pt x="1927860" y="0"/>
                  <a:pt x="2889504" y="1524"/>
                </a:cubicBezTo>
                <a:cubicBezTo>
                  <a:pt x="3851148" y="3048"/>
                  <a:pt x="5769864" y="2836164"/>
                  <a:pt x="5769864" y="2836164"/>
                </a:cubicBezTo>
                <a:lnTo>
                  <a:pt x="5769864" y="2836164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-180181" y="3036094"/>
            <a:ext cx="36449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643063" y="4857750"/>
            <a:ext cx="692943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500188" y="47148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429125" y="1928813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7358063" y="4786313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1464469" y="4036219"/>
            <a:ext cx="928688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643063" y="4857750"/>
            <a:ext cx="57150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1137444" y="4363244"/>
            <a:ext cx="1009650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572000" y="1928813"/>
            <a:ext cx="571500" cy="158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572375" y="4857750"/>
            <a:ext cx="571500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43063" y="3857625"/>
            <a:ext cx="571500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1713706" y="4358482"/>
            <a:ext cx="1000125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7358063" y="5000625"/>
            <a:ext cx="857250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7042150" y="5316538"/>
            <a:ext cx="919163" cy="1587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7608888" y="5249863"/>
            <a:ext cx="928687" cy="1587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7500938" y="5715000"/>
            <a:ext cx="569912" cy="158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214687" y="3500438"/>
            <a:ext cx="2716213" cy="158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5" name="TextBox 42"/>
          <p:cNvSpPr txBox="1">
            <a:spLocks noChangeArrowheads="1"/>
          </p:cNvSpPr>
          <p:nvPr/>
        </p:nvSpPr>
        <p:spPr bwMode="auto">
          <a:xfrm>
            <a:off x="4572000" y="3071813"/>
            <a:ext cx="660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h </a:t>
            </a:r>
            <a:r>
              <a:rPr lang="en-US" b="1" i="1" baseline="-14000">
                <a:latin typeface="Book Antiqua" pitchFamily="18" charset="0"/>
              </a:rPr>
              <a:t>max</a:t>
            </a:r>
            <a:endParaRPr lang="ru-RU" b="1" i="1" baseline="-14000">
              <a:latin typeface="Book Antiqua" pitchFamily="18" charset="0"/>
            </a:endParaRPr>
          </a:p>
        </p:txBody>
      </p:sp>
      <p:sp>
        <p:nvSpPr>
          <p:cNvPr id="24596" name="TextBox 43"/>
          <p:cNvSpPr txBox="1">
            <a:spLocks noChangeArrowheads="1"/>
          </p:cNvSpPr>
          <p:nvPr/>
        </p:nvSpPr>
        <p:spPr bwMode="auto">
          <a:xfrm>
            <a:off x="1285875" y="10715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y</a:t>
            </a:r>
            <a:endParaRPr lang="ru-RU" b="1" i="1">
              <a:latin typeface="Book Antiqua" pitchFamily="18" charset="0"/>
            </a:endParaRPr>
          </a:p>
        </p:txBody>
      </p:sp>
      <p:sp>
        <p:nvSpPr>
          <p:cNvPr id="24597" name="TextBox 44"/>
          <p:cNvSpPr txBox="1">
            <a:spLocks noChangeArrowheads="1"/>
          </p:cNvSpPr>
          <p:nvPr/>
        </p:nvSpPr>
        <p:spPr bwMode="auto">
          <a:xfrm>
            <a:off x="8358188" y="4929188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Book Antiqua" pitchFamily="18" charset="0"/>
              </a:rPr>
              <a:t>x</a:t>
            </a:r>
            <a:endParaRPr lang="ru-RU" b="1" i="1">
              <a:latin typeface="Book Antiqua" pitchFamily="18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1500188" y="5429250"/>
            <a:ext cx="214312" cy="21431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1643063" y="5357813"/>
            <a:ext cx="571500" cy="1587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2071688" y="500063"/>
            <a:ext cx="5643562" cy="928687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071688" y="500063"/>
            <a:ext cx="5643562" cy="9286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+mn-lt"/>
              </a:rPr>
              <a:t>Вздовж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вісі</a:t>
            </a:r>
            <a:r>
              <a:rPr lang="ru-RU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ОХ </a:t>
            </a:r>
            <a:r>
              <a:rPr lang="ru-RU" dirty="0" err="1" smtClean="0">
                <a:latin typeface="+mn-lt"/>
              </a:rPr>
              <a:t>тіло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рухається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ru-RU" b="1" u="sng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рівномірно</a:t>
            </a:r>
            <a:endParaRPr lang="ru-RU" b="1" u="sng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зі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сталою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швидкістю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яка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дорівнює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проекції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початкової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швидкості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на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вісь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ОХ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714500" y="4786313"/>
            <a:ext cx="4667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х</a:t>
            </a:r>
            <a:endParaRPr lang="ru-RU" dirty="0">
              <a:latin typeface="+mn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000250" y="3429000"/>
            <a:ext cx="3905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endParaRPr lang="ru-RU" dirty="0">
              <a:latin typeface="+mn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3125" y="5143500"/>
            <a:ext cx="7350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v=v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х</a:t>
            </a:r>
            <a:endParaRPr lang="ru-RU" dirty="0">
              <a:latin typeface="+mn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14438" y="4071938"/>
            <a:ext cx="474662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en-US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y</a:t>
            </a:r>
            <a:endParaRPr lang="ru-RU" dirty="0">
              <a:latin typeface="+mn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72375" y="4500563"/>
            <a:ext cx="4667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ru-RU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х</a:t>
            </a:r>
            <a:endParaRPr lang="ru-RU" dirty="0"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000875" y="4929188"/>
            <a:ext cx="47466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r>
              <a:rPr lang="ru-RU" b="1" i="1" baseline="-12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0</a:t>
            </a:r>
            <a:r>
              <a:rPr lang="en-US" b="1" i="1" baseline="-200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y</a:t>
            </a:r>
            <a:endParaRPr lang="ru-RU" dirty="0">
              <a:latin typeface="+mn-lt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072438" y="5500688"/>
            <a:ext cx="3127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endParaRPr lang="ru-RU" dirty="0">
              <a:latin typeface="+mn-lt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1571625"/>
            <a:ext cx="3127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v</a:t>
            </a:r>
            <a:endParaRPr lang="ru-RU" dirty="0">
              <a:latin typeface="+mn-lt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2071688" y="3500438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4643438" y="1643063"/>
            <a:ext cx="285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8143875" y="5572125"/>
            <a:ext cx="2857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6500813" y="1857375"/>
            <a:ext cx="1571625" cy="500063"/>
          </a:xfrm>
          <a:prstGeom prst="roundRect">
            <a:avLst/>
          </a:prstGeom>
          <a:solidFill>
            <a:schemeClr val="bg1"/>
          </a:solidFill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0000" dirty="0">
                <a:latin typeface="Book Antiqua" pitchFamily="18" charset="0"/>
              </a:rPr>
              <a:t>0</a:t>
            </a:r>
            <a:r>
              <a:rPr lang="en-US" b="1" i="1" baseline="-25000" dirty="0">
                <a:latin typeface="Book Antiqua" pitchFamily="18" charset="0"/>
              </a:rPr>
              <a:t>x</a:t>
            </a:r>
            <a:r>
              <a:rPr lang="ru-RU" b="1" i="1" dirty="0">
                <a:latin typeface="Book Antiqua" pitchFamily="18" charset="0"/>
              </a:rPr>
              <a:t>=</a:t>
            </a:r>
            <a:r>
              <a:rPr lang="en-US" b="1" i="1" dirty="0">
                <a:latin typeface="Book Antiqua" pitchFamily="18" charset="0"/>
              </a:rPr>
              <a:t>v</a:t>
            </a:r>
            <a:r>
              <a:rPr lang="en-US" b="1" i="1" baseline="-14000" dirty="0">
                <a:latin typeface="Book Antiqua" pitchFamily="18" charset="0"/>
              </a:rPr>
              <a:t>0</a:t>
            </a:r>
            <a:r>
              <a:rPr lang="en-US" b="1" i="1" dirty="0">
                <a:latin typeface="Book Antiqua" pitchFamily="18" charset="0"/>
              </a:rPr>
              <a:t>cosa</a:t>
            </a:r>
            <a:r>
              <a:rPr lang="ru-RU" b="1" i="1" dirty="0">
                <a:latin typeface="Book Antiqua" pitchFamily="18" charset="0"/>
              </a:rPr>
              <a:t> </a:t>
            </a:r>
            <a:endParaRPr lang="ru-RU" dirty="0"/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6786563" y="1857375"/>
            <a:ext cx="1044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C00000"/>
                </a:solidFill>
                <a:latin typeface="Book Antiqua" pitchFamily="18" charset="0"/>
              </a:rPr>
              <a:t>v=v</a:t>
            </a:r>
            <a:r>
              <a:rPr lang="ru-RU" sz="2800" b="1" i="1" baseline="-12000">
                <a:solidFill>
                  <a:srgbClr val="C00000"/>
                </a:solidFill>
                <a:latin typeface="Book Antiqua" pitchFamily="18" charset="0"/>
              </a:rPr>
              <a:t>0</a:t>
            </a:r>
            <a:r>
              <a:rPr lang="ru-RU" sz="2800" b="1" i="1" baseline="-20000">
                <a:solidFill>
                  <a:srgbClr val="C00000"/>
                </a:solidFill>
                <a:latin typeface="Book Antiqua" pitchFamily="18" charset="0"/>
              </a:rPr>
              <a:t>х</a:t>
            </a:r>
            <a:endParaRPr lang="ru-RU" sz="280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4615" name="TextBox 59"/>
          <p:cNvSpPr txBox="1">
            <a:spLocks noChangeArrowheads="1"/>
          </p:cNvSpPr>
          <p:nvPr/>
        </p:nvSpPr>
        <p:spPr bwMode="auto">
          <a:xfrm>
            <a:off x="1928813" y="4143375"/>
            <a:ext cx="331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Blackadder ITC" pitchFamily="82" charset="0"/>
              </a:rPr>
              <a:t>a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61" name="Дуга 60"/>
          <p:cNvSpPr/>
          <p:nvPr/>
        </p:nvSpPr>
        <p:spPr>
          <a:xfrm>
            <a:off x="1571625" y="4500563"/>
            <a:ext cx="571500" cy="714375"/>
          </a:xfrm>
          <a:prstGeom prst="arc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64584 -3.7037E-7 " pathEditMode="relative" ptsTypes="AA">
                                      <p:cBhvr>
                                        <p:cTn id="22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1.11111E-6 C 0.10435 -0.20972 0.20886 -0.41944 0.31546 -0.41759 C 0.42188 -0.41574 0.58525 -0.06042 0.63924 0.01111 " pathEditMode="relative" ptsTypes="aaA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7" grpId="0" animBg="1"/>
      <p:bldP spid="30" grpId="0" animBg="1"/>
      <p:bldP spid="32" grpId="0"/>
      <p:bldP spid="58" grpId="0" animBg="1"/>
      <p:bldP spid="5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2224</TotalTime>
  <Words>1155</Words>
  <Application>Microsoft Office PowerPoint</Application>
  <PresentationFormat>Экран (4:3)</PresentationFormat>
  <Paragraphs>374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Тема: ВІЛЬНЕ ПАДІННЯ ТІЛ. РУХ ТІЛ  З ПРИСКОРЕННЯМ ВІЛЬНОГО ПАДІННЯ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met4</cp:lastModifiedBy>
  <cp:revision>276</cp:revision>
  <dcterms:created xsi:type="dcterms:W3CDTF">2010-03-17T18:56:00Z</dcterms:created>
  <dcterms:modified xsi:type="dcterms:W3CDTF">2018-01-23T07:57:27Z</dcterms:modified>
</cp:coreProperties>
</file>