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AE3A-5440-4194-8A9F-17F020AB92AB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E6C8-7BFD-4D9B-963B-A039F45E3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gi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18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12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gif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1088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3728" y="3645024"/>
            <a:ext cx="53285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], [ж]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акустичними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артикуляційними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Закріплення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вимови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словах,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реченнях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_7b620_ad65697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1736812"/>
            <a:ext cx="68407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Повторення віршика за логопедом.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Жабенятко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забруднилось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Забруднилось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помилось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Жабенятко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не гоже.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на кого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похоже?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похоже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мамуню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мамуню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Ква-квакуню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eiMa6AR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12776"/>
            <a:ext cx="267076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shhay-nachalnaya-prevyu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2420888"/>
            <a:ext cx="5694016" cy="16840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Молодець!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7b620_ad65697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419872" y="1628800"/>
            <a:ext cx="332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Масаж</a:t>
            </a:r>
            <a:r>
              <a:rPr lang="ru-RU" sz="2800" b="1" dirty="0"/>
              <a:t> </a:t>
            </a:r>
            <a:r>
              <a:rPr lang="ru-RU" sz="2800" b="1" dirty="0" err="1"/>
              <a:t>пальців</a:t>
            </a:r>
            <a:r>
              <a:rPr lang="ru-RU" sz="2800" b="1" dirty="0"/>
              <a:t> </a:t>
            </a:r>
            <a:r>
              <a:rPr lang="ru-RU" sz="2800" b="1" dirty="0" smtClean="0"/>
              <a:t>рук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132856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Долоня-кулак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Руки,як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очки-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Закрились-відкрились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Наче із казки вони 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явились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кулак,одна долоня,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долоня,один кулак,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можна швидше змінюй так.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135995205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420888"/>
            <a:ext cx="1728192" cy="1728192"/>
          </a:xfrm>
          <a:prstGeom prst="rect">
            <a:avLst/>
          </a:prstGeom>
        </p:spPr>
      </p:pic>
      <p:pic>
        <p:nvPicPr>
          <p:cNvPr id="16" name="Рисунок 15" descr="1273348518_hand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2492896"/>
            <a:ext cx="1755043" cy="1714511"/>
          </a:xfrm>
          <a:prstGeom prst="rect">
            <a:avLst/>
          </a:prstGeom>
        </p:spPr>
      </p:pic>
      <p:pic>
        <p:nvPicPr>
          <p:cNvPr id="17" name="Рисунок 16" descr="1273348518_hand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4293096"/>
            <a:ext cx="1755043" cy="1714511"/>
          </a:xfrm>
          <a:prstGeom prst="rect">
            <a:avLst/>
          </a:prstGeom>
        </p:spPr>
      </p:pic>
      <p:pic>
        <p:nvPicPr>
          <p:cNvPr id="18" name="Рисунок 17" descr="135995205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4365104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b620_ad65697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155679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Пригадування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артикуляції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звуків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] та [ж]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75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[З]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4116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[</a:t>
            </a:r>
            <a:r>
              <a:rPr lang="uk-UA" sz="3600" dirty="0" smtClean="0"/>
              <a:t>Ж</a:t>
            </a:r>
            <a:r>
              <a:rPr lang="en-GB" sz="3600" dirty="0" smtClean="0"/>
              <a:t>]</a:t>
            </a:r>
            <a:endParaRPr lang="ru-RU" sz="3600" dirty="0"/>
          </a:p>
        </p:txBody>
      </p:sp>
      <p:pic>
        <p:nvPicPr>
          <p:cNvPr id="12" name="Рисунок 11" descr="zvon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1965598" cy="1965598"/>
          </a:xfrm>
          <a:prstGeom prst="rect">
            <a:avLst/>
          </a:prstGeom>
        </p:spPr>
      </p:pic>
      <p:pic>
        <p:nvPicPr>
          <p:cNvPr id="13" name="Рисунок 12" descr="OSLEPITEL`NAYA-ULYIBKA-300x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708920"/>
            <a:ext cx="210045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9607" y="2276872"/>
            <a:ext cx="1684393" cy="158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5148064" y="3068960"/>
            <a:ext cx="4743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020272" y="2924944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11560" y="2924944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logopedicheskie-uprazhnenija-2.png"/>
          <p:cNvPicPr>
            <a:picLocks noChangeAspect="1"/>
          </p:cNvPicPr>
          <p:nvPr/>
        </p:nvPicPr>
        <p:blipFill>
          <a:blip r:embed="rId6" cstate="print"/>
          <a:srcRect l="18667" t="-3486" r="34857" b="33771"/>
          <a:stretch>
            <a:fillRect/>
          </a:stretch>
        </p:blipFill>
        <p:spPr>
          <a:xfrm>
            <a:off x="1331640" y="4437112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4b462462b9bd53b2b72786b1126278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636912"/>
            <a:ext cx="1366423" cy="1556792"/>
          </a:xfrm>
          <a:prstGeom prst="rect">
            <a:avLst/>
          </a:prstGeom>
        </p:spPr>
      </p:pic>
      <p:sp>
        <p:nvSpPr>
          <p:cNvPr id="20" name="Стрелка вверх 19"/>
          <p:cNvSpPr/>
          <p:nvPr/>
        </p:nvSpPr>
        <p:spPr>
          <a:xfrm rot="10800000">
            <a:off x="4103948" y="3345140"/>
            <a:ext cx="622093" cy="103222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203848" y="299695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755576" y="501317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771800" y="501317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img4.jpg"/>
          <p:cNvPicPr>
            <a:picLocks noChangeAspect="1"/>
          </p:cNvPicPr>
          <p:nvPr/>
        </p:nvPicPr>
        <p:blipFill>
          <a:blip r:embed="rId8" cstate="print"/>
          <a:srcRect l="8457" t="34599" r="46132" b="10619"/>
          <a:stretch>
            <a:fillRect/>
          </a:stretch>
        </p:blipFill>
        <p:spPr>
          <a:xfrm>
            <a:off x="3347864" y="4571416"/>
            <a:ext cx="151216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трелка вправо 24"/>
          <p:cNvSpPr/>
          <p:nvPr/>
        </p:nvSpPr>
        <p:spPr>
          <a:xfrm>
            <a:off x="4860032" y="501317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zvon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1965598" cy="1965598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6876256" y="501317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112199299_5532789_nw2gTfJdYO5nU4.jpg"/>
          <p:cNvPicPr>
            <a:picLocks noChangeAspect="1"/>
          </p:cNvPicPr>
          <p:nvPr/>
        </p:nvPicPr>
        <p:blipFill>
          <a:blip r:embed="rId9" cstate="print"/>
          <a:srcRect l="6864" r="7337"/>
          <a:stretch>
            <a:fillRect/>
          </a:stretch>
        </p:blipFill>
        <p:spPr>
          <a:xfrm>
            <a:off x="7343800" y="4437112"/>
            <a:ext cx="180020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b620_ad65697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5" descr="036_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7" y="2420888"/>
            <a:ext cx="3389697" cy="324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177281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Дихальна гімнастика</a:t>
            </a:r>
            <a:endParaRPr lang="ru-RU" sz="2400" b="1" dirty="0"/>
          </a:p>
        </p:txBody>
      </p:sp>
      <p:pic>
        <p:nvPicPr>
          <p:cNvPr id="8" name="Рисунок 7" descr="5a48510c28a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808"/>
            <a:ext cx="3960440" cy="3960440"/>
          </a:xfrm>
          <a:prstGeom prst="rect">
            <a:avLst/>
          </a:prstGeom>
        </p:spPr>
      </p:pic>
      <p:pic>
        <p:nvPicPr>
          <p:cNvPr id="9" name="Рисунок 8" descr="329734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3933056"/>
            <a:ext cx="2134042" cy="269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b620_ad65697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1700808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 /г «</a:t>
            </a:r>
            <a:r>
              <a:rPr lang="ru-RU" sz="2800" b="1" dirty="0" err="1"/>
              <a:t>Запам’ятай</a:t>
            </a:r>
            <a:r>
              <a:rPr lang="ru-RU" sz="2800" b="1" dirty="0"/>
              <a:t> – повтори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92896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За - </a:t>
            </a:r>
            <a:r>
              <a:rPr lang="ru-RU" sz="4400" dirty="0" err="1"/>
              <a:t>жа</a:t>
            </a:r>
            <a:r>
              <a:rPr lang="ru-RU" sz="4400" dirty="0"/>
              <a:t>; </a:t>
            </a:r>
            <a:r>
              <a:rPr lang="en-GB" sz="4400" dirty="0" smtClean="0"/>
              <a:t>                  </a:t>
            </a:r>
            <a:r>
              <a:rPr lang="ru-RU" sz="4400" dirty="0" err="1" smtClean="0"/>
              <a:t>Жо</a:t>
            </a:r>
            <a:r>
              <a:rPr lang="ru-RU" sz="4400" dirty="0" smtClean="0"/>
              <a:t> - </a:t>
            </a:r>
            <a:r>
              <a:rPr lang="ru-RU" sz="4400" dirty="0" err="1" smtClean="0"/>
              <a:t>жо-зо</a:t>
            </a:r>
            <a:r>
              <a:rPr lang="ru-RU" sz="4400" dirty="0" smtClean="0"/>
              <a:t>;</a:t>
            </a:r>
            <a:r>
              <a:rPr lang="en-GB" sz="4400" dirty="0" smtClean="0"/>
              <a:t>       </a:t>
            </a:r>
          </a:p>
          <a:p>
            <a:r>
              <a:rPr lang="ru-RU" sz="4400" dirty="0" err="1" smtClean="0"/>
              <a:t>Жи</a:t>
            </a:r>
            <a:r>
              <a:rPr lang="ru-RU" sz="4400" dirty="0" smtClean="0"/>
              <a:t> </a:t>
            </a:r>
            <a:r>
              <a:rPr lang="ru-RU" sz="4400" dirty="0"/>
              <a:t>- </a:t>
            </a:r>
            <a:r>
              <a:rPr lang="ru-RU" sz="4400" dirty="0" err="1"/>
              <a:t>зи</a:t>
            </a:r>
            <a:r>
              <a:rPr lang="ru-RU" sz="4400" dirty="0"/>
              <a:t>; </a:t>
            </a:r>
            <a:r>
              <a:rPr lang="en-GB" sz="4400" dirty="0" smtClean="0"/>
              <a:t>                 </a:t>
            </a:r>
            <a:r>
              <a:rPr lang="ru-RU" sz="4400" dirty="0" smtClean="0"/>
              <a:t>За - </a:t>
            </a:r>
            <a:r>
              <a:rPr lang="ru-RU" sz="4400" dirty="0" err="1" smtClean="0"/>
              <a:t>за</a:t>
            </a:r>
            <a:r>
              <a:rPr lang="ru-RU" sz="4400" dirty="0" smtClean="0"/>
              <a:t>- </a:t>
            </a:r>
            <a:r>
              <a:rPr lang="ru-RU" sz="4400" dirty="0" err="1" smtClean="0"/>
              <a:t>жа</a:t>
            </a:r>
            <a:r>
              <a:rPr lang="ru-RU" sz="4400" dirty="0" smtClean="0"/>
              <a:t>; </a:t>
            </a:r>
            <a:endParaRPr lang="en-GB" sz="4400" dirty="0" smtClean="0"/>
          </a:p>
          <a:p>
            <a:r>
              <a:rPr lang="ru-RU" sz="4400" dirty="0" err="1" smtClean="0"/>
              <a:t>Жу</a:t>
            </a:r>
            <a:r>
              <a:rPr lang="ru-RU" sz="4400" dirty="0" smtClean="0"/>
              <a:t> </a:t>
            </a:r>
            <a:r>
              <a:rPr lang="ru-RU" sz="4400" dirty="0"/>
              <a:t>- </a:t>
            </a:r>
            <a:r>
              <a:rPr lang="ru-RU" sz="4400" dirty="0" err="1"/>
              <a:t>зу</a:t>
            </a:r>
            <a:r>
              <a:rPr lang="ru-RU" sz="4400" dirty="0"/>
              <a:t>; </a:t>
            </a:r>
            <a:r>
              <a:rPr lang="en-GB" sz="4400" dirty="0" smtClean="0"/>
              <a:t>                  </a:t>
            </a:r>
            <a:r>
              <a:rPr lang="ru-RU" sz="4400" dirty="0" err="1" smtClean="0"/>
              <a:t>Зе</a:t>
            </a:r>
            <a:r>
              <a:rPr lang="ru-RU" sz="4400" dirty="0" smtClean="0"/>
              <a:t> –</a:t>
            </a:r>
            <a:r>
              <a:rPr lang="ru-RU" sz="4400" dirty="0" err="1" smtClean="0"/>
              <a:t>зе</a:t>
            </a:r>
            <a:r>
              <a:rPr lang="ru-RU" sz="4400" dirty="0" smtClean="0"/>
              <a:t> -же; </a:t>
            </a:r>
            <a:endParaRPr lang="en-GB" sz="4400" dirty="0" smtClean="0"/>
          </a:p>
          <a:p>
            <a:r>
              <a:rPr lang="ru-RU" sz="4400" dirty="0" err="1" smtClean="0"/>
              <a:t>Зо</a:t>
            </a:r>
            <a:r>
              <a:rPr lang="ru-RU" sz="4400" dirty="0" smtClean="0"/>
              <a:t> </a:t>
            </a:r>
            <a:r>
              <a:rPr lang="ru-RU" sz="4400" dirty="0"/>
              <a:t>–</a:t>
            </a:r>
            <a:r>
              <a:rPr lang="ru-RU" sz="4400" dirty="0" err="1"/>
              <a:t>жо</a:t>
            </a:r>
            <a:r>
              <a:rPr lang="ru-RU" sz="4400" dirty="0"/>
              <a:t>; </a:t>
            </a:r>
            <a:r>
              <a:rPr lang="en-GB" sz="4400" dirty="0" smtClean="0"/>
              <a:t>                  </a:t>
            </a:r>
            <a:r>
              <a:rPr lang="ru-RU" sz="4400" dirty="0" err="1" smtClean="0"/>
              <a:t>Жи-жи-зи</a:t>
            </a:r>
            <a:r>
              <a:rPr lang="ru-RU" sz="4400" dirty="0" smtClean="0"/>
              <a:t>; </a:t>
            </a:r>
            <a:endParaRPr lang="en-GB" sz="4400" dirty="0" smtClean="0"/>
          </a:p>
          <a:p>
            <a:r>
              <a:rPr lang="ru-RU" sz="4400" dirty="0" err="1" smtClean="0"/>
              <a:t>Зу</a:t>
            </a:r>
            <a:r>
              <a:rPr lang="ru-RU" sz="4400" dirty="0" smtClean="0"/>
              <a:t>- </a:t>
            </a:r>
            <a:r>
              <a:rPr lang="ru-RU" sz="4400" dirty="0" err="1"/>
              <a:t>жу-зу</a:t>
            </a:r>
            <a:r>
              <a:rPr lang="ru-RU" sz="4400" dirty="0"/>
              <a:t>; </a:t>
            </a:r>
            <a:r>
              <a:rPr lang="en-GB" sz="4400" dirty="0" smtClean="0"/>
              <a:t>              </a:t>
            </a:r>
            <a:r>
              <a:rPr lang="ru-RU" sz="4400" dirty="0" err="1" smtClean="0"/>
              <a:t>Зо-жо-зо</a:t>
            </a:r>
            <a:r>
              <a:rPr lang="en-GB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b620_ad65697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83768" y="177281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 /г «</a:t>
            </a:r>
            <a:r>
              <a:rPr lang="ru-RU" sz="3200" dirty="0" err="1" smtClean="0"/>
              <a:t>Спійма</a:t>
            </a:r>
            <a:r>
              <a:rPr lang="uk-UA" sz="3200" dirty="0" smtClean="0"/>
              <a:t>й картинку</a:t>
            </a:r>
            <a:r>
              <a:rPr lang="ru-RU" sz="3200" dirty="0" smtClean="0"/>
              <a:t>»</a:t>
            </a:r>
            <a:r>
              <a:rPr lang="en-US" sz="3200" dirty="0"/>
              <a:t> </a:t>
            </a:r>
            <a:endParaRPr lang="ru-RU" sz="3200" dirty="0"/>
          </a:p>
        </p:txBody>
      </p:sp>
      <p:pic>
        <p:nvPicPr>
          <p:cNvPr id="6" name="Рисунок 5" descr="57104803_1269866419_beterrab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4931818"/>
            <a:ext cx="1531620" cy="1597914"/>
          </a:xfrm>
          <a:prstGeom prst="rect">
            <a:avLst/>
          </a:prstGeom>
        </p:spPr>
      </p:pic>
      <p:pic>
        <p:nvPicPr>
          <p:cNvPr id="7" name="Рисунок 6" descr="33VMCHI-750x75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085184"/>
            <a:ext cx="1772816" cy="1772816"/>
          </a:xfrm>
          <a:prstGeom prst="rect">
            <a:avLst/>
          </a:prstGeom>
        </p:spPr>
      </p:pic>
      <p:pic>
        <p:nvPicPr>
          <p:cNvPr id="8" name="Рисунок 7" descr="big312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78042">
            <a:off x="2322067" y="3003345"/>
            <a:ext cx="1950720" cy="1036320"/>
          </a:xfrm>
          <a:prstGeom prst="rect">
            <a:avLst/>
          </a:prstGeom>
        </p:spPr>
      </p:pic>
      <p:pic>
        <p:nvPicPr>
          <p:cNvPr id="9" name="Рисунок 8" descr="086b0b54bc0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2936"/>
            <a:ext cx="2375925" cy="1781944"/>
          </a:xfrm>
          <a:prstGeom prst="rect">
            <a:avLst/>
          </a:prstGeom>
        </p:spPr>
      </p:pic>
      <p:pic>
        <p:nvPicPr>
          <p:cNvPr id="10" name="Рисунок 9" descr="112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5229201"/>
            <a:ext cx="2408650" cy="1628800"/>
          </a:xfrm>
          <a:prstGeom prst="rect">
            <a:avLst/>
          </a:prstGeom>
        </p:spPr>
      </p:pic>
      <p:pic>
        <p:nvPicPr>
          <p:cNvPr id="11" name="Рисунок 10" descr="457755_mai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420888"/>
            <a:ext cx="1828800" cy="2670048"/>
          </a:xfrm>
          <a:prstGeom prst="rect">
            <a:avLst/>
          </a:prstGeom>
        </p:spPr>
      </p:pic>
      <p:pic>
        <p:nvPicPr>
          <p:cNvPr id="13" name="Рисунок 12" descr="Garbuz_t3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1DF"/>
              </a:clrFrom>
              <a:clrTo>
                <a:srgbClr val="FCF1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2213" y="3717032"/>
            <a:ext cx="2151788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ic_114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137732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fish06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0272" y="0"/>
            <a:ext cx="1428750" cy="1428750"/>
          </a:xfrm>
          <a:prstGeom prst="rect">
            <a:avLst/>
          </a:prstGeom>
        </p:spPr>
      </p:pic>
      <p:pic>
        <p:nvPicPr>
          <p:cNvPr id="24" name="Рисунок 23" descr="0_86042_cab3415f_X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233377">
            <a:off x="6307571" y="2232102"/>
            <a:ext cx="1949910" cy="1595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b620_ad65697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321" y="-171400"/>
            <a:ext cx="9173321" cy="7245424"/>
          </a:xfrm>
        </p:spPr>
      </p:pic>
      <p:sp>
        <p:nvSpPr>
          <p:cNvPr id="5" name="Прямоугольник 4"/>
          <p:cNvSpPr/>
          <p:nvPr/>
        </p:nvSpPr>
        <p:spPr>
          <a:xfrm>
            <a:off x="2691303" y="1427584"/>
            <a:ext cx="3972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Д /г </a:t>
            </a:r>
            <a:r>
              <a:rPr lang="ru-RU" sz="3200" b="1" dirty="0" smtClean="0">
                <a:solidFill>
                  <a:schemeClr val="accent2"/>
                </a:solidFill>
              </a:rPr>
              <a:t>«</a:t>
            </a:r>
            <a:r>
              <a:rPr lang="uk-UA" sz="3200" b="1" dirty="0" smtClean="0">
                <a:solidFill>
                  <a:schemeClr val="accent2"/>
                </a:solidFill>
              </a:rPr>
              <a:t>Тобі – мені</a:t>
            </a:r>
            <a:r>
              <a:rPr lang="ru-RU" sz="3200" b="1" dirty="0" smtClean="0">
                <a:solidFill>
                  <a:schemeClr val="accent2"/>
                </a:solidFill>
              </a:rPr>
              <a:t>»</a:t>
            </a:r>
            <a:r>
              <a:rPr lang="en-US" sz="3200" b="1" dirty="0">
                <a:solidFill>
                  <a:schemeClr val="accent2"/>
                </a:solidFill>
              </a:rPr>
              <a:t> 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75d70edf459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1B731"/>
              </a:clrFrom>
              <a:clrTo>
                <a:srgbClr val="91B73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20688"/>
            <a:ext cx="2411760" cy="3215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346744-d275d07f71de87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692696"/>
            <a:ext cx="2248599" cy="260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0"/>
            <a:ext cx="10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]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7579"/>
            <a:ext cx="111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</a:rPr>
              <a:t>ж</a:t>
            </a: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]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Рисунок 9" descr="35466_html_m7076d18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5336" t="7992" r="6004" b="11992"/>
          <a:stretch>
            <a:fillRect/>
          </a:stretch>
        </p:blipFill>
        <p:spPr>
          <a:xfrm flipH="1">
            <a:off x="4179430" y="3316095"/>
            <a:ext cx="1384828" cy="1008112"/>
          </a:xfrm>
          <a:prstGeom prst="rect">
            <a:avLst/>
          </a:prstGeom>
        </p:spPr>
      </p:pic>
      <p:pic>
        <p:nvPicPr>
          <p:cNvPr id="17" name="Рисунок 16" descr="88535...zhira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3346" y="1778482"/>
            <a:ext cx="1512168" cy="1512168"/>
          </a:xfrm>
          <a:prstGeom prst="rect">
            <a:avLst/>
          </a:prstGeom>
        </p:spPr>
      </p:pic>
      <p:pic>
        <p:nvPicPr>
          <p:cNvPr id="18" name="Рисунок 17" descr="pavelmoscow_DSC0072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0941" t="16450" r="10940" b="13095"/>
          <a:stretch>
            <a:fillRect/>
          </a:stretch>
        </p:blipFill>
        <p:spPr>
          <a:xfrm>
            <a:off x="4778328" y="2534566"/>
            <a:ext cx="1381868" cy="936104"/>
          </a:xfrm>
          <a:prstGeom prst="rect">
            <a:avLst/>
          </a:prstGeom>
        </p:spPr>
      </p:pic>
      <p:pic>
        <p:nvPicPr>
          <p:cNvPr id="19" name="Рисунок 18" descr="i0a49722pqe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l="12201" t="12200" r="14090" b="8421"/>
          <a:stretch>
            <a:fillRect/>
          </a:stretch>
        </p:blipFill>
        <p:spPr>
          <a:xfrm>
            <a:off x="4894287" y="3398800"/>
            <a:ext cx="1008112" cy="1426005"/>
          </a:xfrm>
          <a:prstGeom prst="rect">
            <a:avLst/>
          </a:prstGeom>
        </p:spPr>
      </p:pic>
      <p:pic>
        <p:nvPicPr>
          <p:cNvPr id="20" name="Рисунок 19" descr="pic_1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508" y="4378140"/>
            <a:ext cx="1296144" cy="1761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da113eddec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5" t="31100" r="19288" b="9838"/>
          <a:stretch>
            <a:fillRect/>
          </a:stretch>
        </p:blipFill>
        <p:spPr>
          <a:xfrm>
            <a:off x="3888037" y="5259069"/>
            <a:ext cx="1603567" cy="1484784"/>
          </a:xfrm>
          <a:prstGeom prst="rect">
            <a:avLst/>
          </a:prstGeom>
        </p:spPr>
      </p:pic>
      <p:pic>
        <p:nvPicPr>
          <p:cNvPr id="22" name="Рисунок 21" descr="f3704b48229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55" t="12200" r="10517" b="16737"/>
          <a:stretch>
            <a:fillRect/>
          </a:stretch>
        </p:blipFill>
        <p:spPr>
          <a:xfrm>
            <a:off x="3661674" y="2487678"/>
            <a:ext cx="1699082" cy="1157346"/>
          </a:xfrm>
          <a:prstGeom prst="rect">
            <a:avLst/>
          </a:prstGeom>
        </p:spPr>
      </p:pic>
      <p:pic>
        <p:nvPicPr>
          <p:cNvPr id="23" name="Рисунок 22" descr="star-clipart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85702" y="3439085"/>
            <a:ext cx="1325513" cy="1357975"/>
          </a:xfrm>
          <a:prstGeom prst="rect">
            <a:avLst/>
          </a:prstGeom>
        </p:spPr>
      </p:pic>
      <p:pic>
        <p:nvPicPr>
          <p:cNvPr id="24" name="Рисунок 23" descr="086b0b54bc0b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925" t="2751" r="20469" b="4326"/>
          <a:stretch>
            <a:fillRect/>
          </a:stretch>
        </p:blipFill>
        <p:spPr>
          <a:xfrm>
            <a:off x="2927039" y="3710642"/>
            <a:ext cx="1584176" cy="17635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13 0.20976 L 0.49913 0.54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08904 L -0.47275 0.477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02683 C -0.17483 0.11378 -0.25434 0.20097 -0.28611 0.23589 " pathEditMode="relative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629 L 0.4408 0.03146 " pathEditMode="relative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-0.05851 L -0.38576 -0.20536 " pathEditMode="relative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155 L 0.39375 0.09945 " pathEditMode="relative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0167E-6 L -0.11823 -0.25162 " pathEditMode="relative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876E-6 L -0.07084 -0.03145 " pathEditMode="relative" ptsTypes="AA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6325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3598" y="62231"/>
            <a:ext cx="923837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Гра</a:t>
            </a:r>
            <a:r>
              <a:rPr lang="ru-RU" b="1" dirty="0">
                <a:solidFill>
                  <a:srgbClr val="00B050"/>
                </a:solidFill>
              </a:rPr>
              <a:t> «Зайчик»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129090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</a:rPr>
              <a:t>Я</a:t>
            </a:r>
            <a:r>
              <a:rPr lang="ru-RU" sz="2400" b="1" dirty="0" smtClean="0">
                <a:solidFill>
                  <a:srgbClr val="002060"/>
                </a:solidFill>
              </a:rPr>
              <a:t>кого </a:t>
            </a:r>
            <a:r>
              <a:rPr lang="ru-RU" sz="2400" b="1" dirty="0" err="1">
                <a:solidFill>
                  <a:srgbClr val="002060"/>
                </a:solidFill>
              </a:rPr>
              <a:t>кольору</a:t>
            </a:r>
            <a:r>
              <a:rPr lang="ru-RU" sz="2400" b="1" dirty="0">
                <a:solidFill>
                  <a:srgbClr val="002060"/>
                </a:solidFill>
              </a:rPr>
              <a:t> у тебе </a:t>
            </a:r>
            <a:r>
              <a:rPr lang="ru-RU" sz="2400" b="1" dirty="0" smtClean="0">
                <a:solidFill>
                  <a:srgbClr val="002060"/>
                </a:solidFill>
              </a:rPr>
              <a:t>шубка</a:t>
            </a:r>
            <a:r>
              <a:rPr lang="uk-UA" sz="2400" b="1" dirty="0" smtClean="0">
                <a:solidFill>
                  <a:srgbClr val="002060"/>
                </a:solidFill>
              </a:rPr>
              <a:t>, яка вона</a:t>
            </a:r>
            <a:r>
              <a:rPr lang="en-GB" sz="2400" b="1" dirty="0" smtClean="0">
                <a:solidFill>
                  <a:srgbClr val="002060"/>
                </a:solidFill>
              </a:rPr>
              <a:t>?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</a:rPr>
              <a:t> у тебе </a:t>
            </a:r>
            <a:r>
              <a:rPr lang="ru-RU" sz="2400" b="1" dirty="0" err="1" smtClean="0">
                <a:solidFill>
                  <a:srgbClr val="002060"/>
                </a:solidFill>
              </a:rPr>
              <a:t>вушка</a:t>
            </a:r>
            <a:r>
              <a:rPr lang="en-GB" sz="2000" dirty="0"/>
              <a:t>?</a:t>
            </a:r>
            <a:endParaRPr lang="ru-RU" sz="2000" dirty="0"/>
          </a:p>
        </p:txBody>
      </p:sp>
      <p:pic>
        <p:nvPicPr>
          <p:cNvPr id="8" name="Рисунок 7" descr="873545009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3598" y="318414"/>
            <a:ext cx="2952328" cy="37575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04048" y="270892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 хвостик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 зайчика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чий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0a2ed49556323eccde067b57144d74d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D9D6"/>
              </a:clrFrom>
              <a:clrTo>
                <a:srgbClr val="F8D9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2334666"/>
            <a:ext cx="3096344" cy="289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373216"/>
            <a:ext cx="518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 як </a:t>
            </a:r>
            <a:r>
              <a:rPr lang="ru-RU" sz="2400" b="1" dirty="0">
                <a:solidFill>
                  <a:srgbClr val="002060"/>
                </a:solidFill>
              </a:rPr>
              <a:t>у зайчика </a:t>
            </a:r>
            <a:r>
              <a:rPr lang="ru-RU" sz="2400" b="1" dirty="0" err="1">
                <a:solidFill>
                  <a:srgbClr val="002060"/>
                </a:solidFill>
              </a:rPr>
              <a:t>звуться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діточки</a:t>
            </a:r>
            <a:r>
              <a:rPr lang="en-GB" sz="2400" b="1" dirty="0" smtClean="0">
                <a:solidFill>
                  <a:srgbClr val="002060"/>
                </a:solidFill>
              </a:rPr>
              <a:t>?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61881895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2190" y="3170585"/>
            <a:ext cx="4440140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b620_ad65697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7" descr="22308529_18013556_17776688_7324520_group_of_bunnies_skipping_lg_nwm (1)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3429000"/>
            <a:ext cx="4536504" cy="3802452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55679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Фізична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хвилинка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Забавлялись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зайченята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0892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Забавлялись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зайченята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дитина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встаює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руки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підіймає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вгору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Виглядаючи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маму і тата. 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(руки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поясі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повертається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праворуч-ліворуч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Ось так лапку до лапки.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плескає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долоні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Ось так шапку до шапки.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(руки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підіймає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голови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Ось так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вусом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потрусили.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хитає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головою)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Так-так -так!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стрибають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місці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192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 «Зайчик» 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34</cp:revision>
  <dcterms:created xsi:type="dcterms:W3CDTF">2015-02-17T19:50:39Z</dcterms:created>
  <dcterms:modified xsi:type="dcterms:W3CDTF">2018-01-08T17:37:15Z</dcterms:modified>
</cp:coreProperties>
</file>