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96" r:id="rId3"/>
    <p:sldId id="277" r:id="rId4"/>
    <p:sldId id="278" r:id="rId5"/>
    <p:sldId id="268" r:id="rId6"/>
    <p:sldId id="286" r:id="rId7"/>
    <p:sldId id="279" r:id="rId8"/>
    <p:sldId id="280" r:id="rId9"/>
    <p:sldId id="281" r:id="rId10"/>
    <p:sldId id="282" r:id="rId11"/>
    <p:sldId id="285" r:id="rId12"/>
    <p:sldId id="261" r:id="rId13"/>
    <p:sldId id="257" r:id="rId14"/>
    <p:sldId id="263" r:id="rId15"/>
    <p:sldId id="270" r:id="rId16"/>
    <p:sldId id="259" r:id="rId17"/>
    <p:sldId id="262" r:id="rId18"/>
    <p:sldId id="292" r:id="rId19"/>
    <p:sldId id="293" r:id="rId20"/>
    <p:sldId id="260" r:id="rId21"/>
    <p:sldId id="264" r:id="rId22"/>
    <p:sldId id="265" r:id="rId23"/>
    <p:sldId id="288" r:id="rId24"/>
    <p:sldId id="289" r:id="rId25"/>
    <p:sldId id="291" r:id="rId26"/>
    <p:sldId id="294" r:id="rId27"/>
    <p:sldId id="297" r:id="rId2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073058-C464-44DB-8D41-06D22E10197A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46EFEC-D7F6-4BFD-A33F-F5F9EFBBB95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69633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6EFEC-D7F6-4BFD-A33F-F5F9EFBBB957}" type="slidenum">
              <a:rPr lang="uk-UA" smtClean="0"/>
              <a:t>11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72458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jpe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  <p:pic>
        <p:nvPicPr>
          <p:cNvPr id="8" name="Рисунок 7" descr="11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10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10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166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10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  <p:pic>
        <p:nvPicPr>
          <p:cNvPr id="8" name="Рисунок 7" descr="12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177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10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  <p:pic>
        <p:nvPicPr>
          <p:cNvPr id="8" name="Рисунок 7" descr="12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  <p:pic>
        <p:nvPicPr>
          <p:cNvPr id="9" name="Рисунок 8" descr="1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041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10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  <p:pic>
        <p:nvPicPr>
          <p:cNvPr id="8" name="Рисунок 7" descr="12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  <p:pic>
        <p:nvPicPr>
          <p:cNvPr id="9" name="Рисунок 8" descr="9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859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9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0216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7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772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022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8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2366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147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3051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0127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033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8302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135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51A637B-B0E3-4EEA-90B5-4FC782C49991}" type="datetimeFigureOut">
              <a:rPr lang="uk-UA" smtClean="0"/>
              <a:t>13.01.2018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749B92-FE0C-4AC7-9DAE-597F720B235D}" type="slidenum">
              <a:rPr lang="uk-UA" smtClean="0"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96F35-C517-4637-A1FC-28FD0D08B75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D5ED3-3FA0-4468-8017-76D450D45D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 descr="3.jpg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  <p:pic>
        <p:nvPicPr>
          <p:cNvPr id="8" name="Рисунок 7" descr="7.jpg"/>
          <p:cNvPicPr>
            <a:picLocks noChangeAspect="1"/>
          </p:cNvPicPr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51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2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136904" cy="29238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</a:t>
            </a:r>
            <a:r>
              <a:rPr lang="uk-UA" sz="4000" b="1" kern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Математична подорож </a:t>
            </a:r>
            <a:r>
              <a:rPr lang="uk-UA" sz="4000" b="1" kern="0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uk-UA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Козацькими</a:t>
            </a: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стежинами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минулого“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0" normalizeH="0" baseline="0" noProof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Times New Roman"/>
              </a:rPr>
              <a:t>( для учнів </a:t>
            </a:r>
            <a:r>
              <a:rPr kumimoji="0" lang="en-US" sz="2400" b="1" i="1" u="none" strike="noStrike" kern="0" normalizeH="0" baseline="0" noProof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Times New Roman"/>
              </a:rPr>
              <a:t> 5-6 </a:t>
            </a:r>
            <a:r>
              <a:rPr kumimoji="0" lang="uk-UA" sz="2400" b="1" i="1" u="none" strike="noStrike" kern="0" normalizeH="0" baseline="0" noProof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Times New Roman"/>
              </a:rPr>
              <a:t>класу спеціальної загальноосвітньої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i="1" kern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uk-UA" sz="2400" b="1" i="1" kern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         </a:t>
            </a:r>
            <a:r>
              <a:rPr kumimoji="0" lang="uk-UA" sz="2400" b="1" i="1" u="none" strike="noStrike" kern="0" normalizeH="0" baseline="0" noProof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Times New Roman"/>
              </a:rPr>
              <a:t>              школи-інтернат)</a:t>
            </a:r>
            <a:endParaRPr kumimoji="0" lang="uk-UA" sz="2400" b="1" i="0" u="none" strike="noStrike" kern="0" normalizeH="0" baseline="0" noProof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3861047"/>
            <a:ext cx="6480720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Автор: </a:t>
            </a:r>
            <a:r>
              <a:rPr kumimoji="0" lang="uk-UA" sz="2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Мальцева  Валентина Семенівна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Вчитель математики вищої категорії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КЗ„ </a:t>
            </a:r>
            <a:r>
              <a:rPr kumimoji="0" lang="uk-UA" sz="2800" b="1" i="0" u="none" strike="noStrike" kern="0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Василівська</a:t>
            </a:r>
            <a:r>
              <a:rPr kumimoji="0" lang="uk-UA" sz="2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 спеціальна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 загальноосвітня школа-інтернат“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Запорізької обласної ради</a:t>
            </a:r>
            <a:endParaRPr kumimoji="0" lang="uk-UA" sz="28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89969" y="6381328"/>
            <a:ext cx="3658374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м. </a:t>
            </a:r>
            <a:r>
              <a:rPr kumimoji="0" lang="uk-UA" sz="2000" b="1" i="0" u="none" strike="noStrike" kern="0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Василівка</a:t>
            </a:r>
            <a:r>
              <a:rPr kumimoji="0" lang="uk-UA" sz="2000" b="1" i="0" u="none" strike="noStrike" kern="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 Запорізької обл.</a:t>
            </a:r>
            <a:endParaRPr kumimoji="0" lang="uk-UA" sz="20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30610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6076" y="836712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«Сам пропадай , а товариша </a:t>
            </a:r>
            <a:r>
              <a:rPr lang="uk-UA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виручай»-</a:t>
            </a:r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 </a:t>
            </a:r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третя заповідь козаків.</a:t>
            </a:r>
          </a:p>
          <a:p>
            <a:pPr lvl="0"/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вірну дружбу козаків ходять </a:t>
            </a:r>
            <a:r>
              <a:rPr lang="uk-UA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легенди, ради свого побратима  вони  йшли на будь-які випробування</a:t>
            </a:r>
            <a:endParaRPr lang="uk-UA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/>
            <a:r>
              <a:rPr lang="uk-UA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Покажемо </a:t>
            </a:r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ми свою товариську </a:t>
            </a:r>
            <a:r>
              <a:rPr lang="uk-UA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вдачу не тільки один до одного , а й до козаків</a:t>
            </a:r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uk-UA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наступним завданням працюємо в парах, допомагаючи один одному.</a:t>
            </a:r>
            <a:endParaRPr lang="uk-UA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06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131076" y="3799617"/>
            <a:ext cx="1584176" cy="7687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3600" b="1" dirty="0">
                <a:solidFill>
                  <a:srgbClr val="FF0000"/>
                </a:solidFill>
              </a:rPr>
              <a:t>?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>
                <a:solidFill>
                  <a:srgbClr val="FF0000"/>
                </a:solidFill>
              </a:rPr>
              <a:t>-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2</a:t>
            </a:r>
            <a:r>
              <a:rPr lang="uk-UA" sz="36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909608" y="2029201"/>
            <a:ext cx="1584176" cy="76879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3600" b="1" dirty="0" smtClean="0">
                <a:solidFill>
                  <a:srgbClr val="FF0000"/>
                </a:solidFill>
              </a:rPr>
              <a:t>?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: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5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770272" y="2088248"/>
            <a:ext cx="1584176" cy="76879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3600" b="1" dirty="0" smtClean="0">
                <a:solidFill>
                  <a:srgbClr val="FF0000"/>
                </a:solidFill>
              </a:rPr>
              <a:t>? +2</a:t>
            </a:r>
            <a:r>
              <a:rPr lang="en-US" sz="3600" b="1" dirty="0" smtClean="0">
                <a:solidFill>
                  <a:srgbClr val="FF0000"/>
                </a:solidFill>
              </a:rPr>
              <a:t>0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144139" y="1987964"/>
            <a:ext cx="1584176" cy="76879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3600" b="1" dirty="0" smtClean="0">
                <a:solidFill>
                  <a:srgbClr val="FF0000"/>
                </a:solidFill>
              </a:rPr>
              <a:t>40 -10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770272" y="3920095"/>
            <a:ext cx="1584176" cy="76879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3600" b="1" dirty="0">
                <a:solidFill>
                  <a:srgbClr val="FF0000"/>
                </a:solidFill>
              </a:rPr>
              <a:t>?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- </a:t>
            </a:r>
            <a:r>
              <a:rPr lang="en-US" sz="3600" b="1" dirty="0" smtClean="0">
                <a:solidFill>
                  <a:srgbClr val="FF0000"/>
                </a:solidFill>
              </a:rPr>
              <a:t>5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770272" y="5729826"/>
            <a:ext cx="1584176" cy="768797"/>
          </a:xfrm>
          <a:prstGeom prst="rect">
            <a:avLst/>
          </a:prstGeom>
          <a:solidFill>
            <a:srgbClr val="FFFF0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3600" b="1" dirty="0">
                <a:solidFill>
                  <a:srgbClr val="FF0000"/>
                </a:solidFill>
              </a:rPr>
              <a:t>?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+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 5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070477" y="5729826"/>
            <a:ext cx="1584176" cy="7687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3600" b="1" dirty="0">
                <a:solidFill>
                  <a:srgbClr val="FF0000"/>
                </a:solidFill>
              </a:rPr>
              <a:t>?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>
                <a:solidFill>
                  <a:srgbClr val="FF0000"/>
                </a:solidFill>
              </a:rPr>
              <a:t>- </a:t>
            </a:r>
            <a:r>
              <a:rPr lang="en-US" sz="3600" b="1" dirty="0" smtClean="0">
                <a:solidFill>
                  <a:srgbClr val="FF0000"/>
                </a:solidFill>
              </a:rPr>
              <a:t>1</a:t>
            </a:r>
            <a:r>
              <a:rPr lang="uk-UA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131076" y="5729826"/>
            <a:ext cx="1584176" cy="7687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k-UA" sz="3600" b="1" dirty="0">
                <a:solidFill>
                  <a:srgbClr val="FF0000"/>
                </a:solidFill>
              </a:rPr>
              <a:t>?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х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4" name="Стрелка вправо 43"/>
          <p:cNvSpPr/>
          <p:nvPr/>
        </p:nvSpPr>
        <p:spPr>
          <a:xfrm rot="10800000">
            <a:off x="5701355" y="6094668"/>
            <a:ext cx="1068917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438" y="2924944"/>
            <a:ext cx="3881469" cy="269415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4" name="Стрелка вниз 3"/>
          <p:cNvSpPr/>
          <p:nvPr/>
        </p:nvSpPr>
        <p:spPr>
          <a:xfrm>
            <a:off x="1763688" y="2835940"/>
            <a:ext cx="345999" cy="978408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2787438" y="2223983"/>
            <a:ext cx="1122170" cy="386485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329" y="2223984"/>
            <a:ext cx="1183943" cy="77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94792" y="2976133"/>
            <a:ext cx="1109663" cy="829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688891"/>
            <a:ext cx="799977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860" y="4613813"/>
            <a:ext cx="545653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2828460" y="5973826"/>
            <a:ext cx="1081148" cy="41341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563" y="5949279"/>
            <a:ext cx="1206500" cy="549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8924" y="188640"/>
            <a:ext cx="8569975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Козак Тарас відправився у похід.</a:t>
            </a:r>
          </a:p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Допоможемо йому повернутися з походу </a:t>
            </a:r>
          </a:p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неушкодженим.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59971" y="5582374"/>
            <a:ext cx="100860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21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435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23" y="2708920"/>
            <a:ext cx="4774684" cy="310354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107504" y="3140968"/>
            <a:ext cx="2232248" cy="122413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3 х 7 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660232" y="3155167"/>
            <a:ext cx="2339752" cy="122413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х 8 + 24  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76672"/>
            <a:ext cx="902522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Молодий козак Данило мріє придбати собі </a:t>
            </a:r>
          </a:p>
          <a:p>
            <a:r>
              <a:rPr lang="uk-UA" sz="3200" dirty="0">
                <a:solidFill>
                  <a:srgbClr val="FF0000"/>
                </a:solidFill>
              </a:rPr>
              <a:t>к</a:t>
            </a:r>
            <a:r>
              <a:rPr lang="uk-UA" sz="3200" dirty="0" smtClean="0">
                <a:solidFill>
                  <a:srgbClr val="FF0000"/>
                </a:solidFill>
              </a:rPr>
              <a:t>оня. Підемо на ярмарок , купимо та </a:t>
            </a:r>
          </a:p>
          <a:p>
            <a:r>
              <a:rPr lang="uk-UA" sz="3200" dirty="0" smtClean="0">
                <a:solidFill>
                  <a:srgbClr val="FF0000"/>
                </a:solidFill>
              </a:rPr>
              <a:t>подаруємо йому коня. Згодні? Тоді до роботи.</a:t>
            </a:r>
          </a:p>
          <a:p>
            <a:r>
              <a:rPr lang="uk-UA" sz="3200" dirty="0" smtClean="0">
                <a:solidFill>
                  <a:srgbClr val="FF0000"/>
                </a:solidFill>
              </a:rPr>
              <a:t>Кінь коштує 100гривень.</a:t>
            </a:r>
            <a:endParaRPr lang="uk-UA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9354" y="5748132"/>
            <a:ext cx="85871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390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64088" cy="377635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939" y="3387325"/>
            <a:ext cx="3779034" cy="326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32107" y="3927"/>
            <a:ext cx="35036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Одні козаки </a:t>
            </a:r>
          </a:p>
          <a:p>
            <a:r>
              <a:rPr lang="uk-UA" sz="28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будували човни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</a:p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інші шили чоботи,  частина  козаків несла варту  на </a:t>
            </a:r>
          </a:p>
          <a:p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вежах … </a:t>
            </a:r>
            <a:endParaRPr lang="uk-U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508" y="3695549"/>
            <a:ext cx="600753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отувати обід – варити </a:t>
            </a:r>
            <a:r>
              <a:rPr lang="uk-UA" sz="28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козацьку </a:t>
            </a:r>
            <a:r>
              <a:rPr lang="uk-UA" sz="2800" b="1" u="sng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кашу-</a:t>
            </a:r>
            <a:r>
              <a:rPr lang="uk-UA" sz="28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козаки  доручали тільки тим, 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 з цим  міг впоратися  найкраще… А ще козаки у вільний час  багато </a:t>
            </a:r>
          </a:p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тренувалися, а ми </a:t>
            </a:r>
          </a:p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відпочинемо…</a:t>
            </a:r>
            <a:endParaRPr lang="uk-U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175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home\Мои документы\Мои рисунки\фоны\фоны к презентациям\ed0b222d00c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5649" y="836712"/>
            <a:ext cx="67687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000" b="1" kern="10" dirty="0" err="1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Impact"/>
              </a:rPr>
              <a:t>Фізхвилинка</a:t>
            </a:r>
            <a:endParaRPr lang="ru-RU" sz="8000" b="1" kern="10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Impact"/>
            </a:endParaRPr>
          </a:p>
        </p:txBody>
      </p:sp>
      <p:pic>
        <p:nvPicPr>
          <p:cNvPr id="5" name="Picture 2" descr="C:\Users\Администратор\Downloads\koza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0"/>
            <a:ext cx="4608511" cy="37587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Фізкультхвилинка 'То не є проблема' (4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066" end="5169.66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0800000" flipH="1" flipV="1">
            <a:off x="34701" y="0"/>
            <a:ext cx="90364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6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31840" y="260648"/>
            <a:ext cx="5832648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7182" y="4489023"/>
            <a:ext cx="7272000" cy="158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Вербових </a:t>
            </a:r>
            <a:r>
              <a:rPr lang="uk-UA" sz="32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дошок</a:t>
            </a:r>
            <a:r>
              <a:rPr lang="uk-UA" sz="32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  45 </a:t>
            </a:r>
            <a:r>
              <a:rPr lang="uk-UA" sz="32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д. </a:t>
            </a:r>
            <a:endParaRPr lang="uk-UA" sz="3200" b="1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Липових </a:t>
            </a:r>
            <a:r>
              <a:rPr lang="uk-UA" sz="32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дошок</a:t>
            </a:r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? у 5 р. менше </a:t>
            </a:r>
            <a:endParaRPr lang="uk-UA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Вербових </a:t>
            </a:r>
            <a:r>
              <a:rPr lang="uk-UA" sz="32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дошок</a:t>
            </a:r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</a:t>
            </a:r>
            <a:r>
              <a:rPr lang="uk-UA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 </a:t>
            </a:r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37д. більше</a:t>
            </a:r>
          </a:p>
          <a:p>
            <a:pPr lvl="0" algn="ctr"/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</a:t>
            </a:r>
          </a:p>
          <a:p>
            <a:pPr lvl="0" algn="ctr"/>
            <a:endParaRPr lang="uk-UA" sz="36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uk-UA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91" y="585803"/>
            <a:ext cx="3419872" cy="33797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64028" y="3780970"/>
            <a:ext cx="315503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800" b="1" i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Коротка умова:</a:t>
            </a:r>
            <a:endParaRPr lang="uk-UA" sz="2800" b="1" i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4057908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31145" y="6191479"/>
            <a:ext cx="8318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 Розв’язати задачу, текст  на картці перед вами.</a:t>
            </a:r>
            <a:endParaRPr lang="uk-UA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124612" y="6905069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endParaRPr lang="uk-UA" sz="3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240" y="62583"/>
            <a:ext cx="3264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Задача   (1 група)</a:t>
            </a:r>
            <a:endParaRPr lang="uk-U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8898" y="62583"/>
            <a:ext cx="5827236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Козаки для човна отримали</a:t>
            </a:r>
          </a:p>
          <a:p>
            <a:r>
              <a:rPr lang="uk-UA" sz="3200" b="1" dirty="0" smtClean="0"/>
              <a:t>45 дубових </a:t>
            </a:r>
            <a:r>
              <a:rPr lang="uk-UA" sz="3200" b="1" dirty="0" err="1" smtClean="0"/>
              <a:t>дошок</a:t>
            </a:r>
            <a:r>
              <a:rPr lang="uk-UA" sz="3200" b="1" dirty="0" smtClean="0"/>
              <a:t>,</a:t>
            </a:r>
          </a:p>
          <a:p>
            <a:r>
              <a:rPr lang="uk-UA" sz="3200" b="1" dirty="0"/>
              <a:t>л</a:t>
            </a:r>
            <a:r>
              <a:rPr lang="uk-UA" sz="3200" b="1" dirty="0" smtClean="0"/>
              <a:t>ипових </a:t>
            </a:r>
            <a:r>
              <a:rPr lang="uk-UA" sz="3200" b="1" dirty="0" err="1" smtClean="0"/>
              <a:t>дошок</a:t>
            </a:r>
            <a:r>
              <a:rPr lang="uk-UA" sz="3200" b="1" dirty="0" smtClean="0"/>
              <a:t> у 5 разів</a:t>
            </a:r>
          </a:p>
          <a:p>
            <a:r>
              <a:rPr lang="uk-UA" sz="3200" b="1" dirty="0"/>
              <a:t>м</a:t>
            </a:r>
            <a:r>
              <a:rPr lang="uk-UA" sz="3200" b="1" dirty="0" smtClean="0"/>
              <a:t>енше, а вербових </a:t>
            </a:r>
            <a:r>
              <a:rPr lang="uk-UA" sz="3200" b="1" dirty="0" err="1" smtClean="0"/>
              <a:t>дошок</a:t>
            </a:r>
            <a:endParaRPr lang="uk-UA" sz="3200" b="1" dirty="0" smtClean="0"/>
          </a:p>
          <a:p>
            <a:r>
              <a:rPr lang="uk-UA" sz="3200" b="1" dirty="0" smtClean="0"/>
              <a:t>на 37 </a:t>
            </a:r>
            <a:r>
              <a:rPr lang="uk-UA" sz="3200" b="1" dirty="0" err="1" smtClean="0"/>
              <a:t>дошок</a:t>
            </a:r>
            <a:r>
              <a:rPr lang="uk-UA" sz="3200" b="1" dirty="0" smtClean="0"/>
              <a:t> більше, ніж</a:t>
            </a:r>
          </a:p>
          <a:p>
            <a:r>
              <a:rPr lang="uk-UA" sz="3200" b="1" dirty="0"/>
              <a:t>л</a:t>
            </a:r>
            <a:r>
              <a:rPr lang="uk-UA" sz="3200" b="1" dirty="0" smtClean="0"/>
              <a:t>ипових. Скільки вербових </a:t>
            </a:r>
          </a:p>
          <a:p>
            <a:r>
              <a:rPr lang="uk-UA" sz="3200" b="1" dirty="0" err="1" smtClean="0"/>
              <a:t>дошок</a:t>
            </a:r>
            <a:r>
              <a:rPr lang="uk-UA" sz="3200" b="1" dirty="0" smtClean="0"/>
              <a:t> отримали козаки?</a:t>
            </a:r>
            <a:endParaRPr lang="uk-UA" sz="3200" b="1" dirty="0"/>
          </a:p>
        </p:txBody>
      </p:sp>
      <p:sp>
        <p:nvSpPr>
          <p:cNvPr id="11" name="Стрелка углом вверх 10"/>
          <p:cNvSpPr/>
          <p:nvPr/>
        </p:nvSpPr>
        <p:spPr>
          <a:xfrm rot="16200000">
            <a:off x="6631027" y="4747630"/>
            <a:ext cx="576061" cy="47206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углом вверх 14"/>
          <p:cNvSpPr/>
          <p:nvPr/>
        </p:nvSpPr>
        <p:spPr>
          <a:xfrm rot="16200000">
            <a:off x="6874104" y="5348890"/>
            <a:ext cx="632947" cy="49721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6190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14642"/>
            <a:ext cx="7344816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Задача          (2 група)</a:t>
            </a:r>
          </a:p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Щоб зварити козацьку юшку  треба</a:t>
            </a:r>
          </a:p>
          <a:p>
            <a:r>
              <a:rPr lang="uk-UA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зяти 15 кг риби та 8 кг  картоплі.</a:t>
            </a:r>
          </a:p>
          <a:p>
            <a:r>
              <a:rPr lang="uk-UA" sz="2800" b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Скільки  риби та картоплі потрібно для  приготування козацької юшки?</a:t>
            </a:r>
            <a:endParaRPr lang="uk-UA" sz="2800" b="1" u="sng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6917"/>
            <a:ext cx="4896544" cy="32584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5949280"/>
            <a:ext cx="8079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 Розв’язати задачу, текст перед вами на картці</a:t>
            </a:r>
            <a:endParaRPr lang="uk-U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6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31840" y="260648"/>
            <a:ext cx="5832648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7182" y="4489023"/>
            <a:ext cx="7272000" cy="158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Вербових </a:t>
            </a:r>
            <a:r>
              <a:rPr lang="uk-UA" sz="32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дошок</a:t>
            </a:r>
            <a:r>
              <a:rPr lang="uk-UA" sz="32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  45 </a:t>
            </a:r>
            <a:r>
              <a:rPr lang="uk-UA" sz="32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д. </a:t>
            </a:r>
            <a:endParaRPr lang="uk-UA" sz="3200" b="1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Липових </a:t>
            </a:r>
            <a:r>
              <a:rPr lang="uk-UA" sz="32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дошок</a:t>
            </a:r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? у 5 р. менше </a:t>
            </a:r>
            <a:endParaRPr lang="uk-UA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Вербових </a:t>
            </a:r>
            <a:r>
              <a:rPr lang="uk-UA" sz="3200" b="1" dirty="0" err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дошок</a:t>
            </a:r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</a:t>
            </a:r>
            <a:r>
              <a:rPr lang="uk-UA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 </a:t>
            </a:r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37д. більше</a:t>
            </a:r>
          </a:p>
          <a:p>
            <a:pPr lvl="0" algn="ctr"/>
            <a:r>
              <a:rPr lang="uk-UA" sz="3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</a:t>
            </a:r>
          </a:p>
          <a:p>
            <a:pPr lvl="0" algn="ctr"/>
            <a:endParaRPr lang="uk-UA" sz="36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 algn="ctr"/>
            <a:endParaRPr lang="uk-UA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91" y="585803"/>
            <a:ext cx="3419872" cy="337975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04048" y="4057908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65351" y="6177210"/>
            <a:ext cx="1893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Відповідь:</a:t>
            </a:r>
            <a:endParaRPr lang="uk-UA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124612" y="6905069"/>
            <a:ext cx="4076757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46 вербових </a:t>
            </a:r>
            <a:r>
              <a:rPr lang="uk-UA" sz="32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дошок</a:t>
            </a:r>
            <a:r>
              <a:rPr lang="uk-UA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r>
              <a:rPr lang="uk-UA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отримали козаки</a:t>
            </a:r>
            <a:endParaRPr lang="uk-UA" sz="3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240" y="62583"/>
            <a:ext cx="3264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Задача   (1 група)</a:t>
            </a:r>
            <a:endParaRPr lang="uk-UA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8898" y="62583"/>
            <a:ext cx="5827236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Козаки для човна отримали</a:t>
            </a:r>
          </a:p>
          <a:p>
            <a:r>
              <a:rPr lang="uk-UA" sz="3200" b="1" dirty="0" smtClean="0"/>
              <a:t>45 дубових </a:t>
            </a:r>
            <a:r>
              <a:rPr lang="uk-UA" sz="3200" b="1" dirty="0" err="1" smtClean="0"/>
              <a:t>дошок</a:t>
            </a:r>
            <a:r>
              <a:rPr lang="uk-UA" sz="3200" b="1" dirty="0" smtClean="0"/>
              <a:t>,</a:t>
            </a:r>
          </a:p>
          <a:p>
            <a:r>
              <a:rPr lang="uk-UA" sz="3200" b="1" dirty="0"/>
              <a:t>л</a:t>
            </a:r>
            <a:r>
              <a:rPr lang="uk-UA" sz="3200" b="1" dirty="0" smtClean="0"/>
              <a:t>ипових </a:t>
            </a:r>
            <a:r>
              <a:rPr lang="uk-UA" sz="3200" b="1" dirty="0" err="1" smtClean="0"/>
              <a:t>дошок</a:t>
            </a:r>
            <a:r>
              <a:rPr lang="uk-UA" sz="3200" b="1" dirty="0" smtClean="0"/>
              <a:t> у 5 разів</a:t>
            </a:r>
          </a:p>
          <a:p>
            <a:r>
              <a:rPr lang="uk-UA" sz="3200" b="1" dirty="0"/>
              <a:t>м</a:t>
            </a:r>
            <a:r>
              <a:rPr lang="uk-UA" sz="3200" b="1" dirty="0" smtClean="0"/>
              <a:t>енше, а вербових </a:t>
            </a:r>
            <a:r>
              <a:rPr lang="uk-UA" sz="3200" b="1" dirty="0" err="1" smtClean="0"/>
              <a:t>дошок</a:t>
            </a:r>
            <a:endParaRPr lang="uk-UA" sz="3200" b="1" dirty="0" smtClean="0"/>
          </a:p>
          <a:p>
            <a:r>
              <a:rPr lang="uk-UA" sz="3200" b="1" dirty="0" smtClean="0"/>
              <a:t>на 37 </a:t>
            </a:r>
            <a:r>
              <a:rPr lang="uk-UA" sz="3200" b="1" dirty="0" err="1" smtClean="0"/>
              <a:t>дошок</a:t>
            </a:r>
            <a:r>
              <a:rPr lang="uk-UA" sz="3200" b="1" dirty="0" smtClean="0"/>
              <a:t> більше, ніж</a:t>
            </a:r>
          </a:p>
          <a:p>
            <a:r>
              <a:rPr lang="uk-UA" sz="3200" b="1" dirty="0"/>
              <a:t>л</a:t>
            </a:r>
            <a:r>
              <a:rPr lang="uk-UA" sz="3200" b="1" dirty="0" smtClean="0"/>
              <a:t>ипових. Скільки вербових </a:t>
            </a:r>
          </a:p>
          <a:p>
            <a:r>
              <a:rPr lang="uk-UA" sz="3200" b="1" dirty="0" err="1" smtClean="0"/>
              <a:t>дошок</a:t>
            </a:r>
            <a:r>
              <a:rPr lang="uk-UA" sz="3200" b="1" dirty="0" smtClean="0"/>
              <a:t> отримали козаки?</a:t>
            </a:r>
            <a:endParaRPr lang="uk-UA" sz="3200" b="1" dirty="0"/>
          </a:p>
        </p:txBody>
      </p:sp>
      <p:sp>
        <p:nvSpPr>
          <p:cNvPr id="11" name="Стрелка углом вверх 10"/>
          <p:cNvSpPr/>
          <p:nvPr/>
        </p:nvSpPr>
        <p:spPr>
          <a:xfrm rot="16200000">
            <a:off x="6631027" y="4747630"/>
            <a:ext cx="576061" cy="47206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углом вверх 14"/>
          <p:cNvSpPr/>
          <p:nvPr/>
        </p:nvSpPr>
        <p:spPr>
          <a:xfrm rot="16200000">
            <a:off x="6874104" y="5348890"/>
            <a:ext cx="632947" cy="49721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TextBox 15"/>
          <p:cNvSpPr txBox="1"/>
          <p:nvPr/>
        </p:nvSpPr>
        <p:spPr>
          <a:xfrm>
            <a:off x="24552" y="2944652"/>
            <a:ext cx="253146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 д.</a:t>
            </a:r>
            <a:endParaRPr lang="uk-UA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970" y="3900939"/>
            <a:ext cx="9135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Перевіримо задачу</a:t>
            </a:r>
            <a:r>
              <a:rPr lang="uk-UA" sz="3200" b="1" dirty="0" smtClean="0"/>
              <a:t>. </a:t>
            </a:r>
            <a:r>
              <a:rPr lang="uk-UA" sz="2800" b="1" dirty="0" smtClean="0">
                <a:solidFill>
                  <a:srgbClr val="00B0F0"/>
                </a:solidFill>
              </a:rPr>
              <a:t>Чи вистачить </a:t>
            </a:r>
            <a:r>
              <a:rPr lang="uk-UA" sz="2800" b="1" dirty="0" err="1" smtClean="0">
                <a:solidFill>
                  <a:srgbClr val="00B0F0"/>
                </a:solidFill>
              </a:rPr>
              <a:t>дошок</a:t>
            </a:r>
            <a:r>
              <a:rPr lang="uk-UA" sz="2800" b="1" dirty="0" smtClean="0">
                <a:solidFill>
                  <a:srgbClr val="00B0F0"/>
                </a:solidFill>
              </a:rPr>
              <a:t> на човен?</a:t>
            </a:r>
            <a:endParaRPr lang="uk-UA" sz="2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40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763 L -0.00243 -0.1785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9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14642"/>
            <a:ext cx="7344816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Задача          (2 група)</a:t>
            </a:r>
          </a:p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Щоб зварити козацьку юшку  треба</a:t>
            </a:r>
          </a:p>
          <a:p>
            <a:r>
              <a:rPr lang="uk-UA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зяти 15 кг риби та 8 кг  картоплі.</a:t>
            </a:r>
          </a:p>
          <a:p>
            <a:r>
              <a:rPr lang="uk-UA" sz="2800" b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Скільки  риби та картоплі потрібно для  приготування козацької юшки?</a:t>
            </a:r>
            <a:endParaRPr lang="uk-UA" sz="2800" b="1" u="sng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6917"/>
            <a:ext cx="4896544" cy="32584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5949280"/>
            <a:ext cx="6072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Відповідь: </a:t>
            </a:r>
            <a:r>
              <a:rPr lang="uk-UA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23 кг риби та картоплі.</a:t>
            </a:r>
            <a:endParaRPr lang="uk-UA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070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289" y="3539622"/>
            <a:ext cx="792836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ми </a:t>
            </a:r>
            <a:r>
              <a:rPr lang="uk-UA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изволимо із полону числа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290" y="4509120"/>
            <a:ext cx="273657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  - 13 = </a:t>
            </a:r>
            <a:r>
              <a:rPr lang="uk-U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5589240"/>
            <a:ext cx="282801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45 –   Х = 40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128" y="4640102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 +  Х  = 10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7477" y="141477"/>
            <a:ext cx="5272642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Козакам під час військових походів не раз  приходилось визволяти полонених дівчат і хлопчиків  із неволі</a:t>
            </a:r>
            <a:endParaRPr lang="uk-UA" sz="36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53" y="15880"/>
            <a:ext cx="3506801" cy="30243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842993" y="5912405"/>
            <a:ext cx="210826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 + 3 = </a:t>
            </a:r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484396"/>
            <a:ext cx="726481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20</a:t>
            </a:r>
            <a:endParaRPr lang="uk-UA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22286" y="5639945"/>
            <a:ext cx="576334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uk-UA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25500" y="4675109"/>
            <a:ext cx="543253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uk-UA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42993" y="5963110"/>
            <a:ext cx="460805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endParaRPr lang="uk-UA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5365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97378" y="404664"/>
            <a:ext cx="572412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Козацькими </a:t>
            </a:r>
          </a:p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стежи</a:t>
            </a:r>
            <a:r>
              <a:rPr lang="uk-UA" sz="8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r>
              <a:rPr lang="uk-UA" sz="8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ами</a:t>
            </a:r>
          </a:p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минулого</a:t>
            </a:r>
            <a:endParaRPr lang="ru-RU" sz="8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01119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uk-U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020602"/>
            <a:ext cx="50718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Урок - </a:t>
            </a:r>
            <a:r>
              <a:rPr lang="ru-RU" sz="5400" b="1" dirty="0" err="1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подорож</a:t>
            </a:r>
            <a:endParaRPr lang="ru-RU" sz="54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308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" t="4814" r="2090" b="-63"/>
          <a:stretch/>
        </p:blipFill>
        <p:spPr>
          <a:xfrm>
            <a:off x="0" y="1203953"/>
            <a:ext cx="5355146" cy="39501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56" r="186" b="-29"/>
          <a:stretch/>
        </p:blipFill>
        <p:spPr>
          <a:xfrm>
            <a:off x="-180528" y="4983329"/>
            <a:ext cx="9433048" cy="2424073"/>
          </a:xfrm>
          <a:prstGeom prst="doubleWave">
            <a:avLst>
              <a:gd name="adj1" fmla="val 7912"/>
              <a:gd name="adj2" fmla="val -649"/>
            </a:avLst>
          </a:prstGeom>
          <a:ln w="57150">
            <a:solidFill>
              <a:srgbClr val="0070C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4335" y="-2252"/>
            <a:ext cx="8945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 </a:t>
            </a:r>
            <a:endParaRPr lang="uk-UA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482168" y="5154885"/>
            <a:ext cx="2203312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</a:t>
            </a: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х 9 +32</a:t>
            </a:r>
            <a:endParaRPr lang="uk-UA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4411" y="4287989"/>
            <a:ext cx="2117169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 х 9 -22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46365" y="5351452"/>
            <a:ext cx="2104605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91 – 4х 8</a:t>
            </a:r>
            <a:endParaRPr lang="uk-UA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594" y="4287988"/>
            <a:ext cx="2339752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 + 2 х 8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6731">
            <a:off x="47724" y="4822001"/>
            <a:ext cx="1514475" cy="10953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7910" y="167025"/>
            <a:ext cx="8781571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Під час шторму  козакам треба було утримувати </a:t>
            </a:r>
          </a:p>
          <a:p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овен, щоб він не затонув. </a:t>
            </a: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28396" y="1121132"/>
            <a:ext cx="3063157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Спробуємо і ми </a:t>
            </a:r>
          </a:p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утримати</a:t>
            </a:r>
          </a:p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наш човник </a:t>
            </a:r>
          </a:p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на хвилях</a:t>
            </a: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5012897"/>
            <a:ext cx="13869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59</a:t>
            </a:r>
            <a:endParaRPr lang="uk-UA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98722" y="5629166"/>
            <a:ext cx="138691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80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59</a:t>
            </a:r>
            <a:endParaRPr lang="uk-UA" sz="8000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17693" y="4973265"/>
            <a:ext cx="138691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80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59</a:t>
            </a:r>
            <a:endParaRPr lang="uk-UA" sz="8000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04635" y="5818690"/>
            <a:ext cx="138691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8000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07056" y="2937014"/>
            <a:ext cx="34724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Гра: «Утримай 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човник на хвилях»</a:t>
            </a:r>
            <a:endParaRPr lang="uk-UA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13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0" presetClass="path" presetSubtype="0" accel="78000" decel="2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51 0.07401 C 0.09271 0.05504 0.10521 0.037 0.13073 0.037 C 0.15955 0.037 0.16945 0.05504 0.17865 0.07401 C 0.19167 0.09505 0.20087 0.1161 0.23299 0.1161 C 0.26181 0.1161 0.27101 0.09505 0.28368 0.07401 C 0.28976 0.05504 0.30243 0.037 0.33125 0.037 C 0.3566 0.037 0.36927 0.05504 0.37917 0.07401 C 0.38872 0.09505 0.40139 0.1161 0.43021 0.1161 C 0.45886 0.1161 0.48108 0.07401 0.48108 0.07424 C 0.49028 0.05504 0.50035 0.037 0.5283 0.037 C 0.55712 0.037 0.56702 0.05504 0.57639 0.07401 C 0.58924 0.09505 0.59844 0.1161 0.63056 0.1161 C 0.65938 0.1161 0.66858 0.09505 0.67813 0.07401 C 0.6908 0.05504 0.7 0.037 0.72882 0.037 C 0.75434 0.037 0.76684 0.05504 0.77691 0.07401 C 0.78646 0.09505 0.79896 0.1161 0.82778 0.1161 C 0.8566 0.1161 0.8658 0.09505 0.87882 0.07401 " pathEditMode="relative" rAng="0" ptsTypes="fffffffffffffffff">
                                      <p:cBhvr>
                                        <p:cTn id="2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57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92696"/>
            <a:ext cx="856997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/>
              <a:t>Повертаючись із військового походу </a:t>
            </a:r>
          </a:p>
          <a:p>
            <a:r>
              <a:rPr lang="uk-UA" sz="3600" b="1" dirty="0" smtClean="0"/>
              <a:t>козаки  не втрачали пильності.  </a:t>
            </a:r>
          </a:p>
          <a:p>
            <a:r>
              <a:rPr lang="uk-UA" sz="3600" b="1" dirty="0" smtClean="0"/>
              <a:t>А чи вмієте ви бути пильними </a:t>
            </a:r>
          </a:p>
          <a:p>
            <a:r>
              <a:rPr lang="uk-UA" sz="3600" b="1" dirty="0" smtClean="0"/>
              <a:t>та уважними? Спробуйте поставити</a:t>
            </a:r>
          </a:p>
          <a:p>
            <a:r>
              <a:rPr lang="uk-UA" sz="3600" b="1" dirty="0" smtClean="0"/>
              <a:t> правильно знаки</a:t>
            </a:r>
            <a:r>
              <a:rPr lang="en-US" sz="3600" b="1" dirty="0" smtClean="0"/>
              <a:t>  </a:t>
            </a:r>
            <a:r>
              <a:rPr lang="en-US" sz="4800" b="1" dirty="0" smtClean="0">
                <a:solidFill>
                  <a:srgbClr val="FF0000"/>
                </a:solidFill>
              </a:rPr>
              <a:t>&gt;</a:t>
            </a:r>
            <a:r>
              <a:rPr lang="en-US" sz="3600" dirty="0" smtClean="0">
                <a:solidFill>
                  <a:srgbClr val="FF0000"/>
                </a:solidFill>
              </a:rPr>
              <a:t>, </a:t>
            </a:r>
            <a:r>
              <a:rPr lang="en-US" sz="4800" b="1" dirty="0" smtClean="0">
                <a:solidFill>
                  <a:srgbClr val="FF0000"/>
                </a:solidFill>
              </a:rPr>
              <a:t>&lt;</a:t>
            </a:r>
            <a:r>
              <a:rPr lang="en-US" sz="3600" dirty="0" smtClean="0">
                <a:solidFill>
                  <a:srgbClr val="FF0000"/>
                </a:solidFill>
              </a:rPr>
              <a:t> , </a:t>
            </a:r>
            <a:r>
              <a:rPr lang="en-US" sz="4800" b="1" dirty="0" smtClean="0">
                <a:solidFill>
                  <a:srgbClr val="FF0000"/>
                </a:solidFill>
              </a:rPr>
              <a:t>=</a:t>
            </a:r>
            <a:endParaRPr lang="uk-UA" sz="4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4221088"/>
            <a:ext cx="340349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… 8 · 8</a:t>
            </a:r>
            <a:endParaRPr lang="uk-UA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5373216"/>
            <a:ext cx="361188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</a:t>
            </a:r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·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9 … 81 </a:t>
            </a:r>
            <a:endParaRPr lang="uk-UA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56283" y="4221088"/>
            <a:ext cx="294022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74 … 47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uk-UA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1780" y="5280882"/>
            <a:ext cx="340349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56 …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 </a:t>
            </a:r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·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8</a:t>
            </a:r>
            <a:endParaRPr lang="uk-UA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5080827"/>
            <a:ext cx="785793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8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&lt;</a:t>
            </a:r>
            <a:endParaRPr lang="uk-UA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7663" y="4021033"/>
            <a:ext cx="468327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&gt;</a:t>
            </a:r>
            <a:endParaRPr lang="uk-UA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7971" y="5163909"/>
            <a:ext cx="548426" cy="21544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=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uk-UA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3" y="3950915"/>
            <a:ext cx="785793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&gt;</a:t>
            </a:r>
            <a:endParaRPr lang="uk-UA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285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548680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>
                <a:solidFill>
                  <a:prstClr val="black"/>
                </a:solidFill>
                <a:latin typeface="Trebuchet MS"/>
              </a:rPr>
              <a:t>Козаки успішно дісталися своїх рідних </a:t>
            </a:r>
          </a:p>
          <a:p>
            <a:pPr lvl="0"/>
            <a:r>
              <a:rPr lang="uk-UA" sz="3200" b="1" dirty="0">
                <a:solidFill>
                  <a:prstClr val="black"/>
                </a:solidFill>
                <a:latin typeface="Trebuchet MS"/>
              </a:rPr>
              <a:t>берегів Хортиці , а ми подолали всі </a:t>
            </a:r>
          </a:p>
          <a:p>
            <a:pPr lvl="0"/>
            <a:r>
              <a:rPr lang="uk-UA" sz="3200" b="1" dirty="0">
                <a:solidFill>
                  <a:prstClr val="black"/>
                </a:solidFill>
                <a:latin typeface="Trebuchet MS"/>
              </a:rPr>
              <a:t>завдання, які  нам </a:t>
            </a:r>
            <a:r>
              <a:rPr lang="uk-UA" sz="3200" b="1" dirty="0" smtClean="0">
                <a:solidFill>
                  <a:prstClr val="black"/>
                </a:solidFill>
                <a:latin typeface="Trebuchet MS"/>
              </a:rPr>
              <a:t>вони запропонували.</a:t>
            </a:r>
            <a:endParaRPr lang="uk-UA" sz="3200" b="1" dirty="0">
              <a:solidFill>
                <a:prstClr val="black"/>
              </a:solidFill>
              <a:latin typeface="Trebuchet MS"/>
            </a:endParaRPr>
          </a:p>
          <a:p>
            <a:pPr lvl="0"/>
            <a:r>
              <a:rPr lang="uk-UA" sz="3200" b="1" dirty="0">
                <a:solidFill>
                  <a:prstClr val="black"/>
                </a:solidFill>
                <a:latin typeface="Trebuchet MS"/>
              </a:rPr>
              <a:t> Наш урок добіг кінця, тож </a:t>
            </a:r>
            <a:r>
              <a:rPr lang="uk-UA" sz="3200" b="1" dirty="0" smtClean="0">
                <a:solidFill>
                  <a:prstClr val="black"/>
                </a:solidFill>
                <a:latin typeface="Trebuchet MS"/>
              </a:rPr>
              <a:t> наступна </a:t>
            </a:r>
            <a:endParaRPr lang="uk-UA" sz="3200" b="1" dirty="0">
              <a:solidFill>
                <a:prstClr val="black"/>
              </a:solidFill>
              <a:latin typeface="Trebuchet MS"/>
            </a:endParaRPr>
          </a:p>
          <a:p>
            <a:pPr lvl="0"/>
            <a:r>
              <a:rPr lang="uk-UA" sz="3200" b="1" dirty="0" smtClean="0">
                <a:solidFill>
                  <a:prstClr val="black"/>
                </a:solidFill>
                <a:latin typeface="Trebuchet MS"/>
              </a:rPr>
              <a:t>козацька </a:t>
            </a:r>
            <a:r>
              <a:rPr lang="uk-UA" sz="3200" b="1" dirty="0">
                <a:solidFill>
                  <a:prstClr val="black"/>
                </a:solidFill>
                <a:latin typeface="Trebuchet MS"/>
              </a:rPr>
              <a:t>заповідь: </a:t>
            </a:r>
            <a:r>
              <a:rPr lang="uk-UA" sz="3200" b="1" dirty="0">
                <a:solidFill>
                  <a:srgbClr val="FF0000"/>
                </a:solidFill>
                <a:latin typeface="Trebuchet MS"/>
              </a:rPr>
              <a:t>«Не хвались ідучи </a:t>
            </a:r>
          </a:p>
          <a:p>
            <a:pPr lvl="0"/>
            <a:r>
              <a:rPr lang="uk-UA" sz="3200" b="1" dirty="0">
                <a:solidFill>
                  <a:srgbClr val="FF0000"/>
                </a:solidFill>
                <a:latin typeface="Trebuchet MS"/>
              </a:rPr>
              <a:t>в бій , а хвались  ідучи з бою»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3626" y="4077072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600" b="1" dirty="0">
                <a:solidFill>
                  <a:prstClr val="black"/>
                </a:solidFill>
                <a:latin typeface="Trebuchet MS"/>
              </a:rPr>
              <a:t>Порахуємо і ми свої здобутки, чим </a:t>
            </a:r>
          </a:p>
          <a:p>
            <a:pPr lvl="0"/>
            <a:r>
              <a:rPr lang="uk-UA" sz="3600" b="1" dirty="0">
                <a:solidFill>
                  <a:prstClr val="black"/>
                </a:solidFill>
                <a:latin typeface="Trebuchet MS"/>
              </a:rPr>
              <a:t>можемо похвалитися на кінець уроку.</a:t>
            </a:r>
          </a:p>
          <a:p>
            <a:pPr lvl="0"/>
            <a:r>
              <a:rPr lang="uk-UA" sz="3600" b="1" dirty="0">
                <a:solidFill>
                  <a:srgbClr val="FF0000"/>
                </a:solidFill>
                <a:latin typeface="Trebuchet MS"/>
              </a:rPr>
              <a:t>Полічіть кількість отриманих  </a:t>
            </a:r>
          </a:p>
          <a:p>
            <a:pPr lvl="0"/>
            <a:r>
              <a:rPr lang="uk-UA" sz="3600" b="1" dirty="0">
                <a:solidFill>
                  <a:srgbClr val="FF0000"/>
                </a:solidFill>
                <a:latin typeface="Trebuchet MS"/>
              </a:rPr>
              <a:t>балів за урок.</a:t>
            </a:r>
          </a:p>
        </p:txBody>
      </p:sp>
    </p:spTree>
    <p:extLst>
      <p:ext uri="{BB962C8B-B14F-4D97-AF65-F5344CB8AC3E}">
        <p14:creationId xmlns:p14="http://schemas.microsoft.com/office/powerpoint/2010/main" val="284517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725147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/>
              <a:t>Ви задоволені своїми успіхами?</a:t>
            </a:r>
          </a:p>
          <a:p>
            <a:r>
              <a:rPr lang="uk-UA" sz="4000" dirty="0" smtClean="0"/>
              <a:t>Чи сподобалась вам подорож</a:t>
            </a:r>
          </a:p>
          <a:p>
            <a:r>
              <a:rPr lang="uk-UA" sz="4000" dirty="0" smtClean="0"/>
              <a:t> у минуле нашого рідного краю?</a:t>
            </a:r>
            <a:endParaRPr lang="uk-UA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2665101"/>
            <a:ext cx="837152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Козаки уважно слідкували за тим, як ви всі</a:t>
            </a:r>
          </a:p>
          <a:p>
            <a:r>
              <a:rPr lang="uk-UA" sz="3200" b="1" dirty="0" smtClean="0"/>
              <a:t> працювали і нагороджують вас козацькими</a:t>
            </a:r>
          </a:p>
          <a:p>
            <a:r>
              <a:rPr lang="uk-UA" sz="3200" b="1" dirty="0"/>
              <a:t>г</a:t>
            </a:r>
            <a:r>
              <a:rPr lang="uk-UA" sz="3200" b="1" dirty="0" smtClean="0"/>
              <a:t>рамотами і впевнені, що ви станете гідними </a:t>
            </a:r>
          </a:p>
          <a:p>
            <a:r>
              <a:rPr lang="uk-UA" sz="3200" b="1" dirty="0"/>
              <a:t>н</a:t>
            </a:r>
            <a:r>
              <a:rPr lang="uk-UA" sz="3200" b="1" dirty="0" smtClean="0"/>
              <a:t>ащадками козацького </a:t>
            </a:r>
            <a:r>
              <a:rPr lang="uk-UA" sz="3200" b="1" dirty="0"/>
              <a:t>роду </a:t>
            </a:r>
            <a:r>
              <a:rPr lang="uk-UA" sz="3200" b="1" dirty="0" smtClean="0"/>
              <a:t>. </a:t>
            </a:r>
          </a:p>
          <a:p>
            <a:r>
              <a:rPr lang="uk-UA" sz="3200" b="1" dirty="0" smtClean="0"/>
              <a:t>А чи в наш час є козаки? Чи є у нас славні </a:t>
            </a:r>
          </a:p>
          <a:p>
            <a:r>
              <a:rPr lang="uk-UA" sz="3200" b="1" dirty="0" smtClean="0"/>
              <a:t>воїни, які в цю мить захищають нашу </a:t>
            </a:r>
          </a:p>
          <a:p>
            <a:r>
              <a:rPr lang="uk-UA" sz="3200" b="1" dirty="0" smtClean="0"/>
              <a:t>рідну Україну ?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59530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0" y="0"/>
            <a:ext cx="404435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5" y="3076923"/>
            <a:ext cx="5049280" cy="381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0"/>
            <a:ext cx="5076056" cy="307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5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511552"/>
            <a:ext cx="4572000" cy="383489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uk-UA" sz="2000" b="1" kern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Пам'ятайте</a:t>
            </a:r>
            <a:r>
              <a:rPr lang="ru-RU" altLang="uk-UA" sz="20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: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altLang="uk-UA" sz="2000" b="1" kern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uk-UA" sz="28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У </a:t>
            </a:r>
            <a:r>
              <a:rPr lang="uk-UA" altLang="uk-UA" sz="2800" b="1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в</a:t>
            </a:r>
            <a:r>
              <a:rPr lang="ru-RU" altLang="uk-UA" sz="2800" b="1" kern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сьому</a:t>
            </a:r>
            <a:r>
              <a:rPr lang="ru-RU" altLang="uk-UA" sz="2800" b="1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 </a:t>
            </a:r>
            <a:r>
              <a:rPr lang="ru-RU" altLang="uk-UA" sz="2800" b="1" kern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світі</a:t>
            </a:r>
            <a:r>
              <a:rPr lang="ru-RU" altLang="uk-UA" sz="28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 </a:t>
            </a:r>
            <a:r>
              <a:rPr lang="ru-RU" altLang="uk-UA" sz="2800" b="1" kern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кожен</a:t>
            </a:r>
            <a:r>
              <a:rPr lang="ru-RU" altLang="uk-UA" sz="28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 </a:t>
            </a:r>
            <a:r>
              <a:rPr lang="ru-RU" altLang="uk-UA" sz="2800" b="1" kern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зна</a:t>
            </a:r>
            <a:endParaRPr lang="ru-RU" altLang="uk-UA" sz="2800" b="1" kern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altLang="uk-UA" sz="2800" b="1" kern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uk-UA" sz="28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Є </a:t>
            </a:r>
            <a:r>
              <a:rPr lang="ru-RU" altLang="uk-UA" sz="2800" b="1" kern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Батьківщина</a:t>
            </a:r>
            <a:r>
              <a:rPr lang="ru-RU" altLang="uk-UA" sz="28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 </a:t>
            </a:r>
            <a:r>
              <a:rPr lang="ru-RU" altLang="uk-UA" sz="2800" b="1" kern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лиш</a:t>
            </a:r>
            <a:r>
              <a:rPr lang="ru-RU" altLang="uk-UA" sz="28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 одна,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altLang="uk-UA" sz="2800" b="1" kern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uk-UA" sz="2800" b="1" kern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Це</a:t>
            </a:r>
            <a:r>
              <a:rPr lang="ru-RU" altLang="uk-UA" sz="28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 наша славна </a:t>
            </a:r>
            <a:r>
              <a:rPr lang="ru-RU" altLang="uk-UA" sz="2800" b="1" kern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Україна</a:t>
            </a:r>
            <a:r>
              <a:rPr lang="ru-RU" altLang="uk-UA" sz="28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351508"/>
            <a:ext cx="4572000" cy="415498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Не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забувай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Шевченка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спів</a:t>
            </a:r>
            <a:endParaRPr lang="ru-RU" altLang="uk-UA" sz="2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uk-UA" sz="2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Про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горду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славу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козаків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uk-UA" sz="2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Не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забувай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,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що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ти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—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дитина</a:t>
            </a:r>
            <a:endParaRPr lang="ru-RU" altLang="uk-UA" sz="2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uk-UA" sz="2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Землі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,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що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зветься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Україна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!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uk-UA" sz="2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Про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Україну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,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рідний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край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uk-UA" sz="2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Ти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завжди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ru-RU" altLang="uk-UA" sz="2400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пам'ятай</a:t>
            </a:r>
            <a:r>
              <a:rPr lang="ru-RU" alt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113"/>
            <a:ext cx="896448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altLang="uk-UA" sz="40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ea typeface="+mj-ea"/>
                <a:cs typeface="+mj-cs"/>
              </a:rPr>
              <a:t>Козацькому роду - нема переводу</a:t>
            </a:r>
            <a:endParaRPr lang="uk-UA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992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113" y="1150938"/>
            <a:ext cx="6072187" cy="456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175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8680"/>
            <a:ext cx="7776864" cy="6120680"/>
          </a:xfrm>
        </p:spPr>
      </p:pic>
    </p:spTree>
    <p:extLst>
      <p:ext uri="{BB962C8B-B14F-4D97-AF65-F5344CB8AC3E}">
        <p14:creationId xmlns:p14="http://schemas.microsoft.com/office/powerpoint/2010/main" val="270204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547" y="0"/>
            <a:ext cx="4489361" cy="3511550"/>
          </a:xfrm>
          <a:prstGeom prst="rect">
            <a:avLst/>
          </a:prstGeom>
        </p:spPr>
      </p:pic>
      <p:pic>
        <p:nvPicPr>
          <p:cNvPr id="3" name="Гей, ви, козаченьки! у виконанні Назарія Яремчука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83813.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4001541" y="3390809"/>
            <a:ext cx="5142459" cy="346719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54547" cy="346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2372"/>
            <a:ext cx="4654547" cy="3425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8064" y="4221088"/>
            <a:ext cx="3054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Відео </a:t>
            </a:r>
            <a:r>
              <a:rPr lang="uk-UA" dirty="0" err="1" smtClean="0"/>
              <a:t>„Гей</a:t>
            </a:r>
            <a:r>
              <a:rPr lang="uk-UA" dirty="0" smtClean="0"/>
              <a:t> ви козаченьки“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3557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4" y="21075"/>
            <a:ext cx="9119746" cy="68762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7544" y="21130"/>
            <a:ext cx="4176464" cy="66247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94" y="21130"/>
            <a:ext cx="4299845" cy="68973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904" y="1815256"/>
            <a:ext cx="2754052" cy="30364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89774" y="2492896"/>
            <a:ext cx="280831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Заповіді  </a:t>
            </a:r>
          </a:p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Запорізьких</a:t>
            </a:r>
          </a:p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козаків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733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9522" y="77937"/>
            <a:ext cx="7704856" cy="5847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Але під час подорожі  ми маємо довести,  що є гідними нащадками козаків, продемонструвати </a:t>
            </a:r>
            <a:r>
              <a:rPr lang="uk-UA" sz="3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грунтовні</a:t>
            </a:r>
            <a:endParaRPr lang="uk-UA" sz="3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3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uk-UA" sz="3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нання з математики.</a:t>
            </a:r>
          </a:p>
          <a:p>
            <a:r>
              <a:rPr lang="uk-UA" sz="3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Козак  Іван  Сірко передав вам грамоту,  на якій  записані заповіді ( закони , за якими жили  козаки), а також завдання від козацької ради. Я  впевнена,що ви </a:t>
            </a:r>
            <a:r>
              <a:rPr lang="en-US" sz="3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3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зумієте  впоратись з козацькою математикою успішно і довести, що козацького роду нема переводу.</a:t>
            </a:r>
            <a:endParaRPr lang="uk-UA" sz="3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8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"/>
            <a:ext cx="9144000" cy="68808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0718" y="476672"/>
            <a:ext cx="8424936" cy="40318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Виконуючи завдання на додавання і </a:t>
            </a:r>
          </a:p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віднімання, множення і ділення чисел, ми ознайомимось з цими заповідями та  різними </a:t>
            </a:r>
            <a:r>
              <a:rPr lang="uk-UA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цікавинками</a:t>
            </a:r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із  життя козаків.</a:t>
            </a:r>
          </a:p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 в кінці   найактивніші  учні</a:t>
            </a:r>
          </a:p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отримають козацькі грамоти та сюрприз. </a:t>
            </a:r>
          </a:p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щоб впевнено йти до мети , зробимо розумову розминку. Отже до роботи!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680" y="4452605"/>
            <a:ext cx="776924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Я хотіла б дізнатися , що ви очікуєте від </a:t>
            </a:r>
          </a:p>
          <a:p>
            <a:r>
              <a:rPr lang="uk-UA" sz="3200" b="1" dirty="0" smtClean="0"/>
              <a:t>          уроку, на скільки </a:t>
            </a:r>
            <a:r>
              <a:rPr lang="en-US" sz="3200" b="1" dirty="0" smtClean="0"/>
              <a:t> </a:t>
            </a:r>
            <a:r>
              <a:rPr lang="uk-UA" sz="3200" b="1" dirty="0" smtClean="0"/>
              <a:t>балів попрацюєте. </a:t>
            </a:r>
          </a:p>
          <a:p>
            <a:r>
              <a:rPr lang="uk-UA" sz="3200" b="1" dirty="0" smtClean="0"/>
              <a:t>                Оцініть свої знання-сподівання</a:t>
            </a:r>
          </a:p>
          <a:p>
            <a:r>
              <a:rPr lang="uk-UA" sz="3200" b="1" dirty="0"/>
              <a:t> </a:t>
            </a:r>
            <a:r>
              <a:rPr lang="uk-UA" sz="3200" b="1" dirty="0" smtClean="0"/>
              <a:t>                        від 4 до 12 балів. 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28530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5396"/>
            <a:ext cx="9324528" cy="699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3832" y="519906"/>
            <a:ext cx="7776864" cy="10800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u="sng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Перша  заповідь: </a:t>
            </a:r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«Назвався хоробрим – </a:t>
            </a:r>
          </a:p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виходь на бойовисько»</a:t>
            </a:r>
          </a:p>
          <a:p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3832" y="1916832"/>
            <a:ext cx="7893379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</a:rPr>
              <a:t>Як називаються числа при додаванні?</a:t>
            </a:r>
          </a:p>
          <a:p>
            <a:r>
              <a:rPr lang="uk-UA" sz="2800" b="1" dirty="0" smtClean="0">
                <a:solidFill>
                  <a:srgbClr val="0070C0"/>
                </a:solidFill>
              </a:rPr>
              <a:t>Як називаються числа при відніманні?</a:t>
            </a:r>
          </a:p>
          <a:p>
            <a:r>
              <a:rPr lang="uk-UA" sz="2800" b="1" dirty="0" smtClean="0">
                <a:solidFill>
                  <a:srgbClr val="0070C0"/>
                </a:solidFill>
              </a:rPr>
              <a:t>Яку дію виконуємо, якщо збільшуємо число на …</a:t>
            </a:r>
          </a:p>
          <a:p>
            <a:r>
              <a:rPr lang="uk-UA" sz="2800" b="1" dirty="0" smtClean="0">
                <a:solidFill>
                  <a:srgbClr val="0070C0"/>
                </a:solidFill>
              </a:rPr>
              <a:t>Яку дію треба виконати, щоб зменшити число</a:t>
            </a:r>
          </a:p>
          <a:p>
            <a:r>
              <a:rPr lang="uk-UA" sz="2800" b="1" dirty="0" smtClean="0">
                <a:solidFill>
                  <a:srgbClr val="0070C0"/>
                </a:solidFill>
              </a:rPr>
              <a:t>   у кілька разів?</a:t>
            </a:r>
          </a:p>
          <a:p>
            <a:r>
              <a:rPr lang="uk-UA" sz="2800" b="1" dirty="0" smtClean="0">
                <a:solidFill>
                  <a:srgbClr val="0070C0"/>
                </a:solidFill>
              </a:rPr>
              <a:t>Коли отримуємо частку?</a:t>
            </a:r>
          </a:p>
          <a:p>
            <a:r>
              <a:rPr lang="uk-UA" sz="2800" b="1" dirty="0" smtClean="0">
                <a:solidFill>
                  <a:srgbClr val="0070C0"/>
                </a:solidFill>
              </a:rPr>
              <a:t>Як називається результат множення?</a:t>
            </a:r>
            <a:endParaRPr lang="uk-UA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36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5396"/>
            <a:ext cx="9324528" cy="699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5913" y="1837808"/>
            <a:ext cx="7432869" cy="25545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Перевіримо, чи не злякаєтесь ви </a:t>
            </a:r>
          </a:p>
          <a:p>
            <a:r>
              <a:rPr lang="uk-UA" sz="32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наступного завдання.</a:t>
            </a:r>
          </a:p>
          <a:p>
            <a:r>
              <a:rPr lang="uk-UA" sz="32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Тестові вправи на комп’ютерах для  </a:t>
            </a:r>
          </a:p>
          <a:p>
            <a:r>
              <a:rPr lang="uk-UA" sz="32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першої групи та на картках для учнів </a:t>
            </a:r>
          </a:p>
          <a:p>
            <a:r>
              <a:rPr lang="uk-UA" sz="3200" b="1" dirty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32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ругої групи (2 </a:t>
            </a:r>
            <a:r>
              <a:rPr lang="uk-UA" sz="3200" b="1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хв</a:t>
            </a:r>
            <a:r>
              <a:rPr lang="uk-UA" sz="32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43848" y="521497"/>
            <a:ext cx="7848872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Друга заповідь: </a:t>
            </a: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Козак не боїться ні </a:t>
            </a:r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тучі ні </a:t>
            </a: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грому.»</a:t>
            </a:r>
          </a:p>
        </p:txBody>
      </p:sp>
    </p:spTree>
    <p:extLst>
      <p:ext uri="{BB962C8B-B14F-4D97-AF65-F5344CB8AC3E}">
        <p14:creationId xmlns:p14="http://schemas.microsoft.com/office/powerpoint/2010/main" val="285713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1791</TotalTime>
  <Words>1065</Words>
  <Application>Microsoft Office PowerPoint</Application>
  <PresentationFormat>Экран (4:3)</PresentationFormat>
  <Paragraphs>202</Paragraphs>
  <Slides>26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Georgia</vt:lpstr>
      <vt:lpstr>Impact</vt:lpstr>
      <vt:lpstr>Times New Roman</vt:lpstr>
      <vt:lpstr>Trebuchet MS</vt:lpstr>
      <vt:lpstr>Воздушный поток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LM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 Windows</cp:lastModifiedBy>
  <cp:revision>116</cp:revision>
  <dcterms:created xsi:type="dcterms:W3CDTF">2017-12-04T15:49:02Z</dcterms:created>
  <dcterms:modified xsi:type="dcterms:W3CDTF">2018-01-13T07:43:33Z</dcterms:modified>
</cp:coreProperties>
</file>