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tags/tag29.xml" ContentType="application/vnd.openxmlformats-officedocument.presentationml.tags+xml"/>
  <Override PartName="/ppt/tags/tag38.xml" ContentType="application/vnd.openxmlformats-officedocument.presentationml.tag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36.xml" ContentType="application/vnd.openxmlformats-officedocument.presentationml.tags+xml"/>
  <Override PartName="/docProps/custom.xml" ContentType="application/vnd.openxmlformats-officedocument.custom-propertie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4.xml" ContentType="application/vnd.openxmlformats-officedocument.presentationml.tags+xml"/>
  <Override PartName="/ppt/tags/tag43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tags/tag39.xml" ContentType="application/vnd.openxmlformats-officedocument.presentationml.tag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docProps/app.xml" ContentType="application/vnd.openxmlformats-officedocument.extended-properties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8" r:id="rId10"/>
    <p:sldId id="269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1"/>
  <p:showPr showNarration="1">
    <p:present/>
    <p:sldAll/>
    <p:penClr>
      <a:srgbClr val="FF0000"/>
    </p:penClr>
  </p:showPr>
  <p:clrMru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AC4886B-F0CB-47EE-8874-20C254609C49}" type="datetimeFigureOut">
              <a:rPr lang="ru-RU" smtClean="0"/>
              <a:pPr>
                <a:defRPr/>
              </a:pPr>
              <a:t>25.01.2018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998F654-6CE3-4C70-AE8F-AAA10592609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0CF3532-AB61-4393-884F-445F0827E403}" type="datetimeFigureOut">
              <a:rPr lang="ru-RU" smtClean="0"/>
              <a:pPr>
                <a:defRPr/>
              </a:pPr>
              <a:t>25.01.2018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1F96EA5-50A9-4751-89C2-1A387D8467B9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407C917-7DEA-438B-AF7A-E69B8650DE2D}" type="datetimeFigureOut">
              <a:rPr lang="ru-RU" smtClean="0"/>
              <a:pPr>
                <a:defRPr/>
              </a:pPr>
              <a:t>25.01.2018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F45F5B8-B27D-47C6-BBE6-04E03570C3B2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A3CF300-3D24-4EAE-BE91-9D0A8E4FDB9F}" type="datetimeFigureOut">
              <a:rPr lang="ru-RU" smtClean="0"/>
              <a:pPr>
                <a:defRPr/>
              </a:pPr>
              <a:t>25.01.2018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7275004-5B61-45A2-ABD0-D0522561C52E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8CF9206-5EA8-41AB-89B8-B0207BD55ECA}" type="datetimeFigureOut">
              <a:rPr lang="ru-RU" smtClean="0"/>
              <a:pPr>
                <a:defRPr/>
              </a:pPr>
              <a:t>25.01.2018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DAB84BE-F0CF-4537-9CD4-A9B9D66101B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2DAA59A-AD45-4575-8B91-C321374BC6E2}" type="datetimeFigureOut">
              <a:rPr lang="ru-RU" smtClean="0"/>
              <a:pPr>
                <a:defRPr/>
              </a:pPr>
              <a:t>25.01.2018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7EF579-08A6-4289-B5DA-F827B2DEEA21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1D3ADBE-F5A5-4355-9983-79FEA66DD00A}" type="datetimeFigureOut">
              <a:rPr lang="ru-RU" smtClean="0"/>
              <a:pPr>
                <a:defRPr/>
              </a:pPr>
              <a:t>25.01.2018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A923A0E-833F-44D8-9884-BD89187154B5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40EE8A8-7D9E-42E0-B108-77939A726C0D}" type="datetimeFigureOut">
              <a:rPr lang="ru-RU" smtClean="0"/>
              <a:pPr>
                <a:defRPr/>
              </a:pPr>
              <a:t>25.01.2018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5CEDDE1-75FC-442D-81F8-A99AAF7DA555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CEEE0C4-BFB3-49F7-8E24-71D8202CD71C}" type="datetimeFigureOut">
              <a:rPr lang="ru-RU" smtClean="0"/>
              <a:pPr>
                <a:defRPr/>
              </a:pPr>
              <a:t>25.01.2018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82D92FE-8D09-47EB-8C06-A675ED4D5131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C1BED12-36F6-478B-A538-84D31AC4F219}" type="datetimeFigureOut">
              <a:rPr lang="ru-RU" smtClean="0"/>
              <a:pPr>
                <a:defRPr/>
              </a:pPr>
              <a:t>25.01.2018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2D3CE44-5467-43AD-BFBC-B04FD6F7B545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E793BC-19F5-468A-B7CC-1D95CAF1B2C3}" type="datetimeFigureOut">
              <a:rPr lang="ru-RU" smtClean="0"/>
              <a:pPr>
                <a:defRPr/>
              </a:pPr>
              <a:t>25.01.2018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29CF442-387C-482B-9CE5-0D6B4EAC78F4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85D6D1A9-4D07-49A5-A107-4609CE316064}" type="datetimeFigureOut">
              <a:rPr lang="ru-RU" smtClean="0"/>
              <a:pPr>
                <a:defRPr/>
              </a:pPr>
              <a:t>25.01.2018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BBE3324F-6BAC-48B1-8D1D-79C7B643961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4" Type="http://schemas.openxmlformats.org/officeDocument/2006/relationships/image" Target="../media/image41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tags" Target="../tags/tag3.xml"/><Relationship Id="rId7" Type="http://schemas.openxmlformats.org/officeDocument/2006/relationships/oleObject" Target="../embeddings/oleObject2.bin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tags" Target="../tags/tag6.xml"/><Relationship Id="rId7" Type="http://schemas.openxmlformats.org/officeDocument/2006/relationships/oleObject" Target="../embeddings/oleObject5.bin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4.xml"/><Relationship Id="rId13" Type="http://schemas.openxmlformats.org/officeDocument/2006/relationships/oleObject" Target="../embeddings/oleObject8.bin"/><Relationship Id="rId18" Type="http://schemas.openxmlformats.org/officeDocument/2006/relationships/oleObject" Target="../embeddings/oleObject13.bin"/><Relationship Id="rId3" Type="http://schemas.openxmlformats.org/officeDocument/2006/relationships/tags" Target="../tags/tag9.xml"/><Relationship Id="rId7" Type="http://schemas.openxmlformats.org/officeDocument/2006/relationships/tags" Target="../tags/tag13.xml"/><Relationship Id="rId12" Type="http://schemas.openxmlformats.org/officeDocument/2006/relationships/oleObject" Target="../embeddings/oleObject7.bin"/><Relationship Id="rId17" Type="http://schemas.openxmlformats.org/officeDocument/2006/relationships/oleObject" Target="../embeddings/oleObject12.bin"/><Relationship Id="rId2" Type="http://schemas.openxmlformats.org/officeDocument/2006/relationships/tags" Target="../tags/tag8.xml"/><Relationship Id="rId16" Type="http://schemas.openxmlformats.org/officeDocument/2006/relationships/oleObject" Target="../embeddings/oleObject11.bin"/><Relationship Id="rId1" Type="http://schemas.openxmlformats.org/officeDocument/2006/relationships/vmlDrawing" Target="../drawings/vmlDrawing3.vml"/><Relationship Id="rId6" Type="http://schemas.openxmlformats.org/officeDocument/2006/relationships/tags" Target="../tags/tag12.xml"/><Relationship Id="rId11" Type="http://schemas.openxmlformats.org/officeDocument/2006/relationships/slideLayout" Target="../slideLayouts/slideLayout1.xml"/><Relationship Id="rId5" Type="http://schemas.openxmlformats.org/officeDocument/2006/relationships/tags" Target="../tags/tag11.xml"/><Relationship Id="rId15" Type="http://schemas.openxmlformats.org/officeDocument/2006/relationships/oleObject" Target="../embeddings/oleObject10.bin"/><Relationship Id="rId10" Type="http://schemas.openxmlformats.org/officeDocument/2006/relationships/tags" Target="../tags/tag16.xml"/><Relationship Id="rId19" Type="http://schemas.openxmlformats.org/officeDocument/2006/relationships/oleObject" Target="../embeddings/oleObject14.bin"/><Relationship Id="rId4" Type="http://schemas.openxmlformats.org/officeDocument/2006/relationships/tags" Target="../tags/tag10.xml"/><Relationship Id="rId9" Type="http://schemas.openxmlformats.org/officeDocument/2006/relationships/tags" Target="../tags/tag15.xml"/><Relationship Id="rId14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tags" Target="../tags/tag18.xml"/><Relationship Id="rId7" Type="http://schemas.openxmlformats.org/officeDocument/2006/relationships/slideLayout" Target="../slideLayouts/slideLayout1.xml"/><Relationship Id="rId12" Type="http://schemas.openxmlformats.org/officeDocument/2006/relationships/oleObject" Target="../embeddings/oleObject19.bin"/><Relationship Id="rId2" Type="http://schemas.openxmlformats.org/officeDocument/2006/relationships/tags" Target="../tags/tag17.xml"/><Relationship Id="rId1" Type="http://schemas.openxmlformats.org/officeDocument/2006/relationships/vmlDrawing" Target="../drawings/vmlDrawing4.vml"/><Relationship Id="rId6" Type="http://schemas.openxmlformats.org/officeDocument/2006/relationships/tags" Target="../tags/tag21.xml"/><Relationship Id="rId11" Type="http://schemas.openxmlformats.org/officeDocument/2006/relationships/oleObject" Target="../embeddings/oleObject18.bin"/><Relationship Id="rId5" Type="http://schemas.openxmlformats.org/officeDocument/2006/relationships/tags" Target="../tags/tag20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19.xml"/><Relationship Id="rId9" Type="http://schemas.openxmlformats.org/officeDocument/2006/relationships/oleObject" Target="../embeddings/oleObject1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13" Type="http://schemas.openxmlformats.org/officeDocument/2006/relationships/oleObject" Target="../embeddings/oleObject24.bin"/><Relationship Id="rId3" Type="http://schemas.openxmlformats.org/officeDocument/2006/relationships/tags" Target="../tags/tag23.xml"/><Relationship Id="rId7" Type="http://schemas.openxmlformats.org/officeDocument/2006/relationships/tags" Target="../tags/tag27.xml"/><Relationship Id="rId12" Type="http://schemas.openxmlformats.org/officeDocument/2006/relationships/oleObject" Target="../embeddings/oleObject23.bin"/><Relationship Id="rId2" Type="http://schemas.openxmlformats.org/officeDocument/2006/relationships/tags" Target="../tags/tag22.xml"/><Relationship Id="rId1" Type="http://schemas.openxmlformats.org/officeDocument/2006/relationships/vmlDrawing" Target="../drawings/vmlDrawing5.vml"/><Relationship Id="rId6" Type="http://schemas.openxmlformats.org/officeDocument/2006/relationships/tags" Target="../tags/tag26.xml"/><Relationship Id="rId11" Type="http://schemas.openxmlformats.org/officeDocument/2006/relationships/oleObject" Target="../embeddings/oleObject22.bin"/><Relationship Id="rId5" Type="http://schemas.openxmlformats.org/officeDocument/2006/relationships/tags" Target="../tags/tag25.xml"/><Relationship Id="rId10" Type="http://schemas.openxmlformats.org/officeDocument/2006/relationships/oleObject" Target="../embeddings/oleObject21.bin"/><Relationship Id="rId4" Type="http://schemas.openxmlformats.org/officeDocument/2006/relationships/tags" Target="../tags/tag24.xml"/><Relationship Id="rId9" Type="http://schemas.openxmlformats.org/officeDocument/2006/relationships/oleObject" Target="../embeddings/oleObject20.bin"/><Relationship Id="rId14" Type="http://schemas.openxmlformats.org/officeDocument/2006/relationships/oleObject" Target="../embeddings/oleObject2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34.xml"/><Relationship Id="rId13" Type="http://schemas.openxmlformats.org/officeDocument/2006/relationships/oleObject" Target="../embeddings/oleObject28.bin"/><Relationship Id="rId18" Type="http://schemas.openxmlformats.org/officeDocument/2006/relationships/oleObject" Target="../embeddings/oleObject33.bin"/><Relationship Id="rId3" Type="http://schemas.openxmlformats.org/officeDocument/2006/relationships/tags" Target="../tags/tag29.xml"/><Relationship Id="rId7" Type="http://schemas.openxmlformats.org/officeDocument/2006/relationships/tags" Target="../tags/tag33.xml"/><Relationship Id="rId12" Type="http://schemas.openxmlformats.org/officeDocument/2006/relationships/oleObject" Target="../embeddings/oleObject27.bin"/><Relationship Id="rId17" Type="http://schemas.openxmlformats.org/officeDocument/2006/relationships/oleObject" Target="../embeddings/oleObject32.bin"/><Relationship Id="rId2" Type="http://schemas.openxmlformats.org/officeDocument/2006/relationships/tags" Target="../tags/tag28.xml"/><Relationship Id="rId16" Type="http://schemas.openxmlformats.org/officeDocument/2006/relationships/oleObject" Target="../embeddings/oleObject31.bin"/><Relationship Id="rId1" Type="http://schemas.openxmlformats.org/officeDocument/2006/relationships/vmlDrawing" Target="../drawings/vmlDrawing6.vml"/><Relationship Id="rId6" Type="http://schemas.openxmlformats.org/officeDocument/2006/relationships/tags" Target="../tags/tag32.xml"/><Relationship Id="rId11" Type="http://schemas.openxmlformats.org/officeDocument/2006/relationships/oleObject" Target="../embeddings/oleObject26.bin"/><Relationship Id="rId5" Type="http://schemas.openxmlformats.org/officeDocument/2006/relationships/tags" Target="../tags/tag31.xml"/><Relationship Id="rId15" Type="http://schemas.openxmlformats.org/officeDocument/2006/relationships/oleObject" Target="../embeddings/oleObject30.bin"/><Relationship Id="rId10" Type="http://schemas.openxmlformats.org/officeDocument/2006/relationships/slideLayout" Target="../slideLayouts/slideLayout1.xml"/><Relationship Id="rId4" Type="http://schemas.openxmlformats.org/officeDocument/2006/relationships/tags" Target="../tags/tag30.xml"/><Relationship Id="rId9" Type="http://schemas.openxmlformats.org/officeDocument/2006/relationships/tags" Target="../tags/tag35.xml"/><Relationship Id="rId14" Type="http://schemas.openxmlformats.org/officeDocument/2006/relationships/oleObject" Target="../embeddings/oleObject2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tags" Target="../tags/tag37.xml"/><Relationship Id="rId7" Type="http://schemas.openxmlformats.org/officeDocument/2006/relationships/slideLayout" Target="../slideLayouts/slideLayout1.xml"/><Relationship Id="rId12" Type="http://schemas.openxmlformats.org/officeDocument/2006/relationships/oleObject" Target="../embeddings/oleObject38.bin"/><Relationship Id="rId2" Type="http://schemas.openxmlformats.org/officeDocument/2006/relationships/tags" Target="../tags/tag36.xml"/><Relationship Id="rId1" Type="http://schemas.openxmlformats.org/officeDocument/2006/relationships/vmlDrawing" Target="../drawings/vmlDrawing7.vml"/><Relationship Id="rId6" Type="http://schemas.openxmlformats.org/officeDocument/2006/relationships/tags" Target="../tags/tag40.xml"/><Relationship Id="rId11" Type="http://schemas.openxmlformats.org/officeDocument/2006/relationships/oleObject" Target="../embeddings/oleObject37.bin"/><Relationship Id="rId5" Type="http://schemas.openxmlformats.org/officeDocument/2006/relationships/tags" Target="../tags/tag39.xml"/><Relationship Id="rId10" Type="http://schemas.openxmlformats.org/officeDocument/2006/relationships/oleObject" Target="../embeddings/oleObject36.bin"/><Relationship Id="rId4" Type="http://schemas.openxmlformats.org/officeDocument/2006/relationships/tags" Target="../tags/tag38.xml"/><Relationship Id="rId9" Type="http://schemas.openxmlformats.org/officeDocument/2006/relationships/oleObject" Target="../embeddings/oleObject3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41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3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831850" y="1571613"/>
            <a:ext cx="7772400" cy="321471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Властивостi степеня з цiлим </a:t>
            </a:r>
            <a:r>
              <a:rPr lang="ru-RU" sz="48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вiд’ємним</a:t>
            </a:r>
            <a:r>
              <a:rPr lang="ru-RU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48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показником</a:t>
            </a:r>
            <a:r>
              <a:rPr lang="ru-RU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/>
            </a:r>
            <a:br>
              <a:rPr lang="ru-RU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</a:br>
            <a:endParaRPr lang="uk-UA" sz="4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66220" y="4572008"/>
            <a:ext cx="4977780" cy="1752600"/>
          </a:xfrm>
        </p:spPr>
        <p:txBody>
          <a:bodyPr/>
          <a:lstStyle/>
          <a:p>
            <a:r>
              <a:rPr lang="uk-UA" dirty="0" smtClean="0"/>
              <a:t>Підготувала </a:t>
            </a:r>
          </a:p>
          <a:p>
            <a:r>
              <a:rPr lang="uk-UA" dirty="0" smtClean="0"/>
              <a:t>Терещенко Владислава</a:t>
            </a:r>
          </a:p>
          <a:p>
            <a:r>
              <a:rPr lang="uk-UA" dirty="0" smtClean="0"/>
              <a:t>Олексіївна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95275" y="1844675"/>
            <a:ext cx="8621713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3200" b="1">
                <a:solidFill>
                  <a:srgbClr val="0066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</a:t>
            </a:r>
            <a:r>
              <a:rPr lang="ru-RU" sz="2800" b="1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Вивчити властивостi степеня з цiлим вiд’ємним показником та алгоритми їх застосування.</a:t>
            </a:r>
          </a:p>
          <a:p>
            <a:pPr algn="ctr" eaLnBrk="0" hangingPunct="0"/>
            <a:endParaRPr lang="ru-RU" sz="1000" b="1">
              <a:solidFill>
                <a:srgbClr val="0066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eaLnBrk="0" hangingPunct="0"/>
            <a:r>
              <a:rPr lang="ru-RU" sz="3200" b="1">
                <a:solidFill>
                  <a:srgbClr val="0066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</a:t>
            </a:r>
            <a:r>
              <a:rPr lang="ru-RU" sz="2800" b="1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Розв’язати вправи на застосування вивчених властивостей(змiсту i рiвня складностi), подiбних до вправ класної роботи.</a:t>
            </a:r>
          </a:p>
          <a:p>
            <a:pPr algn="ctr" eaLnBrk="0" hangingPunct="0"/>
            <a:endParaRPr lang="ru-RU" sz="1000" b="1">
              <a:solidFill>
                <a:srgbClr val="0066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eaLnBrk="0" hangingPunct="0"/>
            <a:r>
              <a:rPr lang="ru-RU" sz="3200" b="1">
                <a:solidFill>
                  <a:srgbClr val="0066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</a:t>
            </a:r>
            <a:r>
              <a:rPr lang="ru-RU" sz="2800" b="1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Повторити правило множення i дiлення числа на розрядну одиницю (10, 100, 1000,… i 0,1, 0,01, 0,001,…), означення степеня з цілим вiд’ємним показником, виконати вправи на застосування повторених властивостей.</a:t>
            </a:r>
          </a:p>
        </p:txBody>
      </p:sp>
      <p:pic>
        <p:nvPicPr>
          <p:cNvPr id="16387" name="Picture 4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6894513" y="115888"/>
            <a:ext cx="2141537" cy="187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06525" y="692150"/>
            <a:ext cx="4137025" cy="646113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Домашнє завдання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Группа 14"/>
          <p:cNvGrpSpPr>
            <a:grpSpLocks/>
          </p:cNvGrpSpPr>
          <p:nvPr/>
        </p:nvGrpSpPr>
        <p:grpSpPr bwMode="auto">
          <a:xfrm>
            <a:off x="438150" y="73025"/>
            <a:ext cx="8526463" cy="6524625"/>
            <a:chOff x="438075" y="72816"/>
            <a:chExt cx="8526412" cy="6524820"/>
          </a:xfrm>
        </p:grpSpPr>
        <p:graphicFrame>
          <p:nvGraphicFramePr>
            <p:cNvPr id="3075" name="Объект 3"/>
            <p:cNvGraphicFramePr>
              <a:graphicFrameLocks noChangeAspect="1"/>
            </p:cNvGraphicFramePr>
            <p:nvPr/>
          </p:nvGraphicFramePr>
          <p:xfrm>
            <a:off x="3203848" y="2067407"/>
            <a:ext cx="539960" cy="1054208"/>
          </p:xfrm>
          <a:graphic>
            <a:graphicData uri="http://schemas.openxmlformats.org/presentationml/2006/ole">
              <p:oleObj spid="_x0000_s3075" name="Equation" r:id="rId6" imgW="203112" imgH="393529" progId="">
                <p:embed/>
              </p:oleObj>
            </a:graphicData>
          </a:graphic>
        </p:graphicFrame>
        <p:graphicFrame>
          <p:nvGraphicFramePr>
            <p:cNvPr id="3076" name="Объект 4"/>
            <p:cNvGraphicFramePr>
              <a:graphicFrameLocks noChangeAspect="1"/>
            </p:cNvGraphicFramePr>
            <p:nvPr/>
          </p:nvGraphicFramePr>
          <p:xfrm>
            <a:off x="2111375" y="4324113"/>
            <a:ext cx="5216525" cy="885825"/>
          </p:xfrm>
          <a:graphic>
            <a:graphicData uri="http://schemas.openxmlformats.org/presentationml/2006/ole">
              <p:oleObj spid="_x0000_s3076" name="Equation" r:id="rId7" imgW="1625600" imgH="279400" progId="">
                <p:embed/>
              </p:oleObj>
            </a:graphicData>
          </a:graphic>
        </p:graphicFrame>
        <p:graphicFrame>
          <p:nvGraphicFramePr>
            <p:cNvPr id="3077" name="Объект 5"/>
            <p:cNvGraphicFramePr>
              <a:graphicFrameLocks noChangeAspect="1"/>
            </p:cNvGraphicFramePr>
            <p:nvPr/>
          </p:nvGraphicFramePr>
          <p:xfrm>
            <a:off x="3631788" y="5955839"/>
            <a:ext cx="1833706" cy="641797"/>
          </p:xfrm>
          <a:graphic>
            <a:graphicData uri="http://schemas.openxmlformats.org/presentationml/2006/ole">
              <p:oleObj spid="_x0000_s3077" name="Equation" r:id="rId8" imgW="571252" imgH="203112" progId="">
                <p:embed/>
              </p:oleObj>
            </a:graphicData>
          </a:graphic>
        </p:graphicFrame>
        <p:sp>
          <p:nvSpPr>
            <p:cNvPr id="3078" name="Rectangle 4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438075" y="908720"/>
              <a:ext cx="3792833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ru-RU" sz="3200" b="1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1. </a:t>
              </a:r>
              <a:r>
                <a:rPr lang="ru-RU" sz="2800" b="1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Доповнiть речення:</a:t>
              </a:r>
            </a:p>
          </p:txBody>
        </p:sp>
        <p:sp>
          <p:nvSpPr>
            <p:cNvPr id="3079" name="Rectangle 5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512632" y="3723591"/>
              <a:ext cx="492346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ru-RU" sz="3200" b="1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3. </a:t>
              </a:r>
              <a:r>
                <a:rPr lang="ru-RU" sz="2800" b="1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Запишiть у виглядi дробу: </a:t>
              </a:r>
            </a:p>
          </p:txBody>
        </p:sp>
        <p:sp>
          <p:nvSpPr>
            <p:cNvPr id="3080" name="Rectangle 6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555855" y="5091743"/>
              <a:ext cx="5240281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ru-RU" sz="3200" b="1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4. </a:t>
              </a:r>
              <a:r>
                <a:rPr lang="ru-RU" sz="2800" b="1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Обчислiть значення виразу: 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385807" y="72816"/>
              <a:ext cx="6642060" cy="646132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ru-RU" sz="36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М</a:t>
              </a:r>
              <a:r>
                <a:rPr lang="ru-RU" sz="3600" b="1" dirty="0" bmk="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атематичний диктант</a:t>
              </a:r>
              <a:endParaRPr lang="ru-R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82" name="Прямоугольник 10"/>
            <p:cNvSpPr>
              <a:spLocks noChangeArrowheads="1"/>
            </p:cNvSpPr>
            <p:nvPr/>
          </p:nvSpPr>
          <p:spPr bwMode="auto">
            <a:xfrm>
              <a:off x="945455" y="1554640"/>
              <a:ext cx="7731001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ru-RU" sz="2800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Якщо </a:t>
              </a:r>
              <a:r>
                <a:rPr lang="en-US" sz="3200" i="1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b</a:t>
              </a:r>
              <a:r>
                <a:rPr lang="ru-RU" sz="320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≠</a:t>
              </a:r>
              <a:r>
                <a:rPr lang="en-US" sz="320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0</a:t>
              </a:r>
              <a:r>
                <a:rPr lang="en-US" sz="2800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lang="ru-RU" sz="2800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i</a:t>
              </a:r>
              <a:r>
                <a:rPr lang="en-US" sz="2800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lang="en-US" sz="3200" i="1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n</a:t>
              </a:r>
              <a:r>
                <a:rPr lang="en-US" sz="2800" i="1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−</a:t>
              </a:r>
              <a:r>
                <a:rPr lang="ru-RU" sz="2800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натуральне число, то </a:t>
              </a:r>
              <a:r>
                <a:rPr lang="ru-RU" sz="3200" i="1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b</a:t>
              </a:r>
              <a:r>
                <a:rPr lang="ru-RU" sz="3200" i="1" baseline="3000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-n</a:t>
              </a:r>
              <a:r>
                <a:rPr lang="ru-RU" sz="3200" i="1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= </a:t>
              </a:r>
              <a:r>
                <a:rPr lang="ru-RU" sz="320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…</a:t>
              </a:r>
            </a:p>
          </p:txBody>
        </p:sp>
        <p:sp>
          <p:nvSpPr>
            <p:cNvPr id="3083" name="Прямоугольник 11"/>
            <p:cNvSpPr>
              <a:spLocks noChangeArrowheads="1"/>
            </p:cNvSpPr>
            <p:nvPr/>
          </p:nvSpPr>
          <p:spPr bwMode="auto">
            <a:xfrm>
              <a:off x="474888" y="2274720"/>
              <a:ext cx="412928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ru-RU" sz="3200" b="1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2. </a:t>
              </a:r>
              <a:r>
                <a:rPr lang="ru-RU" sz="2800" b="1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Як записати </a:t>
              </a:r>
            </a:p>
          </p:txBody>
        </p:sp>
        <p:sp>
          <p:nvSpPr>
            <p:cNvPr id="3084" name="Прямоугольник 12"/>
            <p:cNvSpPr>
              <a:spLocks noChangeArrowheads="1"/>
            </p:cNvSpPr>
            <p:nvPr/>
          </p:nvSpPr>
          <p:spPr bwMode="auto">
            <a:xfrm>
              <a:off x="3779912" y="2336275"/>
              <a:ext cx="518457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800" b="1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у виглядi степеня з вiд’ємним </a:t>
              </a:r>
              <a:endParaRPr lang="ru-RU" b="1">
                <a:solidFill>
                  <a:srgbClr val="7030A0"/>
                </a:solidFill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3085" name="Прямоугольник 13"/>
            <p:cNvSpPr>
              <a:spLocks noChangeArrowheads="1"/>
            </p:cNvSpPr>
            <p:nvPr/>
          </p:nvSpPr>
          <p:spPr bwMode="auto">
            <a:xfrm>
              <a:off x="924840" y="3091409"/>
              <a:ext cx="268159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800" b="1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показником?</a:t>
              </a:r>
              <a:endParaRPr lang="ru-RU" b="1">
                <a:solidFill>
                  <a:srgbClr val="7030A0"/>
                </a:solidFill>
                <a:ea typeface="Calibri" pitchFamily="34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Группа 10"/>
          <p:cNvGrpSpPr>
            <a:grpSpLocks/>
          </p:cNvGrpSpPr>
          <p:nvPr/>
        </p:nvGrpSpPr>
        <p:grpSpPr bwMode="auto">
          <a:xfrm>
            <a:off x="495300" y="438150"/>
            <a:ext cx="8237646" cy="6086475"/>
            <a:chOff x="495790" y="438055"/>
            <a:chExt cx="8237048" cy="6086570"/>
          </a:xfrm>
        </p:grpSpPr>
        <p:graphicFrame>
          <p:nvGraphicFramePr>
            <p:cNvPr id="6147" name="Объект 3"/>
            <p:cNvGraphicFramePr>
              <a:graphicFrameLocks noChangeAspect="1"/>
            </p:cNvGraphicFramePr>
            <p:nvPr/>
          </p:nvGraphicFramePr>
          <p:xfrm>
            <a:off x="2495550" y="2085975"/>
            <a:ext cx="4108450" cy="911225"/>
          </p:xfrm>
          <a:graphic>
            <a:graphicData uri="http://schemas.openxmlformats.org/presentationml/2006/ole">
              <p:oleObj spid="_x0000_s6147" name="Equation" r:id="rId6" imgW="1371600" imgH="304800" progId="">
                <p:embed/>
              </p:oleObj>
            </a:graphicData>
          </a:graphic>
        </p:graphicFrame>
        <p:graphicFrame>
          <p:nvGraphicFramePr>
            <p:cNvPr id="6148" name="Объект 4"/>
            <p:cNvGraphicFramePr>
              <a:graphicFrameLocks noChangeAspect="1"/>
            </p:cNvGraphicFramePr>
            <p:nvPr/>
          </p:nvGraphicFramePr>
          <p:xfrm>
            <a:off x="601663" y="3546475"/>
            <a:ext cx="8131175" cy="1393825"/>
          </p:xfrm>
          <a:graphic>
            <a:graphicData uri="http://schemas.openxmlformats.org/presentationml/2006/ole">
              <p:oleObj spid="_x0000_s6148" name="Equation" r:id="rId7" imgW="2717800" imgH="469900" progId="">
                <p:embed/>
              </p:oleObj>
            </a:graphicData>
          </a:graphic>
        </p:graphicFrame>
        <p:graphicFrame>
          <p:nvGraphicFramePr>
            <p:cNvPr id="6149" name="Объект 5"/>
            <p:cNvGraphicFramePr>
              <a:graphicFrameLocks noChangeAspect="1"/>
            </p:cNvGraphicFramePr>
            <p:nvPr/>
          </p:nvGraphicFramePr>
          <p:xfrm>
            <a:off x="1199976" y="5614988"/>
            <a:ext cx="6756400" cy="909637"/>
          </p:xfrm>
          <a:graphic>
            <a:graphicData uri="http://schemas.openxmlformats.org/presentationml/2006/ole">
              <p:oleObj spid="_x0000_s6149" name="Equation" r:id="rId8" imgW="2260600" imgH="304800" progId="">
                <p:embed/>
              </p:oleObj>
            </a:graphicData>
          </a:graphic>
        </p:graphicFrame>
        <p:sp>
          <p:nvSpPr>
            <p:cNvPr id="6150" name="Rectangle 6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495790" y="1476073"/>
              <a:ext cx="630845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ru-RU" sz="3200" b="1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1. </a:t>
              </a:r>
              <a:r>
                <a:rPr lang="ru-RU" sz="2800" b="1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Подайте у виглядi степеня вирази: </a:t>
              </a:r>
            </a:p>
          </p:txBody>
        </p:sp>
        <p:sp>
          <p:nvSpPr>
            <p:cNvPr id="6151" name="Rectangle 7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542940" y="2988241"/>
              <a:ext cx="511556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ru-RU" sz="3200" b="1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2. </a:t>
              </a:r>
              <a:r>
                <a:rPr lang="ru-RU" sz="2800" b="1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Знайдiть значення виразiв: </a:t>
              </a:r>
            </a:p>
          </p:txBody>
        </p:sp>
        <p:sp>
          <p:nvSpPr>
            <p:cNvPr id="6152" name="Rectangle 8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611168" y="4932457"/>
              <a:ext cx="36728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ru-RU" sz="3200" b="1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3. </a:t>
              </a:r>
              <a:r>
                <a:rPr lang="ru-RU" sz="2800" b="1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Спростiть вирази: </a:t>
              </a: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637068" y="438055"/>
              <a:ext cx="5197098" cy="646123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ru-RU" sz="36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Виконання усних вправ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Объект 3"/>
          <p:cNvGraphicFramePr>
            <a:graphicFrameLocks noChangeAspect="1"/>
          </p:cNvGraphicFramePr>
          <p:nvPr/>
        </p:nvGraphicFramePr>
        <p:xfrm>
          <a:off x="1511300" y="4089400"/>
          <a:ext cx="1330325" cy="625475"/>
        </p:xfrm>
        <a:graphic>
          <a:graphicData uri="http://schemas.openxmlformats.org/presentationml/2006/ole">
            <p:oleObj spid="_x0000_s7170" name="Equation" r:id="rId12" imgW="482391" imgH="228501" progId="">
              <p:embed/>
            </p:oleObj>
          </a:graphicData>
        </a:graphic>
      </p:graphicFrame>
      <p:graphicFrame>
        <p:nvGraphicFramePr>
          <p:cNvPr id="7171" name="Объект 4"/>
          <p:cNvGraphicFramePr>
            <a:graphicFrameLocks noChangeAspect="1"/>
          </p:cNvGraphicFramePr>
          <p:nvPr/>
        </p:nvGraphicFramePr>
        <p:xfrm>
          <a:off x="3397250" y="4089400"/>
          <a:ext cx="1460500" cy="625475"/>
        </p:xfrm>
        <a:graphic>
          <a:graphicData uri="http://schemas.openxmlformats.org/presentationml/2006/ole">
            <p:oleObj spid="_x0000_s7171" name="Equation" r:id="rId13" imgW="533169" imgH="228501" progId="">
              <p:embed/>
            </p:oleObj>
          </a:graphicData>
        </a:graphic>
      </p:graphicFrame>
      <p:graphicFrame>
        <p:nvGraphicFramePr>
          <p:cNvPr id="7172" name="Объект 5"/>
          <p:cNvGraphicFramePr>
            <a:graphicFrameLocks noChangeAspect="1"/>
          </p:cNvGraphicFramePr>
          <p:nvPr/>
        </p:nvGraphicFramePr>
        <p:xfrm>
          <a:off x="5451475" y="4089400"/>
          <a:ext cx="1277938" cy="625475"/>
        </p:xfrm>
        <a:graphic>
          <a:graphicData uri="http://schemas.openxmlformats.org/presentationml/2006/ole">
            <p:oleObj spid="_x0000_s7172" name="Equation" r:id="rId14" imgW="469900" imgH="228600" progId="">
              <p:embed/>
            </p:oleObj>
          </a:graphicData>
        </a:graphic>
      </p:graphicFrame>
      <p:graphicFrame>
        <p:nvGraphicFramePr>
          <p:cNvPr id="7173" name="Объект 6"/>
          <p:cNvGraphicFramePr>
            <a:graphicFrameLocks noChangeAspect="1"/>
          </p:cNvGraphicFramePr>
          <p:nvPr/>
        </p:nvGraphicFramePr>
        <p:xfrm>
          <a:off x="7234238" y="4089400"/>
          <a:ext cx="1225550" cy="625475"/>
        </p:xfrm>
        <a:graphic>
          <a:graphicData uri="http://schemas.openxmlformats.org/presentationml/2006/ole">
            <p:oleObj spid="_x0000_s7173" name="Equation" r:id="rId15" imgW="444307" imgH="228501" progId="">
              <p:embed/>
            </p:oleObj>
          </a:graphicData>
        </a:graphic>
      </p:graphicFrame>
      <p:graphicFrame>
        <p:nvGraphicFramePr>
          <p:cNvPr id="7174" name="Объект 7"/>
          <p:cNvGraphicFramePr>
            <a:graphicFrameLocks noChangeAspect="1"/>
          </p:cNvGraphicFramePr>
          <p:nvPr/>
        </p:nvGraphicFramePr>
        <p:xfrm>
          <a:off x="1687513" y="4957763"/>
          <a:ext cx="1357312" cy="835025"/>
        </p:xfrm>
        <a:graphic>
          <a:graphicData uri="http://schemas.openxmlformats.org/presentationml/2006/ole">
            <p:oleObj spid="_x0000_s7174" name="Equation" r:id="rId16" imgW="494870" imgH="304536" progId="">
              <p:embed/>
            </p:oleObj>
          </a:graphicData>
        </a:graphic>
      </p:graphicFrame>
      <p:graphicFrame>
        <p:nvGraphicFramePr>
          <p:cNvPr id="7175" name="Объект 8"/>
          <p:cNvGraphicFramePr>
            <a:graphicFrameLocks noChangeAspect="1"/>
          </p:cNvGraphicFramePr>
          <p:nvPr/>
        </p:nvGraphicFramePr>
        <p:xfrm>
          <a:off x="3521075" y="4957763"/>
          <a:ext cx="1252538" cy="835025"/>
        </p:xfrm>
        <a:graphic>
          <a:graphicData uri="http://schemas.openxmlformats.org/presentationml/2006/ole">
            <p:oleObj spid="_x0000_s7175" name="Equation" r:id="rId17" imgW="457002" imgH="304668" progId="">
              <p:embed/>
            </p:oleObj>
          </a:graphicData>
        </a:graphic>
      </p:graphicFrame>
      <p:graphicFrame>
        <p:nvGraphicFramePr>
          <p:cNvPr id="7176" name="Объект 9"/>
          <p:cNvGraphicFramePr>
            <a:graphicFrameLocks noChangeAspect="1"/>
          </p:cNvGraphicFramePr>
          <p:nvPr/>
        </p:nvGraphicFramePr>
        <p:xfrm>
          <a:off x="5521325" y="5062538"/>
          <a:ext cx="1462088" cy="625475"/>
        </p:xfrm>
        <a:graphic>
          <a:graphicData uri="http://schemas.openxmlformats.org/presentationml/2006/ole">
            <p:oleObj spid="_x0000_s7176" name="Equation" r:id="rId18" imgW="533169" imgH="228501" progId="">
              <p:embed/>
            </p:oleObj>
          </a:graphicData>
        </a:graphic>
      </p:graphicFrame>
      <p:graphicFrame>
        <p:nvGraphicFramePr>
          <p:cNvPr id="7177" name="Объект 10"/>
          <p:cNvGraphicFramePr>
            <a:graphicFrameLocks noChangeAspect="1"/>
          </p:cNvGraphicFramePr>
          <p:nvPr/>
        </p:nvGraphicFramePr>
        <p:xfrm>
          <a:off x="7553325" y="4800600"/>
          <a:ext cx="835025" cy="1149350"/>
        </p:xfrm>
        <a:graphic>
          <a:graphicData uri="http://schemas.openxmlformats.org/presentationml/2006/ole">
            <p:oleObj spid="_x0000_s7177" name="Equation" r:id="rId19" imgW="304668" imgH="418918" progId="">
              <p:embed/>
            </p:oleObj>
          </a:graphicData>
        </a:graphic>
      </p:graphicFrame>
      <p:sp>
        <p:nvSpPr>
          <p:cNvPr id="7178" name="Rectangle 19"/>
          <p:cNvSpPr>
            <a:spLocks noChangeArrowheads="1"/>
          </p:cNvSpPr>
          <p:nvPr/>
        </p:nvSpPr>
        <p:spPr bwMode="auto">
          <a:xfrm>
            <a:off x="0" y="-33338"/>
            <a:ext cx="184150" cy="523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9" name="Rectangle 20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30200" y="1477963"/>
            <a:ext cx="8602663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3200" b="1">
                <a:solidFill>
                  <a:srgbClr val="0066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</a:t>
            </a:r>
            <a:r>
              <a:rPr lang="ru-RU" sz="2800" b="1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Обчислення значень числових виразів (попередньо застосувавши вiдповiдну властивiсть степеня).</a:t>
            </a:r>
          </a:p>
        </p:txBody>
      </p:sp>
      <p:sp>
        <p:nvSpPr>
          <p:cNvPr id="7180" name="Rectangle 2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765425" y="4110038"/>
            <a:ext cx="7350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3200">
                <a:solidFill>
                  <a:srgbClr val="0066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б) </a:t>
            </a:r>
          </a:p>
        </p:txBody>
      </p:sp>
      <p:sp>
        <p:nvSpPr>
          <p:cNvPr id="7181" name="Rectangle 22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786313" y="4110038"/>
            <a:ext cx="7191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3200" dirty="0">
                <a:solidFill>
                  <a:srgbClr val="0066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в) </a:t>
            </a:r>
          </a:p>
        </p:txBody>
      </p:sp>
      <p:sp>
        <p:nvSpPr>
          <p:cNvPr id="7182" name="Rectangle 23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657975" y="4110038"/>
            <a:ext cx="6953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3200">
                <a:solidFill>
                  <a:srgbClr val="0066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г) </a:t>
            </a:r>
          </a:p>
        </p:txBody>
      </p:sp>
      <p:sp>
        <p:nvSpPr>
          <p:cNvPr id="7183" name="Rectangle 24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087438" y="5083175"/>
            <a:ext cx="7334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3200">
                <a:solidFill>
                  <a:srgbClr val="0066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д) </a:t>
            </a:r>
          </a:p>
        </p:txBody>
      </p:sp>
      <p:sp>
        <p:nvSpPr>
          <p:cNvPr id="7184" name="Rectangle 25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978150" y="5083175"/>
            <a:ext cx="7096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3200">
                <a:solidFill>
                  <a:srgbClr val="0066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е) </a:t>
            </a:r>
          </a:p>
        </p:txBody>
      </p:sp>
      <p:sp>
        <p:nvSpPr>
          <p:cNvPr id="7185" name="Rectangle 26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813300" y="5083175"/>
            <a:ext cx="809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3200">
                <a:solidFill>
                  <a:srgbClr val="0066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ж) </a:t>
            </a:r>
          </a:p>
        </p:txBody>
      </p:sp>
      <p:sp>
        <p:nvSpPr>
          <p:cNvPr id="7186" name="Rectangle 27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7019925" y="5083175"/>
            <a:ext cx="6889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3200">
                <a:solidFill>
                  <a:srgbClr val="0066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з) </a:t>
            </a:r>
          </a:p>
        </p:txBody>
      </p:sp>
      <p:sp>
        <p:nvSpPr>
          <p:cNvPr id="41" name="Rectangle 6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857356" y="428604"/>
            <a:ext cx="6269037" cy="646113"/>
          </a:xfrm>
          <a:prstGeom prst="rect">
            <a:avLst/>
          </a:prstGeom>
          <a:noFill/>
          <a:ln>
            <a:noFill/>
          </a:ln>
          <a:extLst/>
        </p:spPr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Виконання письмових вправ</a:t>
            </a:r>
            <a:endParaRPr lang="ru-RU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7189" name="Прямоугольник 29702"/>
          <p:cNvSpPr>
            <a:spLocks noChangeArrowheads="1"/>
          </p:cNvSpPr>
          <p:nvPr/>
        </p:nvSpPr>
        <p:spPr bwMode="auto">
          <a:xfrm>
            <a:off x="523875" y="2990850"/>
            <a:ext cx="2286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3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</a:t>
            </a:r>
            <a:r>
              <a:rPr lang="ru-RU" sz="280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Обчислiть: </a:t>
            </a:r>
          </a:p>
        </p:txBody>
      </p:sp>
      <p:sp>
        <p:nvSpPr>
          <p:cNvPr id="7190" name="Прямоугольник 29703"/>
          <p:cNvSpPr>
            <a:spLocks noChangeArrowheads="1"/>
          </p:cNvSpPr>
          <p:nvPr/>
        </p:nvSpPr>
        <p:spPr bwMode="auto">
          <a:xfrm>
            <a:off x="1009650" y="4110038"/>
            <a:ext cx="6048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3200">
                <a:solidFill>
                  <a:srgbClr val="0066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Группа 16"/>
          <p:cNvGrpSpPr>
            <a:grpSpLocks/>
          </p:cNvGrpSpPr>
          <p:nvPr/>
        </p:nvGrpSpPr>
        <p:grpSpPr bwMode="auto">
          <a:xfrm>
            <a:off x="152400" y="115888"/>
            <a:ext cx="8820150" cy="6353175"/>
            <a:chOff x="152239" y="116632"/>
            <a:chExt cx="8820472" cy="6352116"/>
          </a:xfrm>
        </p:grpSpPr>
        <p:graphicFrame>
          <p:nvGraphicFramePr>
            <p:cNvPr id="9219" name="Объект 3"/>
            <p:cNvGraphicFramePr>
              <a:graphicFrameLocks noChangeAspect="1"/>
            </p:cNvGraphicFramePr>
            <p:nvPr/>
          </p:nvGraphicFramePr>
          <p:xfrm>
            <a:off x="1341262" y="2603108"/>
            <a:ext cx="1917813" cy="605625"/>
          </p:xfrm>
          <a:graphic>
            <a:graphicData uri="http://schemas.openxmlformats.org/presentationml/2006/ole">
              <p:oleObj spid="_x0000_s9219" name="Equation" r:id="rId8" imgW="723586" imgH="228501" progId="">
                <p:embed/>
              </p:oleObj>
            </a:graphicData>
          </a:graphic>
        </p:graphicFrame>
        <p:graphicFrame>
          <p:nvGraphicFramePr>
            <p:cNvPr id="9220" name="Объект 4"/>
            <p:cNvGraphicFramePr>
              <a:graphicFrameLocks noChangeAspect="1"/>
            </p:cNvGraphicFramePr>
            <p:nvPr/>
          </p:nvGraphicFramePr>
          <p:xfrm>
            <a:off x="3952849" y="2603108"/>
            <a:ext cx="1842109" cy="605625"/>
          </p:xfrm>
          <a:graphic>
            <a:graphicData uri="http://schemas.openxmlformats.org/presentationml/2006/ole">
              <p:oleObj spid="_x0000_s9220" name="Equation" r:id="rId9" imgW="698500" imgH="228600" progId="">
                <p:embed/>
              </p:oleObj>
            </a:graphicData>
          </a:graphic>
        </p:graphicFrame>
        <p:graphicFrame>
          <p:nvGraphicFramePr>
            <p:cNvPr id="9221" name="Объект 5"/>
            <p:cNvGraphicFramePr>
              <a:graphicFrameLocks noChangeAspect="1"/>
            </p:cNvGraphicFramePr>
            <p:nvPr/>
          </p:nvGraphicFramePr>
          <p:xfrm>
            <a:off x="6474307" y="2502170"/>
            <a:ext cx="1842109" cy="807500"/>
          </p:xfrm>
          <a:graphic>
            <a:graphicData uri="http://schemas.openxmlformats.org/presentationml/2006/ole">
              <p:oleObj spid="_x0000_s9221" name="Equation" r:id="rId10" imgW="698197" imgH="304668" progId="">
                <p:embed/>
              </p:oleObj>
            </a:graphicData>
          </a:graphic>
        </p:graphicFrame>
        <p:graphicFrame>
          <p:nvGraphicFramePr>
            <p:cNvPr id="9222" name="Объект 6"/>
            <p:cNvGraphicFramePr>
              <a:graphicFrameLocks noChangeAspect="1"/>
            </p:cNvGraphicFramePr>
            <p:nvPr/>
          </p:nvGraphicFramePr>
          <p:xfrm>
            <a:off x="3903349" y="3269572"/>
            <a:ext cx="1892578" cy="807500"/>
          </p:xfrm>
          <a:graphic>
            <a:graphicData uri="http://schemas.openxmlformats.org/presentationml/2006/ole">
              <p:oleObj spid="_x0000_s9222" name="Equation" r:id="rId11" imgW="710891" imgH="304668" progId="">
                <p:embed/>
              </p:oleObj>
            </a:graphicData>
          </a:graphic>
        </p:graphicFrame>
        <p:graphicFrame>
          <p:nvGraphicFramePr>
            <p:cNvPr id="9223" name="Объект 7"/>
            <p:cNvGraphicFramePr>
              <a:graphicFrameLocks noChangeAspect="1"/>
            </p:cNvGraphicFramePr>
            <p:nvPr/>
          </p:nvGraphicFramePr>
          <p:xfrm>
            <a:off x="3788471" y="5661248"/>
            <a:ext cx="1791641" cy="807500"/>
          </p:xfrm>
          <a:graphic>
            <a:graphicData uri="http://schemas.openxmlformats.org/presentationml/2006/ole">
              <p:oleObj spid="_x0000_s9223" name="Equation" r:id="rId12" imgW="672808" imgH="304668" progId="">
                <p:embed/>
              </p:oleObj>
            </a:graphicData>
          </a:graphic>
        </p:graphicFrame>
        <p:sp>
          <p:nvSpPr>
            <p:cNvPr id="9224" name="Rectangle 6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152239" y="116632"/>
              <a:ext cx="8820472" cy="144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eaLnBrk="0" hangingPunct="0"/>
              <a:r>
                <a:rPr lang="ru-RU" sz="3200" b="1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2. </a:t>
              </a:r>
              <a:r>
                <a:rPr lang="ru-RU" sz="2800" b="1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Подання виразiв у виглядi степеня з даною основою (степенi або мають однакову основу, або потребують переходу до однiєї основи).</a:t>
              </a:r>
            </a:p>
          </p:txBody>
        </p:sp>
        <p:sp>
          <p:nvSpPr>
            <p:cNvPr id="9225" name="Rectangle 7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3238714" y="2613533"/>
              <a:ext cx="73449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ru-RU" sz="3200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б) </a:t>
              </a:r>
            </a:p>
          </p:txBody>
        </p:sp>
        <p:sp>
          <p:nvSpPr>
            <p:cNvPr id="9226" name="Rectangle 8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5774597" y="2613533"/>
              <a:ext cx="72006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ru-RU" sz="3200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в) </a:t>
              </a:r>
            </a:p>
          </p:txBody>
        </p:sp>
        <p:sp>
          <p:nvSpPr>
            <p:cNvPr id="9227" name="Rectangle 9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310856" y="3347512"/>
              <a:ext cx="694421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ru-RU" sz="3200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г) </a:t>
              </a:r>
            </a:p>
          </p:txBody>
        </p:sp>
        <p:sp>
          <p:nvSpPr>
            <p:cNvPr id="9228" name="Rectangle 10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67544" y="4295998"/>
              <a:ext cx="8256894" cy="1077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eaLnBrk="0" hangingPunct="0"/>
              <a:r>
                <a:rPr lang="ru-RU" sz="320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2) </a:t>
              </a:r>
              <a:r>
                <a:rPr lang="ru-RU" sz="2800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Подайте вираз  у виглядi степеня з основою </a:t>
              </a:r>
              <a:r>
                <a:rPr lang="ru-RU" sz="3200" i="1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x </a:t>
              </a:r>
              <a:r>
                <a:rPr lang="ru-RU" sz="2800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i знайдiть його значення при </a:t>
              </a:r>
              <a:r>
                <a:rPr lang="ru-RU" sz="3200" i="1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x = </a:t>
              </a:r>
              <a:r>
                <a:rPr lang="ru-RU" sz="320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0,1</a:t>
              </a:r>
              <a:r>
                <a:rPr lang="ru-RU" sz="280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.</a:t>
              </a:r>
            </a:p>
          </p:txBody>
        </p:sp>
        <p:sp>
          <p:nvSpPr>
            <p:cNvPr id="9229" name="Прямоугольник 14"/>
            <p:cNvSpPr>
              <a:spLocks noChangeArrowheads="1"/>
            </p:cNvSpPr>
            <p:nvPr/>
          </p:nvSpPr>
          <p:spPr bwMode="auto">
            <a:xfrm>
              <a:off x="467544" y="1772816"/>
              <a:ext cx="7847037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ru-RU" sz="3200">
                  <a:solidFill>
                    <a:srgbClr val="00000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1) </a:t>
              </a:r>
              <a:r>
                <a:rPr lang="ru-RU" sz="2800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Подайте вираз у виглядi степеня з основою </a:t>
              </a:r>
              <a:r>
                <a:rPr lang="ru-RU" sz="3200" i="1">
                  <a:solidFill>
                    <a:srgbClr val="00000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a</a:t>
              </a:r>
              <a:r>
                <a:rPr lang="ru-RU" sz="2800">
                  <a:solidFill>
                    <a:srgbClr val="00000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: </a:t>
              </a:r>
            </a:p>
          </p:txBody>
        </p:sp>
        <p:sp>
          <p:nvSpPr>
            <p:cNvPr id="9230" name="Прямоугольник 15"/>
            <p:cNvSpPr>
              <a:spLocks noChangeArrowheads="1"/>
            </p:cNvSpPr>
            <p:nvPr/>
          </p:nvSpPr>
          <p:spPr bwMode="auto">
            <a:xfrm>
              <a:off x="755367" y="2613533"/>
              <a:ext cx="60625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ru-RU" sz="3200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а)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Группа 17"/>
          <p:cNvGrpSpPr>
            <a:grpSpLocks/>
          </p:cNvGrpSpPr>
          <p:nvPr/>
        </p:nvGrpSpPr>
        <p:grpSpPr bwMode="auto">
          <a:xfrm>
            <a:off x="107950" y="228600"/>
            <a:ext cx="8902700" cy="5853113"/>
            <a:chOff x="107504" y="228600"/>
            <a:chExt cx="8902798" cy="5852442"/>
          </a:xfrm>
        </p:grpSpPr>
        <p:graphicFrame>
          <p:nvGraphicFramePr>
            <p:cNvPr id="10243" name="Объект 3"/>
            <p:cNvGraphicFramePr>
              <a:graphicFrameLocks noChangeAspect="1"/>
            </p:cNvGraphicFramePr>
            <p:nvPr/>
          </p:nvGraphicFramePr>
          <p:xfrm>
            <a:off x="1446233" y="2273602"/>
            <a:ext cx="2749496" cy="659879"/>
          </p:xfrm>
          <a:graphic>
            <a:graphicData uri="http://schemas.openxmlformats.org/presentationml/2006/ole">
              <p:oleObj spid="_x0000_s10243" name="Equation" r:id="rId9" imgW="952087" imgH="228501" progId="">
                <p:embed/>
              </p:oleObj>
            </a:graphicData>
          </a:graphic>
        </p:graphicFrame>
        <p:graphicFrame>
          <p:nvGraphicFramePr>
            <p:cNvPr id="10244" name="Объект 4"/>
            <p:cNvGraphicFramePr>
              <a:graphicFrameLocks noChangeAspect="1"/>
            </p:cNvGraphicFramePr>
            <p:nvPr/>
          </p:nvGraphicFramePr>
          <p:xfrm>
            <a:off x="4794455" y="2204864"/>
            <a:ext cx="3161921" cy="797354"/>
          </p:xfrm>
          <a:graphic>
            <a:graphicData uri="http://schemas.openxmlformats.org/presentationml/2006/ole">
              <p:oleObj spid="_x0000_s10244" name="Equation" r:id="rId10" imgW="1091726" imgH="279279" progId="">
                <p:embed/>
              </p:oleObj>
            </a:graphicData>
          </a:graphic>
        </p:graphicFrame>
        <p:graphicFrame>
          <p:nvGraphicFramePr>
            <p:cNvPr id="10245" name="Объект 5"/>
            <p:cNvGraphicFramePr>
              <a:graphicFrameLocks noChangeAspect="1"/>
            </p:cNvGraphicFramePr>
            <p:nvPr/>
          </p:nvGraphicFramePr>
          <p:xfrm>
            <a:off x="634030" y="3165802"/>
            <a:ext cx="3876791" cy="1127294"/>
          </p:xfrm>
          <a:graphic>
            <a:graphicData uri="http://schemas.openxmlformats.org/presentationml/2006/ole">
              <p:oleObj spid="_x0000_s10245" name="Equation" r:id="rId11" imgW="1345616" imgH="393529" progId="">
                <p:embed/>
              </p:oleObj>
            </a:graphicData>
          </a:graphic>
        </p:graphicFrame>
        <p:graphicFrame>
          <p:nvGraphicFramePr>
            <p:cNvPr id="10246" name="Объект 6"/>
            <p:cNvGraphicFramePr>
              <a:graphicFrameLocks noChangeAspect="1"/>
            </p:cNvGraphicFramePr>
            <p:nvPr/>
          </p:nvGraphicFramePr>
          <p:xfrm>
            <a:off x="4968541" y="3289530"/>
            <a:ext cx="4041761" cy="879839"/>
          </p:xfrm>
          <a:graphic>
            <a:graphicData uri="http://schemas.openxmlformats.org/presentationml/2006/ole">
              <p:oleObj spid="_x0000_s10246" name="Equation" r:id="rId12" imgW="1396394" imgH="304668" progId="">
                <p:embed/>
              </p:oleObj>
            </a:graphicData>
          </a:graphic>
        </p:graphicFrame>
        <p:graphicFrame>
          <p:nvGraphicFramePr>
            <p:cNvPr id="10247" name="Объект 7"/>
            <p:cNvGraphicFramePr>
              <a:graphicFrameLocks noChangeAspect="1"/>
            </p:cNvGraphicFramePr>
            <p:nvPr/>
          </p:nvGraphicFramePr>
          <p:xfrm>
            <a:off x="1966519" y="4293096"/>
            <a:ext cx="2282080" cy="1512222"/>
          </p:xfrm>
          <a:graphic>
            <a:graphicData uri="http://schemas.openxmlformats.org/presentationml/2006/ole">
              <p:oleObj spid="_x0000_s10247" name="Equation" r:id="rId13" imgW="787400" imgH="520700" progId="">
                <p:embed/>
              </p:oleObj>
            </a:graphicData>
          </a:graphic>
        </p:graphicFrame>
        <p:graphicFrame>
          <p:nvGraphicFramePr>
            <p:cNvPr id="10248" name="Объект 8"/>
            <p:cNvGraphicFramePr>
              <a:graphicFrameLocks noChangeAspect="1"/>
            </p:cNvGraphicFramePr>
            <p:nvPr/>
          </p:nvGraphicFramePr>
          <p:xfrm>
            <a:off x="5062863" y="4541324"/>
            <a:ext cx="2749497" cy="1539718"/>
          </p:xfrm>
          <a:graphic>
            <a:graphicData uri="http://schemas.openxmlformats.org/presentationml/2006/ole">
              <p:oleObj spid="_x0000_s10248" name="Equation" r:id="rId14" imgW="952087" imgH="533169" progId="">
                <p:embed/>
              </p:oleObj>
            </a:graphicData>
          </a:graphic>
        </p:graphicFrame>
        <p:sp>
          <p:nvSpPr>
            <p:cNvPr id="10249" name="Rectangle 7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591550" y="228600"/>
              <a:ext cx="3908442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ru-RU" sz="3200" b="1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3. </a:t>
              </a:r>
              <a:r>
                <a:rPr lang="ru-RU" sz="2800" b="1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Спрощення виразiв.</a:t>
              </a:r>
            </a:p>
          </p:txBody>
        </p:sp>
        <p:sp>
          <p:nvSpPr>
            <p:cNvPr id="10250" name="Rectangle 8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127844" y="2311154"/>
              <a:ext cx="73449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ru-RU" sz="3200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б) </a:t>
              </a:r>
            </a:p>
          </p:txBody>
        </p:sp>
        <p:sp>
          <p:nvSpPr>
            <p:cNvPr id="10251" name="Rectangle 9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107504" y="3437062"/>
              <a:ext cx="514885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ru-RU" sz="3200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в)</a:t>
              </a:r>
            </a:p>
          </p:txBody>
        </p:sp>
        <p:sp>
          <p:nvSpPr>
            <p:cNvPr id="10252" name="Rectangle 10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520728" y="3437062"/>
              <a:ext cx="59182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ru-RU" sz="3200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г) </a:t>
              </a:r>
            </a:p>
          </p:txBody>
        </p:sp>
        <p:sp>
          <p:nvSpPr>
            <p:cNvPr id="10253" name="Rectangle 11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283977" y="4848195"/>
              <a:ext cx="73449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ru-RU" sz="3200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д) </a:t>
              </a:r>
            </a:p>
          </p:txBody>
        </p:sp>
        <p:sp>
          <p:nvSpPr>
            <p:cNvPr id="10254" name="Rectangle 12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4420407" y="4848195"/>
              <a:ext cx="70884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ru-RU" sz="3200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е) </a:t>
              </a:r>
            </a:p>
          </p:txBody>
        </p:sp>
        <p:sp>
          <p:nvSpPr>
            <p:cNvPr id="10255" name="Прямоугольник 15"/>
            <p:cNvSpPr>
              <a:spLocks noChangeArrowheads="1"/>
            </p:cNvSpPr>
            <p:nvPr/>
          </p:nvSpPr>
          <p:spPr bwMode="auto">
            <a:xfrm>
              <a:off x="232429" y="901169"/>
              <a:ext cx="8732059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sz="3200">
                  <a:solidFill>
                    <a:srgbClr val="00000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1) </a:t>
              </a:r>
              <a:r>
                <a:rPr lang="ru-RU" sz="2800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Подайте у виглядi виразу, який не мiстить степеня з вiд’ємним показником:</a:t>
              </a:r>
            </a:p>
          </p:txBody>
        </p:sp>
        <p:sp>
          <p:nvSpPr>
            <p:cNvPr id="10256" name="Прямоугольник 16"/>
            <p:cNvSpPr>
              <a:spLocks noChangeArrowheads="1"/>
            </p:cNvSpPr>
            <p:nvPr/>
          </p:nvSpPr>
          <p:spPr bwMode="auto">
            <a:xfrm>
              <a:off x="907862" y="2311154"/>
              <a:ext cx="60625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ru-RU" sz="3200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а)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Группа 21"/>
          <p:cNvGrpSpPr>
            <a:grpSpLocks/>
          </p:cNvGrpSpPr>
          <p:nvPr/>
        </p:nvGrpSpPr>
        <p:grpSpPr bwMode="auto">
          <a:xfrm>
            <a:off x="539750" y="115888"/>
            <a:ext cx="8045450" cy="5976937"/>
            <a:chOff x="539552" y="116632"/>
            <a:chExt cx="8045281" cy="5976664"/>
          </a:xfrm>
        </p:grpSpPr>
        <p:graphicFrame>
          <p:nvGraphicFramePr>
            <p:cNvPr id="11267" name="Объект 3"/>
            <p:cNvGraphicFramePr>
              <a:graphicFrameLocks noChangeAspect="1"/>
            </p:cNvGraphicFramePr>
            <p:nvPr/>
          </p:nvGraphicFramePr>
          <p:xfrm>
            <a:off x="1585719" y="1052736"/>
            <a:ext cx="2735785" cy="613634"/>
          </p:xfrm>
          <a:graphic>
            <a:graphicData uri="http://schemas.openxmlformats.org/presentationml/2006/ole">
              <p:oleObj spid="_x0000_s11267" name="Equation" r:id="rId11" imgW="1016000" imgH="228600" progId="">
                <p:embed/>
              </p:oleObj>
            </a:graphicData>
          </a:graphic>
        </p:graphicFrame>
        <p:graphicFrame>
          <p:nvGraphicFramePr>
            <p:cNvPr id="11268" name="Объект 4"/>
            <p:cNvGraphicFramePr>
              <a:graphicFrameLocks noChangeAspect="1"/>
            </p:cNvGraphicFramePr>
            <p:nvPr/>
          </p:nvGraphicFramePr>
          <p:xfrm>
            <a:off x="5048396" y="1100581"/>
            <a:ext cx="3196012" cy="536930"/>
          </p:xfrm>
          <a:graphic>
            <a:graphicData uri="http://schemas.openxmlformats.org/presentationml/2006/ole">
              <p:oleObj spid="_x0000_s11268" name="Equation" r:id="rId12" imgW="1193800" imgH="203200" progId="">
                <p:embed/>
              </p:oleObj>
            </a:graphicData>
          </a:graphic>
        </p:graphicFrame>
        <p:graphicFrame>
          <p:nvGraphicFramePr>
            <p:cNvPr id="11269" name="Объект 5"/>
            <p:cNvGraphicFramePr>
              <a:graphicFrameLocks noChangeAspect="1"/>
            </p:cNvGraphicFramePr>
            <p:nvPr/>
          </p:nvGraphicFramePr>
          <p:xfrm>
            <a:off x="1753840" y="1804645"/>
            <a:ext cx="2863624" cy="1048291"/>
          </p:xfrm>
          <a:graphic>
            <a:graphicData uri="http://schemas.openxmlformats.org/presentationml/2006/ole">
              <p:oleObj spid="_x0000_s11269" name="Equation" r:id="rId13" imgW="1066337" imgH="393529" progId="">
                <p:embed/>
              </p:oleObj>
            </a:graphicData>
          </a:graphic>
        </p:graphicFrame>
        <p:graphicFrame>
          <p:nvGraphicFramePr>
            <p:cNvPr id="11270" name="Объект 6"/>
            <p:cNvGraphicFramePr>
              <a:graphicFrameLocks noChangeAspect="1"/>
            </p:cNvGraphicFramePr>
            <p:nvPr/>
          </p:nvGraphicFramePr>
          <p:xfrm>
            <a:off x="5436096" y="1763415"/>
            <a:ext cx="2633512" cy="1048291"/>
          </p:xfrm>
          <a:graphic>
            <a:graphicData uri="http://schemas.openxmlformats.org/presentationml/2006/ole">
              <p:oleObj spid="_x0000_s11270" name="Equation" r:id="rId14" imgW="977476" imgH="393529" progId="">
                <p:embed/>
              </p:oleObj>
            </a:graphicData>
          </a:graphic>
        </p:graphicFrame>
        <p:graphicFrame>
          <p:nvGraphicFramePr>
            <p:cNvPr id="11271" name="Объект 7"/>
            <p:cNvGraphicFramePr>
              <a:graphicFrameLocks noChangeAspect="1"/>
            </p:cNvGraphicFramePr>
            <p:nvPr/>
          </p:nvGraphicFramePr>
          <p:xfrm>
            <a:off x="1409162" y="4279718"/>
            <a:ext cx="2863625" cy="613634"/>
          </p:xfrm>
          <a:graphic>
            <a:graphicData uri="http://schemas.openxmlformats.org/presentationml/2006/ole">
              <p:oleObj spid="_x0000_s11271" name="Equation" r:id="rId15" imgW="1066800" imgH="228600" progId="">
                <p:embed/>
              </p:oleObj>
            </a:graphicData>
          </a:graphic>
        </p:graphicFrame>
        <p:graphicFrame>
          <p:nvGraphicFramePr>
            <p:cNvPr id="11272" name="Объект 8"/>
            <p:cNvGraphicFramePr>
              <a:graphicFrameLocks noChangeAspect="1"/>
            </p:cNvGraphicFramePr>
            <p:nvPr/>
          </p:nvGraphicFramePr>
          <p:xfrm>
            <a:off x="5104048" y="4346992"/>
            <a:ext cx="3144876" cy="536930"/>
          </p:xfrm>
          <a:graphic>
            <a:graphicData uri="http://schemas.openxmlformats.org/presentationml/2006/ole">
              <p:oleObj spid="_x0000_s11272" name="Equation" r:id="rId16" imgW="1167893" imgH="203112" progId="">
                <p:embed/>
              </p:oleObj>
            </a:graphicData>
          </a:graphic>
        </p:graphicFrame>
        <p:graphicFrame>
          <p:nvGraphicFramePr>
            <p:cNvPr id="11273" name="Объект 9"/>
            <p:cNvGraphicFramePr>
              <a:graphicFrameLocks noChangeAspect="1"/>
            </p:cNvGraphicFramePr>
            <p:nvPr/>
          </p:nvGraphicFramePr>
          <p:xfrm>
            <a:off x="2019592" y="5045005"/>
            <a:ext cx="2889192" cy="1048291"/>
          </p:xfrm>
          <a:graphic>
            <a:graphicData uri="http://schemas.openxmlformats.org/presentationml/2006/ole">
              <p:oleObj spid="_x0000_s11273" name="Equation" r:id="rId17" imgW="1079032" imgH="393529" progId="">
                <p:embed/>
              </p:oleObj>
            </a:graphicData>
          </a:graphic>
        </p:graphicFrame>
        <p:graphicFrame>
          <p:nvGraphicFramePr>
            <p:cNvPr id="11274" name="Объект 10"/>
            <p:cNvGraphicFramePr>
              <a:graphicFrameLocks noChangeAspect="1"/>
            </p:cNvGraphicFramePr>
            <p:nvPr/>
          </p:nvGraphicFramePr>
          <p:xfrm>
            <a:off x="5634378" y="5014228"/>
            <a:ext cx="2249990" cy="1048291"/>
          </p:xfrm>
          <a:graphic>
            <a:graphicData uri="http://schemas.openxmlformats.org/presentationml/2006/ole">
              <p:oleObj spid="_x0000_s11274" name="Equation" r:id="rId18" imgW="837836" imgH="393529" progId="">
                <p:embed/>
              </p:oleObj>
            </a:graphicData>
          </a:graphic>
        </p:graphicFrame>
        <p:sp>
          <p:nvSpPr>
            <p:cNvPr id="11275" name="Rectangle 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539552" y="116632"/>
              <a:ext cx="5343194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ru-RU" sz="360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2) </a:t>
              </a:r>
              <a:r>
                <a:rPr lang="ru-RU" sz="3200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Знайдiть значення виразу: </a:t>
              </a:r>
            </a:p>
          </p:txBody>
        </p:sp>
        <p:sp>
          <p:nvSpPr>
            <p:cNvPr id="11276" name="Rectangle 10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579645" y="2025951"/>
              <a:ext cx="92845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ru-RU" sz="2800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при </a:t>
              </a:r>
            </a:p>
          </p:txBody>
        </p:sp>
        <p:sp>
          <p:nvSpPr>
            <p:cNvPr id="11277" name="Rectangle 11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1115616" y="2036404"/>
              <a:ext cx="73449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ru-RU" sz="3200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б) </a:t>
              </a:r>
            </a:p>
          </p:txBody>
        </p:sp>
        <p:sp>
          <p:nvSpPr>
            <p:cNvPr id="11278" name="Rectangle 12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764296" y="5276764"/>
              <a:ext cx="92845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ru-RU" sz="2800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при </a:t>
              </a:r>
            </a:p>
          </p:txBody>
        </p:sp>
        <p:sp>
          <p:nvSpPr>
            <p:cNvPr id="11279" name="Rectangle 13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611560" y="3142709"/>
              <a:ext cx="7973273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ru-RU" sz="360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3) </a:t>
              </a:r>
              <a:r>
                <a:rPr lang="ru-RU" sz="3200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Спростiть вираз i знайдiть його значення:</a:t>
              </a:r>
            </a:p>
          </p:txBody>
        </p:sp>
        <p:sp>
          <p:nvSpPr>
            <p:cNvPr id="11280" name="Rectangle 14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4184300" y="1090306"/>
              <a:ext cx="92845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ru-RU" sz="2800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при </a:t>
              </a:r>
            </a:p>
          </p:txBody>
        </p:sp>
        <p:sp>
          <p:nvSpPr>
            <p:cNvPr id="11281" name="Rectangle 15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1385906" y="5276764"/>
              <a:ext cx="73449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ru-RU" sz="3200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б) </a:t>
              </a:r>
            </a:p>
          </p:txBody>
        </p:sp>
        <p:sp>
          <p:nvSpPr>
            <p:cNvPr id="11282" name="Rectangle 16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184300" y="4346992"/>
              <a:ext cx="92845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ru-RU" sz="2800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при </a:t>
              </a:r>
            </a:p>
          </p:txBody>
        </p:sp>
        <p:sp>
          <p:nvSpPr>
            <p:cNvPr id="11283" name="Прямоугольник 19"/>
            <p:cNvSpPr>
              <a:spLocks noChangeArrowheads="1"/>
            </p:cNvSpPr>
            <p:nvPr/>
          </p:nvSpPr>
          <p:spPr bwMode="auto">
            <a:xfrm>
              <a:off x="925355" y="4294148"/>
              <a:ext cx="60625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ru-RU" sz="3200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а) </a:t>
              </a:r>
            </a:p>
          </p:txBody>
        </p:sp>
        <p:sp>
          <p:nvSpPr>
            <p:cNvPr id="11284" name="Прямоугольник 20"/>
            <p:cNvSpPr>
              <a:spLocks noChangeArrowheads="1"/>
            </p:cNvSpPr>
            <p:nvPr/>
          </p:nvSpPr>
          <p:spPr bwMode="auto">
            <a:xfrm>
              <a:off x="1087956" y="1052736"/>
              <a:ext cx="60625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ru-RU" sz="3200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а)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Группа 16"/>
          <p:cNvGrpSpPr>
            <a:grpSpLocks/>
          </p:cNvGrpSpPr>
          <p:nvPr/>
        </p:nvGrpSpPr>
        <p:grpSpPr bwMode="auto">
          <a:xfrm>
            <a:off x="384175" y="109538"/>
            <a:ext cx="8509000" cy="6056312"/>
            <a:chOff x="384136" y="110242"/>
            <a:chExt cx="8508344" cy="6055062"/>
          </a:xfrm>
        </p:grpSpPr>
        <p:graphicFrame>
          <p:nvGraphicFramePr>
            <p:cNvPr id="12291" name="Объект 3"/>
            <p:cNvGraphicFramePr>
              <a:graphicFrameLocks noChangeAspect="1"/>
            </p:cNvGraphicFramePr>
            <p:nvPr/>
          </p:nvGraphicFramePr>
          <p:xfrm>
            <a:off x="1747846" y="3115616"/>
            <a:ext cx="1018653" cy="660748"/>
          </p:xfrm>
          <a:graphic>
            <a:graphicData uri="http://schemas.openxmlformats.org/presentationml/2006/ole">
              <p:oleObj spid="_x0000_s12291" name="Equation" r:id="rId8" imgW="355446" imgH="228501" progId="">
                <p:embed/>
              </p:oleObj>
            </a:graphicData>
          </a:graphic>
        </p:graphicFrame>
        <p:graphicFrame>
          <p:nvGraphicFramePr>
            <p:cNvPr id="12292" name="Объект 4"/>
            <p:cNvGraphicFramePr>
              <a:graphicFrameLocks noChangeAspect="1"/>
            </p:cNvGraphicFramePr>
            <p:nvPr/>
          </p:nvGraphicFramePr>
          <p:xfrm>
            <a:off x="3419872" y="3075547"/>
            <a:ext cx="2009774" cy="660748"/>
          </p:xfrm>
          <a:graphic>
            <a:graphicData uri="http://schemas.openxmlformats.org/presentationml/2006/ole">
              <p:oleObj spid="_x0000_s12292" name="Equation" r:id="rId9" imgW="698500" imgH="228600" progId="">
                <p:embed/>
              </p:oleObj>
            </a:graphicData>
          </a:graphic>
        </p:graphicFrame>
        <p:graphicFrame>
          <p:nvGraphicFramePr>
            <p:cNvPr id="12293" name="Объект 5"/>
            <p:cNvGraphicFramePr>
              <a:graphicFrameLocks noChangeAspect="1"/>
            </p:cNvGraphicFramePr>
            <p:nvPr/>
          </p:nvGraphicFramePr>
          <p:xfrm>
            <a:off x="5940152" y="3128292"/>
            <a:ext cx="2312617" cy="660748"/>
          </p:xfrm>
          <a:graphic>
            <a:graphicData uri="http://schemas.openxmlformats.org/presentationml/2006/ole">
              <p:oleObj spid="_x0000_s12293" name="Equation" r:id="rId10" imgW="800100" imgH="228600" progId="">
                <p:embed/>
              </p:oleObj>
            </a:graphicData>
          </a:graphic>
        </p:graphicFrame>
        <p:graphicFrame>
          <p:nvGraphicFramePr>
            <p:cNvPr id="12294" name="Объект 6"/>
            <p:cNvGraphicFramePr>
              <a:graphicFrameLocks noChangeAspect="1"/>
            </p:cNvGraphicFramePr>
            <p:nvPr/>
          </p:nvGraphicFramePr>
          <p:xfrm>
            <a:off x="2951458" y="4953933"/>
            <a:ext cx="1128777" cy="1211371"/>
          </p:xfrm>
          <a:graphic>
            <a:graphicData uri="http://schemas.openxmlformats.org/presentationml/2006/ole">
              <p:oleObj spid="_x0000_s12294" name="Equation" r:id="rId11" imgW="393529" imgH="418918" progId="">
                <p:embed/>
              </p:oleObj>
            </a:graphicData>
          </a:graphic>
        </p:graphicFrame>
        <p:graphicFrame>
          <p:nvGraphicFramePr>
            <p:cNvPr id="12295" name="Объект 7"/>
            <p:cNvGraphicFramePr>
              <a:graphicFrameLocks noChangeAspect="1"/>
            </p:cNvGraphicFramePr>
            <p:nvPr/>
          </p:nvGraphicFramePr>
          <p:xfrm>
            <a:off x="5031669" y="4953934"/>
            <a:ext cx="1844587" cy="1211370"/>
          </p:xfrm>
          <a:graphic>
            <a:graphicData uri="http://schemas.openxmlformats.org/presentationml/2006/ole">
              <p:oleObj spid="_x0000_s12295" name="Equation" r:id="rId12" imgW="634725" imgH="418918" progId="">
                <p:embed/>
              </p:oleObj>
            </a:graphicData>
          </a:graphic>
        </p:graphicFrame>
        <p:sp>
          <p:nvSpPr>
            <p:cNvPr id="12296" name="Rectangle 6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84136" y="110242"/>
              <a:ext cx="8508344" cy="144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eaLnBrk="0" hangingPunct="0"/>
              <a:r>
                <a:rPr lang="ru-RU" sz="3200" b="1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4. </a:t>
              </a:r>
              <a:r>
                <a:rPr lang="ru-RU" sz="2800" b="1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Логiчнi вправи та завдання пiдвищеного рiвня складностi для учнiв, якi мають достатнiй та високий рiвні знань.</a:t>
              </a:r>
            </a:p>
          </p:txBody>
        </p:sp>
        <p:sp>
          <p:nvSpPr>
            <p:cNvPr id="12297" name="Rectangle 7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766499" y="3128292"/>
              <a:ext cx="73449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ru-RU" sz="3200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б) </a:t>
              </a:r>
            </a:p>
          </p:txBody>
        </p:sp>
        <p:sp>
          <p:nvSpPr>
            <p:cNvPr id="12298" name="Rectangle 8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5358787" y="3128292"/>
              <a:ext cx="72006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ru-RU" sz="3200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в) </a:t>
              </a:r>
            </a:p>
          </p:txBody>
        </p:sp>
        <p:sp>
          <p:nvSpPr>
            <p:cNvPr id="12299" name="Rectangle 9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743855" y="4140369"/>
              <a:ext cx="5052281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ru-RU" sz="320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2) </a:t>
              </a:r>
              <a:r>
                <a:rPr lang="ru-RU" sz="2800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Спростiть вираз (</a:t>
              </a:r>
              <a:r>
                <a:rPr lang="ru-RU" sz="2800" i="1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n </a:t>
              </a:r>
              <a:r>
                <a:rPr lang="ru-RU" sz="2800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— цiле): </a:t>
              </a:r>
              <a:r>
                <a:rPr lang="ru-RU" sz="280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</a:p>
          </p:txBody>
        </p:sp>
        <p:sp>
          <p:nvSpPr>
            <p:cNvPr id="12300" name="Rectangle 10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297173" y="5267232"/>
              <a:ext cx="73449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ru-RU" sz="3200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б) </a:t>
              </a:r>
            </a:p>
          </p:txBody>
        </p:sp>
        <p:sp>
          <p:nvSpPr>
            <p:cNvPr id="12301" name="Прямоугольник 13"/>
            <p:cNvSpPr>
              <a:spLocks noChangeArrowheads="1"/>
            </p:cNvSpPr>
            <p:nvPr/>
          </p:nvSpPr>
          <p:spPr bwMode="auto">
            <a:xfrm>
              <a:off x="539552" y="1775718"/>
              <a:ext cx="7920880" cy="1077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sz="3200">
                  <a:solidFill>
                    <a:srgbClr val="00000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1) </a:t>
              </a:r>
              <a:r>
                <a:rPr lang="ru-RU" sz="2800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Подайте вираз у виглядi степеня з основою </a:t>
              </a:r>
              <a:r>
                <a:rPr lang="ru-RU" sz="320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10</a:t>
              </a:r>
              <a:r>
                <a:rPr lang="ru-RU" sz="2800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(</a:t>
              </a:r>
              <a:r>
                <a:rPr lang="ru-RU" sz="3200" i="1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n</a:t>
              </a:r>
              <a:r>
                <a:rPr lang="ru-RU" sz="2800" i="1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lang="ru-RU" sz="2800">
                  <a:solidFill>
                    <a:srgbClr val="7030A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— цiле): </a:t>
              </a:r>
            </a:p>
          </p:txBody>
        </p:sp>
        <p:sp>
          <p:nvSpPr>
            <p:cNvPr id="12302" name="Прямоугольник 14"/>
            <p:cNvSpPr>
              <a:spLocks noChangeArrowheads="1"/>
            </p:cNvSpPr>
            <p:nvPr/>
          </p:nvSpPr>
          <p:spPr bwMode="auto">
            <a:xfrm>
              <a:off x="2345202" y="5267232"/>
              <a:ext cx="60625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ru-RU" sz="3200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а) </a:t>
              </a:r>
            </a:p>
          </p:txBody>
        </p:sp>
        <p:sp>
          <p:nvSpPr>
            <p:cNvPr id="12303" name="Прямоугольник 15"/>
            <p:cNvSpPr>
              <a:spLocks noChangeArrowheads="1"/>
            </p:cNvSpPr>
            <p:nvPr/>
          </p:nvSpPr>
          <p:spPr bwMode="auto">
            <a:xfrm>
              <a:off x="1181873" y="3128292"/>
              <a:ext cx="50366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200">
                  <a:solidFill>
                    <a:srgbClr val="0066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а)</a:t>
              </a:r>
              <a:endParaRPr lang="ru-RU" sz="2000">
                <a:solidFill>
                  <a:srgbClr val="0066FF"/>
                </a:solidFill>
                <a:ea typeface="Calibri" pitchFamily="34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900113" y="981075"/>
            <a:ext cx="7621587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2800" b="1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якому з випадкiв правильно виконано дiю?</a:t>
            </a:r>
          </a:p>
        </p:txBody>
      </p:sp>
      <p:graphicFrame>
        <p:nvGraphicFramePr>
          <p:cNvPr id="15363" name="Объект 4"/>
          <p:cNvGraphicFramePr>
            <a:graphicFrameLocks noChangeAspect="1"/>
          </p:cNvGraphicFramePr>
          <p:nvPr/>
        </p:nvGraphicFramePr>
        <p:xfrm>
          <a:off x="1209675" y="2135188"/>
          <a:ext cx="6602413" cy="2820987"/>
        </p:xfrm>
        <a:graphic>
          <a:graphicData uri="http://schemas.openxmlformats.org/presentationml/2006/ole">
            <p:oleObj spid="_x0000_s15363" name="Equation" r:id="rId4" imgW="2184400" imgH="939800" progId="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 bwMode="auto">
          <a:xfrm>
            <a:off x="2916238" y="188913"/>
            <a:ext cx="3587750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</a:t>
            </a:r>
            <a:r>
              <a:rPr lang="ru-RU" sz="3200" b="1" dirty="0" bmk="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iдсумки уроку</a:t>
            </a:r>
            <a:endParaRPr lang="ru-RU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128SlideId25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447SlideId26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447SlideId26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447SlideId26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447SlideId26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447SlideId26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447SlideId26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66122744SlideId26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512SlideId26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512SlideId26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512SlideId26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330SlideId257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512SlideId26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512SlideId26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523SlideId26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523SlideId26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523SlideId26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523SlideId26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523SlideId263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523SlideId263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529SlideId264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529SlideId26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330SlideId257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529SlideId264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529SlideId264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529SlideId264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529SlideId26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529SlideId264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529SlideId264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543SlideId265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543SlideId265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543SlideId265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543SlideId26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330SlideId257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543SlideId265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63SlideId26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68SlideId269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66123110SlideId27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425SlideId2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425SlideId2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425SlideId26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447SlideId26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7683447SlideId26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127</TotalTime>
  <Words>394</Words>
  <Application>Microsoft Office PowerPoint</Application>
  <PresentationFormat>Экран (4:3)</PresentationFormat>
  <Paragraphs>68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Солнцестояние</vt:lpstr>
      <vt:lpstr>Equation</vt:lpstr>
      <vt:lpstr>Властивостi степеня з цiлим вiд’ємним показником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34</cp:revision>
  <dcterms:created xsi:type="dcterms:W3CDTF">2010-07-26T05:28:58Z</dcterms:created>
  <dcterms:modified xsi:type="dcterms:W3CDTF">2018-01-25T06:08:41Z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ookName">
    <vt:lpwstr/>
  </property>
  <property fmtid="{D5CDD505-2E9C-101B-9397-08002B2CF9AE}" pid="3" name="MayClose">
    <vt:bool>false</vt:bool>
  </property>
  <property fmtid="{D5CDD505-2E9C-101B-9397-08002B2CF9AE}" pid="4" name="IsFreeze">
    <vt:bool>false</vt:bool>
  </property>
  <property fmtid="{D5CDD505-2E9C-101B-9397-08002B2CF9AE}" pid="5" name="UserClose">
    <vt:bool>false</vt:bool>
  </property>
</Properties>
</file>