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2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7" r:id="rId18"/>
    <p:sldId id="271" r:id="rId19"/>
    <p:sldId id="272" r:id="rId20"/>
    <p:sldId id="273" r:id="rId21"/>
    <p:sldId id="280" r:id="rId22"/>
    <p:sldId id="281" r:id="rId23"/>
    <p:sldId id="274" r:id="rId24"/>
    <p:sldId id="275" r:id="rId25"/>
    <p:sldId id="276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5179" autoAdjust="0"/>
  </p:normalViewPr>
  <p:slideViewPr>
    <p:cSldViewPr snapToGrid="0">
      <p:cViewPr varScale="1">
        <p:scale>
          <a:sx n="78" d="100"/>
          <a:sy n="78" d="100"/>
        </p:scale>
        <p:origin x="336" y="1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4000" dirty="0"/>
              <a:t>Птахи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4654187011087012E-2"/>
          <c:y val="0.149474845082293"/>
          <c:w val="0.84250723502537272"/>
          <c:h val="0.7184668977625817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Птахи</c:v>
                </c:pt>
              </c:strCache>
            </c:strRef>
          </c:tx>
          <c:explosion val="2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Pt>
            <c:idx val="4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</c:dPt>
          <c:dPt>
            <c:idx val="5"/>
            <c:bubble3D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</c:dPt>
          <c:dLbls>
            <c:dLbl>
              <c:idx val="0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4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5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5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6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1"/>
              <c:showSerName val="0"/>
              <c:showPercent val="1"/>
              <c:showBubbleSize val="0"/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5B9BD5"/>
                </a:solidFill>
                <a:round/>
              </a:ln>
              <a:effectLst>
                <a:outerShdw blurRad="50800" dist="38100" dir="2700000" algn="tl" rotWithShape="0">
                  <a:srgbClr val="5B9BD5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Зяблик</c:v>
                </c:pt>
                <c:pt idx="1">
                  <c:v>Ластівка</c:v>
                </c:pt>
                <c:pt idx="2">
                  <c:v>Чайка</c:v>
                </c:pt>
                <c:pt idx="3">
                  <c:v>Ворона</c:v>
                </c:pt>
                <c:pt idx="4">
                  <c:v>Горобець</c:v>
                </c:pt>
                <c:pt idx="5">
                  <c:v>Качка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55</c:v>
                </c:pt>
                <c:pt idx="1">
                  <c:v>74</c:v>
                </c:pt>
                <c:pt idx="2">
                  <c:v>45</c:v>
                </c:pt>
                <c:pt idx="3">
                  <c:v>30</c:v>
                </c:pt>
                <c:pt idx="4">
                  <c:v>56</c:v>
                </c:pt>
                <c:pt idx="5">
                  <c:v>85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4400" b="1" dirty="0" err="1">
                <a:solidFill>
                  <a:schemeClr val="accent2">
                    <a:lumMod val="50000"/>
                  </a:schemeClr>
                </a:solidFill>
                <a:effectLst/>
              </a:rPr>
              <a:t>Життя</a:t>
            </a: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effectLst/>
              </a:rPr>
              <a:t> </a:t>
            </a:r>
            <a:r>
              <a:rPr lang="ru-RU" sz="4400" b="1" dirty="0" err="1">
                <a:solidFill>
                  <a:schemeClr val="accent2">
                    <a:lumMod val="50000"/>
                  </a:schemeClr>
                </a:solidFill>
                <a:effectLst/>
              </a:rPr>
              <a:t>птахів</a:t>
            </a:r>
            <a:endParaRPr lang="ru-RU" sz="4400" b="1" dirty="0">
              <a:solidFill>
                <a:schemeClr val="accent2">
                  <a:lumMod val="50000"/>
                </a:schemeClr>
              </a:solidFill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5.7798920968212306E-2"/>
          <c:y val="0.14718253968253969"/>
          <c:w val="0.9190529308836396"/>
          <c:h val="0.669986564179477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Життя птахів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</c:dPt>
          <c:cat>
            <c:strRef>
              <c:f>Лист1!$A$2:$A$7</c:f>
              <c:strCache>
                <c:ptCount val="6"/>
                <c:pt idx="0">
                  <c:v>Ластівки</c:v>
                </c:pt>
                <c:pt idx="1">
                  <c:v>Шпаки</c:v>
                </c:pt>
                <c:pt idx="2">
                  <c:v>Полярні качки</c:v>
                </c:pt>
                <c:pt idx="3">
                  <c:v>Свійські голуби</c:v>
                </c:pt>
                <c:pt idx="4">
                  <c:v>Страуси </c:v>
                </c:pt>
                <c:pt idx="5">
                  <c:v>Беркути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9</c:v>
                </c:pt>
                <c:pt idx="1">
                  <c:v>19</c:v>
                </c:pt>
                <c:pt idx="2">
                  <c:v>27.4</c:v>
                </c:pt>
                <c:pt idx="3">
                  <c:v>35</c:v>
                </c:pt>
                <c:pt idx="4">
                  <c:v>50</c:v>
                </c:pt>
                <c:pt idx="5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7739632"/>
        <c:axId val="337743944"/>
      </c:barChart>
      <c:catAx>
        <c:axId val="337739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37743944"/>
        <c:crosses val="autoZero"/>
        <c:auto val="1"/>
        <c:lblAlgn val="ctr"/>
        <c:lblOffset val="100"/>
        <c:noMultiLvlLbl val="0"/>
      </c:catAx>
      <c:valAx>
        <c:axId val="337743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37739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6172773453438961E-2"/>
          <c:y val="0.92838629083627577"/>
          <c:w val="0.85691105044142624"/>
          <c:h val="5.559059297988799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5400" b="1" dirty="0" err="1">
                <a:solidFill>
                  <a:schemeClr val="accent2">
                    <a:lumMod val="50000"/>
                  </a:schemeClr>
                </a:solidFill>
              </a:rPr>
              <a:t>Життя</a:t>
            </a:r>
            <a:r>
              <a:rPr lang="ru-RU" sz="5400" b="1" baseline="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5400" b="1" baseline="0" dirty="0" err="1">
                <a:solidFill>
                  <a:schemeClr val="accent2">
                    <a:lumMod val="50000"/>
                  </a:schemeClr>
                </a:solidFill>
              </a:rPr>
              <a:t>птахів</a:t>
            </a:r>
            <a:endParaRPr lang="ru-RU" sz="5400" b="1" dirty="0">
              <a:solidFill>
                <a:schemeClr val="accent2">
                  <a:lumMod val="50000"/>
                </a:scheme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721739209682123"/>
          <c:y val="0.12240924092409243"/>
          <c:w val="0.79412237532808394"/>
          <c:h val="0.80102881941737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Життя птахів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glow rad="25400">
                <a:schemeClr val="tx1">
                  <a:alpha val="90000"/>
                </a:schemeClr>
              </a:glo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>
                <a:glow rad="25400">
                  <a:schemeClr val="tx1">
                    <a:alpha val="90000"/>
                  </a:schemeClr>
                </a:glow>
              </a:effectLst>
            </c:spPr>
          </c:dPt>
          <c:dPt>
            <c:idx val="1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>
                <a:glow rad="25400">
                  <a:schemeClr val="tx1">
                    <a:alpha val="90000"/>
                  </a:schemeClr>
                </a:glow>
              </a:effectLst>
            </c:spPr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>
                <a:glow rad="25400">
                  <a:schemeClr val="tx1">
                    <a:alpha val="90000"/>
                  </a:schemeClr>
                </a:glow>
              </a:effectLst>
            </c:spPr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>
                <a:glow rad="25400">
                  <a:schemeClr val="tx1">
                    <a:alpha val="90000"/>
                  </a:schemeClr>
                </a:glow>
              </a:effectLst>
            </c:spPr>
          </c:dPt>
          <c:dPt>
            <c:idx val="4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>
                <a:glow rad="25400">
                  <a:schemeClr val="tx1">
                    <a:alpha val="90000"/>
                  </a:schemeClr>
                </a:glow>
              </a:effectLst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glow rad="25400">
                  <a:schemeClr val="tx1">
                    <a:alpha val="90000"/>
                  </a:schemeClr>
                </a:glow>
              </a:effectLst>
            </c:spPr>
          </c:dPt>
          <c:cat>
            <c:strRef>
              <c:f>Лист1!$A$2:$A$7</c:f>
              <c:strCache>
                <c:ptCount val="6"/>
                <c:pt idx="0">
                  <c:v>Ластівки</c:v>
                </c:pt>
                <c:pt idx="1">
                  <c:v>Шпаки</c:v>
                </c:pt>
                <c:pt idx="2">
                  <c:v>Полярні качки</c:v>
                </c:pt>
                <c:pt idx="3">
                  <c:v>Свійські голуби</c:v>
                </c:pt>
                <c:pt idx="4">
                  <c:v>Страуси</c:v>
                </c:pt>
                <c:pt idx="5">
                  <c:v>Беркути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9</c:v>
                </c:pt>
                <c:pt idx="1">
                  <c:v>19</c:v>
                </c:pt>
                <c:pt idx="2">
                  <c:v>27.4</c:v>
                </c:pt>
                <c:pt idx="3">
                  <c:v>35</c:v>
                </c:pt>
                <c:pt idx="4">
                  <c:v>50</c:v>
                </c:pt>
                <c:pt idx="5">
                  <c:v>80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Лист1!$A$2:$A$7</c:f>
              <c:strCache>
                <c:ptCount val="6"/>
                <c:pt idx="0">
                  <c:v>Ластівки</c:v>
                </c:pt>
                <c:pt idx="1">
                  <c:v>Шпаки</c:v>
                </c:pt>
                <c:pt idx="2">
                  <c:v>Полярні качки</c:v>
                </c:pt>
                <c:pt idx="3">
                  <c:v>Свійські голуби</c:v>
                </c:pt>
                <c:pt idx="4">
                  <c:v>Страуси</c:v>
                </c:pt>
                <c:pt idx="5">
                  <c:v>Беркути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Лист1!$A$2:$A$7</c:f>
              <c:strCache>
                <c:ptCount val="6"/>
                <c:pt idx="0">
                  <c:v>Ластівки</c:v>
                </c:pt>
                <c:pt idx="1">
                  <c:v>Шпаки</c:v>
                </c:pt>
                <c:pt idx="2">
                  <c:v>Полярні качки</c:v>
                </c:pt>
                <c:pt idx="3">
                  <c:v>Свійські голуби</c:v>
                </c:pt>
                <c:pt idx="4">
                  <c:v>Страуси</c:v>
                </c:pt>
                <c:pt idx="5">
                  <c:v>Беркути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37738064"/>
        <c:axId val="337741984"/>
      </c:barChart>
      <c:catAx>
        <c:axId val="3377380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37741984"/>
        <c:crosses val="autoZero"/>
        <c:auto val="1"/>
        <c:lblAlgn val="ctr"/>
        <c:lblOffset val="100"/>
        <c:noMultiLvlLbl val="0"/>
      </c:catAx>
      <c:valAx>
        <c:axId val="3377419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37738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3600" dirty="0" err="1"/>
              <a:t>Висота</a:t>
            </a:r>
            <a:r>
              <a:rPr lang="ru-RU" sz="3600" dirty="0"/>
              <a:t> </a:t>
            </a:r>
            <a:r>
              <a:rPr lang="ru-RU" sz="3600" dirty="0" err="1"/>
              <a:t>польоту</a:t>
            </a:r>
            <a:r>
              <a:rPr lang="ru-RU" sz="3600" dirty="0"/>
              <a:t> </a:t>
            </a:r>
            <a:r>
              <a:rPr lang="ru-RU" sz="3600" dirty="0" err="1"/>
              <a:t>птахів</a:t>
            </a:r>
            <a:endParaRPr lang="ru-RU" sz="36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0963928988043163"/>
          <c:y val="0.21067460317460318"/>
          <c:w val="0.85499033974919803"/>
          <c:h val="0.6699865641794775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Висота польоту птахів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00206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Лист1!$A$2:$A$6</c:f>
              <c:strCache>
                <c:ptCount val="5"/>
                <c:pt idx="0">
                  <c:v>Кондор</c:v>
                </c:pt>
                <c:pt idx="1">
                  <c:v>Ластівка</c:v>
                </c:pt>
                <c:pt idx="2">
                  <c:v>Стриж</c:v>
                </c:pt>
                <c:pt idx="3">
                  <c:v>Лебедь</c:v>
                </c:pt>
                <c:pt idx="4">
                  <c:v>Ягнятник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</c:v>
                </c:pt>
                <c:pt idx="1">
                  <c:v>4</c:v>
                </c:pt>
                <c:pt idx="2">
                  <c:v>3</c:v>
                </c:pt>
                <c:pt idx="3">
                  <c:v>2.4</c:v>
                </c:pt>
                <c:pt idx="4">
                  <c:v>7.5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7742768"/>
        <c:axId val="337742376"/>
      </c:barChart>
      <c:valAx>
        <c:axId val="3377423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37742768"/>
        <c:crosses val="autoZero"/>
        <c:crossBetween val="between"/>
      </c:valAx>
      <c:catAx>
        <c:axId val="3377427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3774237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4400" dirty="0" err="1">
                <a:solidFill>
                  <a:schemeClr val="accent2">
                    <a:lumMod val="50000"/>
                  </a:schemeClr>
                </a:solidFill>
              </a:rPr>
              <a:t>Висота</a:t>
            </a:r>
            <a:r>
              <a:rPr lang="ru-RU" sz="44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4400" dirty="0" err="1">
                <a:solidFill>
                  <a:schemeClr val="accent2">
                    <a:lumMod val="50000"/>
                  </a:schemeClr>
                </a:solidFill>
              </a:rPr>
              <a:t>польоту</a:t>
            </a:r>
            <a:r>
              <a:rPr lang="ru-RU" sz="44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4400" dirty="0" err="1">
                <a:solidFill>
                  <a:schemeClr val="accent2">
                    <a:lumMod val="50000"/>
                  </a:schemeClr>
                </a:solidFill>
              </a:rPr>
              <a:t>птахів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Висота польоту птахів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</c:dPt>
          <c:cat>
            <c:strRef>
              <c:f>Лист1!$A$2:$A$6</c:f>
              <c:strCache>
                <c:ptCount val="5"/>
                <c:pt idx="0">
                  <c:v>Кондор</c:v>
                </c:pt>
                <c:pt idx="1">
                  <c:v>Ластівка</c:v>
                </c:pt>
                <c:pt idx="2">
                  <c:v>Стриж</c:v>
                </c:pt>
                <c:pt idx="3">
                  <c:v>Лебедь</c:v>
                </c:pt>
                <c:pt idx="4">
                  <c:v>Ягнятник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</c:v>
                </c:pt>
                <c:pt idx="1">
                  <c:v>4</c:v>
                </c:pt>
                <c:pt idx="2">
                  <c:v>3</c:v>
                </c:pt>
                <c:pt idx="3">
                  <c:v>2.4</c:v>
                </c:pt>
                <c:pt idx="4">
                  <c:v>7.5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3814960"/>
        <c:axId val="373810256"/>
      </c:barChart>
      <c:catAx>
        <c:axId val="373814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73810256"/>
        <c:crosses val="autoZero"/>
        <c:auto val="1"/>
        <c:lblAlgn val="ctr"/>
        <c:lblOffset val="100"/>
        <c:noMultiLvlLbl val="0"/>
      </c:catAx>
      <c:valAx>
        <c:axId val="373810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73814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800" dirty="0" err="1"/>
              <a:t>Швидкість</a:t>
            </a:r>
            <a:r>
              <a:rPr lang="ru-RU" sz="2800" dirty="0"/>
              <a:t> </a:t>
            </a:r>
            <a:r>
              <a:rPr lang="ru-RU" sz="2800" dirty="0" err="1"/>
              <a:t>руху</a:t>
            </a:r>
            <a:r>
              <a:rPr lang="ru-RU" sz="2800" dirty="0"/>
              <a:t> </a:t>
            </a:r>
            <a:r>
              <a:rPr lang="ru-RU" sz="2800" dirty="0" err="1"/>
              <a:t>Птахів</a:t>
            </a:r>
            <a:r>
              <a:rPr lang="ru-RU" sz="2800" dirty="0"/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Птахи </c:v>
                </c:pt>
              </c:strCache>
            </c:strRef>
          </c:tx>
          <c:explosion val="9"/>
          <c:dPt>
            <c:idx val="0"/>
            <c:bubble3D val="0"/>
            <c:explosion val="5"/>
            <c:spPr>
              <a:solidFill>
                <a:srgbClr val="7030A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rgbClr val="D6009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rgbClr val="0070C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rgbClr val="FFFF0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Земляна зозуля </c:v>
                </c:pt>
                <c:pt idx="1">
                  <c:v>Фазан</c:v>
                </c:pt>
                <c:pt idx="2">
                  <c:v>Кроншнеп</c:v>
                </c:pt>
                <c:pt idx="3">
                  <c:v>Домашня курка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35</c:v>
                </c:pt>
                <c:pt idx="1">
                  <c:v>34</c:v>
                </c:pt>
                <c:pt idx="2">
                  <c:v>16</c:v>
                </c:pt>
                <c:pt idx="3">
                  <c:v>14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6.3340364664641047E-2"/>
          <c:y val="0.16953192046835489"/>
          <c:w val="0.15237128013843901"/>
          <c:h val="0.769898702227449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spPr>
            <a:effectLst>
              <a:outerShdw blurRad="177800" dir="2940000" sx="81000" sy="81000" algn="ctr" rotWithShape="0">
                <a:srgbClr val="000000">
                  <a:alpha val="55000"/>
                </a:srgbClr>
              </a:outerShdw>
            </a:effectLst>
          </c:spPr>
          <c:explosion val="4"/>
          <c:dPt>
            <c:idx val="0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>
                <a:outerShdw blurRad="177800" dir="2940000" sx="81000" sy="81000" algn="ctr" rotWithShape="0">
                  <a:srgbClr val="000000">
                    <a:alpha val="55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  <a:bevelB prst="slope"/>
              </a:sp3d>
            </c:spPr>
          </c:dPt>
          <c:dPt>
            <c:idx val="1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>
                <a:outerShdw blurRad="177800" dir="2940000" sx="81000" sy="81000" algn="ctr" rotWithShape="0">
                  <a:srgbClr val="000000">
                    <a:alpha val="55000"/>
                  </a:srgbClr>
                </a:outerShdw>
              </a:effectLst>
            </c:spPr>
          </c:dPt>
          <c:dPt>
            <c:idx val="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>
                <a:outerShdw blurRad="177800" dir="2940000" sx="81000" sy="81000" algn="ctr" rotWithShape="0">
                  <a:srgbClr val="000000">
                    <a:alpha val="55000"/>
                  </a:srgbClr>
                </a:outerShdw>
              </a:effectLst>
            </c:spPr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спортсмен-спринтер</c:v>
                </c:pt>
                <c:pt idx="1">
                  <c:v>марафонці</c:v>
                </c:pt>
                <c:pt idx="2">
                  <c:v>людина не тренерована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36</c:v>
                </c:pt>
                <c:pt idx="1">
                  <c:v>20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>
          <a:softEdge rad="0"/>
        </a:effectLst>
      </c:spPr>
    </c:plotArea>
    <c:legend>
      <c:legendPos val="b"/>
      <c:layout>
        <c:manualLayout>
          <c:xMode val="edge"/>
          <c:yMode val="edge"/>
          <c:x val="8.6194754769190751E-2"/>
          <c:y val="0.92868674656382733"/>
          <c:w val="0.82477517927893285"/>
          <c:h val="7.131325343617270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>
      <a:glow rad="127000">
        <a:schemeClr val="bg1"/>
      </a:glow>
    </a:effectLst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Порівняння людей та птахів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Pt>
            <c:idx val="0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3"/>
            <c:bubble3D val="0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4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5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6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2"/>
              <c:layout>
                <c:manualLayout>
                  <c:x val="-3.6930807146374464E-2"/>
                  <c:y val="-6.9942923801191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Спортсмен-спринтер</c:v>
                </c:pt>
                <c:pt idx="1">
                  <c:v>Марафонці</c:v>
                </c:pt>
                <c:pt idx="2">
                  <c:v>Людина не тренерована</c:v>
                </c:pt>
                <c:pt idx="3">
                  <c:v>Земляна зозуля</c:v>
                </c:pt>
                <c:pt idx="4">
                  <c:v>Фазан</c:v>
                </c:pt>
                <c:pt idx="5">
                  <c:v>Кронштеп</c:v>
                </c:pt>
                <c:pt idx="6">
                  <c:v>Домашня курка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36</c:v>
                </c:pt>
                <c:pt idx="1">
                  <c:v>20</c:v>
                </c:pt>
                <c:pt idx="2">
                  <c:v>10</c:v>
                </c:pt>
                <c:pt idx="3">
                  <c:v>35</c:v>
                </c:pt>
                <c:pt idx="4">
                  <c:v>34</c:v>
                </c:pt>
                <c:pt idx="5">
                  <c:v>16</c:v>
                </c:pt>
                <c:pt idx="6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7769276846803835E-5"/>
          <c:y val="0.19804821959158708"/>
          <c:w val="0.26500796830076656"/>
          <c:h val="0.769457997343574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4D159-FD01-4FF2-AA02-E2A7D897B54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A800-9935-4F4C-9494-CCB43618A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749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4D159-FD01-4FF2-AA02-E2A7D897B54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A800-9935-4F4C-9494-CCB43618A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859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4D159-FD01-4FF2-AA02-E2A7D897B54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A800-9935-4F4C-9494-CCB43618A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331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4D159-FD01-4FF2-AA02-E2A7D897B54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A800-9935-4F4C-9494-CCB43618A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872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4D159-FD01-4FF2-AA02-E2A7D897B54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A800-9935-4F4C-9494-CCB43618A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304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4D159-FD01-4FF2-AA02-E2A7D897B54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A800-9935-4F4C-9494-CCB43618A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866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4D159-FD01-4FF2-AA02-E2A7D897B54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A800-9935-4F4C-9494-CCB43618A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418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4D159-FD01-4FF2-AA02-E2A7D897B54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A800-9935-4F4C-9494-CCB43618A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391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4D159-FD01-4FF2-AA02-E2A7D897B54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A800-9935-4F4C-9494-CCB43618A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37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4D159-FD01-4FF2-AA02-E2A7D897B54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A800-9935-4F4C-9494-CCB43618A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974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4D159-FD01-4FF2-AA02-E2A7D897B54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1A800-9935-4F4C-9494-CCB43618A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62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4D159-FD01-4FF2-AA02-E2A7D897B54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1A800-9935-4F4C-9494-CCB43618A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27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80752" y="4785361"/>
            <a:ext cx="4543031" cy="16312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uk-UA" sz="2000" b="1" cap="none" spc="50" dirty="0" smtClean="0">
                <a:ln w="0"/>
                <a:solidFill>
                  <a:schemeClr val="bg1">
                    <a:lumMod val="5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математики, кваліфікаційна категорія </a:t>
            </a:r>
            <a:r>
              <a:rPr lang="uk-UA" sz="2000" b="1" cap="none" spc="50" dirty="0" smtClean="0">
                <a:ln w="0"/>
                <a:solidFill>
                  <a:schemeClr val="bg1">
                    <a:lumMod val="5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«Спеціаліст вищої категорії», </a:t>
            </a:r>
            <a:r>
              <a:rPr lang="uk-UA" sz="2000" b="1" cap="none" spc="50" dirty="0" smtClean="0">
                <a:ln w="0"/>
                <a:solidFill>
                  <a:schemeClr val="bg1">
                    <a:lumMod val="5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звання «Старший учитель»: Кривоконь В.Ф.</a:t>
            </a:r>
            <a:endParaRPr lang="ru-RU" sz="2000" b="1" cap="none" spc="50" dirty="0">
              <a:ln w="0"/>
              <a:solidFill>
                <a:schemeClr val="bg1">
                  <a:lumMod val="50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9374" y="1946920"/>
            <a:ext cx="7314823" cy="193899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12000" b="1" spc="6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Діаграми</a:t>
            </a:r>
            <a:endParaRPr lang="ru-RU" sz="12000" b="1" cap="none" spc="600" dirty="0">
              <a:ln w="10160">
                <a:solidFill>
                  <a:schemeClr val="accent5"/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329819" y="5339359"/>
            <a:ext cx="248869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uk-UA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 клас</a:t>
            </a:r>
            <a:r>
              <a:rPr lang="uk-UA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en-US" sz="32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uk-UA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математика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3074" name="Picture 2" descr="http://www.ufm.org.ua/wp-content/uploads/Screenshot_3%D0%BD%D1%80%D1%8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57600"/>
            <a:ext cx="3015621" cy="286469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centrecomdoteu.files.wordpress.com/2012/07/screen-shot-2012-07-20-at-11-53-5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4917" y="1946920"/>
            <a:ext cx="3637904" cy="2768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39374" y="0"/>
            <a:ext cx="11384463" cy="156966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9600" b="1" cap="none" spc="0" dirty="0" smtClean="0">
                <a:ln w="10160">
                  <a:solidFill>
                    <a:srgbClr val="002060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Інтегрований</a:t>
            </a:r>
            <a:r>
              <a:rPr lang="uk-UA" sz="96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96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урок</a:t>
            </a:r>
            <a:endParaRPr lang="ru-RU" sz="9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5715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2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6" grpId="0"/>
      <p:bldP spid="2" grpId="0" uiExpand="1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vitppt.com.ua/images/56/55054/960/img2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660" y="0"/>
            <a:ext cx="9677166" cy="6464648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07099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vitppt.com.ua/images/56/55054/770/img1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542" y="0"/>
            <a:ext cx="8843495" cy="6520721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60355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svitppt.com.ua/images/56/55054/770/img1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104" y="0"/>
            <a:ext cx="8893020" cy="6505731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86487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5339" y="0"/>
            <a:ext cx="100153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5400" i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1.Завдання « Пташиний вік».</a:t>
            </a:r>
            <a:endParaRPr lang="ru-RU" sz="5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50799" y="1550391"/>
            <a:ext cx="102204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</a:t>
            </a:r>
            <a:r>
              <a:rPr lang="uk-UA" sz="32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ривалість життя птахів – показник, який є результатом всіх </a:t>
            </a:r>
            <a:r>
              <a:rPr lang="uk-UA" sz="3200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адаптацій</a:t>
            </a:r>
            <a:r>
              <a:rPr lang="uk-UA" sz="32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птахів: природа начебто відміряла їм досить багато років: 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uk-UA" sz="32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ластівкам – 9 років, 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uk-UA" sz="32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шпакам – 19 років, 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uk-UA" sz="32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полярним качкам 27 років, 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uk-UA" sz="32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свійським голубам – 35 років,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uk-UA" sz="32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страусам – 50 років, 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uk-UA" sz="32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беркутам – 80 років. 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51489" y="1088726"/>
            <a:ext cx="66106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 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Побудувати </a:t>
            </a:r>
            <a:r>
              <a:rPr lang="uk-UA" sz="2400" dirty="0" err="1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стовпчату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діаграму за умовою./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90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527691953"/>
              </p:ext>
            </p:extLst>
          </p:nvPr>
        </p:nvGraphicFramePr>
        <p:xfrm>
          <a:off x="869430" y="0"/>
          <a:ext cx="10418163" cy="63408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9770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2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2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Chart bld="category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703517969"/>
              </p:ext>
            </p:extLst>
          </p:nvPr>
        </p:nvGraphicFramePr>
        <p:xfrm>
          <a:off x="1289154" y="0"/>
          <a:ext cx="9623685" cy="6520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72856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graphicEl>
                                              <a:chart seriesIdx="2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">
                                            <p:graphicEl>
                                              <a:chart seriesIdx="0" categoryIdx="5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>
                                            <p:graphicEl>
                                              <a:chart seriesIdx="1" categoryIdx="5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">
                                            <p:graphicEl>
                                              <a:chart seriesIdx="2" categoryIdx="5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Chart bld="categoryEl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37786" y="1993691"/>
            <a:ext cx="927505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uk-UA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яку висоту можуть підніматися птахи? Так, висота польоту кондора становить    6 км; ластівки – 4 км; стрижа – 3 км; лебедя – 2,4 км; ягнятника – 7,5 км.</a:t>
            </a:r>
            <a:endParaRPr lang="ru-RU" sz="36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2402" y="0"/>
            <a:ext cx="11995015" cy="7641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sz="4400" i="1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Завдання « Висота пташиних польотів</a:t>
            </a:r>
            <a:r>
              <a:rPr lang="uk-UA" sz="4400" i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».</a:t>
            </a:r>
            <a:endParaRPr lang="ru-RU" sz="4400" u="sng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77583" y="1305423"/>
            <a:ext cx="7994946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uk-UA" sz="28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 </a:t>
            </a:r>
            <a:r>
              <a:rPr lang="uk-UA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Побудувати лінійчату діаграму за умовою./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2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502653455"/>
              </p:ext>
            </p:extLst>
          </p:nvPr>
        </p:nvGraphicFramePr>
        <p:xfrm>
          <a:off x="1778832" y="884420"/>
          <a:ext cx="8384499" cy="5426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137439" y="-14990"/>
            <a:ext cx="731751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6000" b="1" cap="none" spc="0" dirty="0">
                <a:ln w="222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</a:t>
            </a:r>
            <a:r>
              <a:rPr lang="uk-UA" sz="6000" b="1" cap="none" spc="0" dirty="0" smtClean="0">
                <a:ln w="222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інійчата діаграма</a:t>
            </a:r>
            <a:endParaRPr lang="ru-RU" sz="6000" b="1" cap="none" spc="0" dirty="0">
              <a:ln w="22225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83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569725321"/>
              </p:ext>
            </p:extLst>
          </p:nvPr>
        </p:nvGraphicFramePr>
        <p:xfrm>
          <a:off x="2158582" y="584617"/>
          <a:ext cx="8799228" cy="58611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661543" y="-180600"/>
            <a:ext cx="69888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err="1" smtClean="0">
                <a:ln w="222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Стовпчата</a:t>
            </a:r>
            <a:r>
              <a:rPr lang="uk-UA" sz="5400" b="1" cap="none" spc="0" dirty="0" smtClean="0">
                <a:ln w="222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5400" b="1" cap="none" spc="0" dirty="0">
                <a:ln w="222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діаграма</a:t>
            </a:r>
            <a:endParaRPr lang="ru-RU" sz="5400" b="1" cap="none" spc="0" dirty="0">
              <a:ln w="22225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587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2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2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2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2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2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Chart bld="seriesEl"/>
        </p:bldSub>
      </p:bldGraphic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6930" y="2369443"/>
            <a:ext cx="11699464" cy="1827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Чи можете ви  уявити, що земляна зозуля розвиває під час бігу швидкість  -  35 км/год, фазан – 34 км/год, кроншнеп – 26 км/год, а домашня курка –  14 км/год?</a:t>
            </a:r>
            <a:endParaRPr lang="ru-RU" sz="36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6930" y="-29235"/>
            <a:ext cx="11523147" cy="825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uk-UA" sz="4800" i="1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Завдання « Швидкість руху птахів».               </a:t>
            </a:r>
            <a:endParaRPr lang="ru-RU" sz="4800" u="sng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43117" y="1457785"/>
            <a:ext cx="53907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Побудувати кругову діаграму. 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44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91875" y="1417924"/>
            <a:ext cx="8992340" cy="4765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>
              <a:lnSpc>
                <a:spcPct val="150000"/>
              </a:lnSpc>
              <a:spcAft>
                <a:spcPts val="800"/>
              </a:spcAft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Сформувати уявлення про поняття діаграми і спосіб відтворення         співвідношен­ня величини за допомогою кругових та </a:t>
            </a:r>
            <a:r>
              <a:rPr lang="uk-UA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стовпчатих</a:t>
            </a: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діаграм; навчитися будувати та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читати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діаграми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 відомим значенням величини, підвищувати інтерес в учнів до біологічних знань, зокрема зоології, виховувати любов до природи, до птахів; залучити якнайбільше учнів до участі в охороні й примноженні природних багатств, підвищити інтерес до навчання.</a:t>
            </a:r>
            <a:endParaRPr lang="ru-RU" sz="1400" dirty="0" smtClean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3">
              <a:lnSpc>
                <a:spcPct val="150000"/>
              </a:lnSpc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Розвивати</a:t>
            </a:r>
            <a:r>
              <a:rPr lang="uk-UA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логічне мислення, творчі здібності, обчислювальні навички, виховувати уважність, зосередженість, вміння співпрацювати в групах.</a:t>
            </a:r>
            <a:endParaRPr lang="ru-RU" sz="1400" dirty="0" smtClean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ru-RU" sz="14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0335" y="0"/>
            <a:ext cx="44213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Мета уроку: </a:t>
            </a:r>
            <a:endParaRPr lang="ru-RU" sz="5400" b="1" dirty="0">
              <a:ln w="1270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http://i.internethaber.com/images/gallery/26419/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274" y="3908125"/>
            <a:ext cx="3662384" cy="275489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244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582839938"/>
              </p:ext>
            </p:extLst>
          </p:nvPr>
        </p:nvGraphicFramePr>
        <p:xfrm>
          <a:off x="1444487" y="923330"/>
          <a:ext cx="8666922" cy="55569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725447" y="0"/>
            <a:ext cx="610500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5400" b="1" dirty="0" smtClean="0">
                <a:ln w="222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Кругова </a:t>
            </a:r>
            <a:r>
              <a:rPr lang="uk-UA" sz="5400" b="1" dirty="0">
                <a:ln w="222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діаграма</a:t>
            </a:r>
            <a:endParaRPr lang="ru-RU" sz="5400" b="1" dirty="0">
              <a:ln w="22225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341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583117967"/>
              </p:ext>
            </p:extLst>
          </p:nvPr>
        </p:nvGraphicFramePr>
        <p:xfrm>
          <a:off x="1978512" y="1374252"/>
          <a:ext cx="8958805" cy="4942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3327431" y="807054"/>
            <a:ext cx="57686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ru-RU" sz="3600" b="1" dirty="0" err="1">
                <a:ln w="22225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Швидкість</a:t>
            </a:r>
            <a:r>
              <a:rPr lang="ru-RU" sz="3600" b="1" dirty="0">
                <a:ln w="22225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err="1">
                <a:ln w="22225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руху</a:t>
            </a:r>
            <a:r>
              <a:rPr lang="ru-RU" sz="3600" b="1" dirty="0">
                <a:ln w="22225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err="1">
                <a:ln w="22225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людини</a:t>
            </a:r>
            <a:endParaRPr lang="ru-RU" sz="3600" b="1" dirty="0">
              <a:ln w="22225">
                <a:solidFill>
                  <a:schemeClr val="bg1">
                    <a:lumMod val="50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78220" y="-116276"/>
            <a:ext cx="610500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5400" b="1" dirty="0" smtClean="0">
                <a:ln w="222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Кругова </a:t>
            </a:r>
            <a:r>
              <a:rPr lang="uk-UA" sz="5400" b="1" dirty="0">
                <a:ln w="222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діаграма</a:t>
            </a:r>
            <a:endParaRPr lang="ru-RU" sz="5400" b="1" dirty="0">
              <a:ln w="22225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491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category"/>
        </p:bldSub>
      </p:bldGraphic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414265128"/>
              </p:ext>
            </p:extLst>
          </p:nvPr>
        </p:nvGraphicFramePr>
        <p:xfrm>
          <a:off x="1724628" y="1238490"/>
          <a:ext cx="8160152" cy="47571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815130" y="923330"/>
            <a:ext cx="1035065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err="1">
                <a:ln w="22225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Порівняння</a:t>
            </a:r>
            <a:r>
              <a:rPr lang="ru-RU" sz="3600" b="1" cap="none" spc="0" dirty="0">
                <a:ln w="22225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cap="none" spc="0" dirty="0" err="1">
                <a:ln w="22225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швидкості</a:t>
            </a:r>
            <a:r>
              <a:rPr lang="ru-RU" sz="3600" b="1" cap="none" spc="0" dirty="0">
                <a:ln w="22225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cap="none" spc="0" dirty="0" err="1">
                <a:ln w="22225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руху</a:t>
            </a:r>
            <a:r>
              <a:rPr lang="ru-RU" sz="3600" b="1" cap="none" spc="0" dirty="0">
                <a:ln w="22225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людей та </a:t>
            </a:r>
            <a:r>
              <a:rPr lang="ru-RU" sz="3600" b="1" cap="none" spc="0" dirty="0" err="1">
                <a:ln w="22225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птахів</a:t>
            </a:r>
            <a:endParaRPr lang="ru-RU" sz="3600" b="1" cap="none" spc="0" dirty="0">
              <a:ln w="22225">
                <a:solidFill>
                  <a:schemeClr val="bg1">
                    <a:lumMod val="50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25447" y="0"/>
            <a:ext cx="610500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5400" b="1" dirty="0" smtClean="0">
                <a:ln w="222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Кругова </a:t>
            </a:r>
            <a:r>
              <a:rPr lang="uk-UA" sz="5400" b="1" dirty="0">
                <a:ln w="222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діаграма</a:t>
            </a:r>
            <a:endParaRPr lang="ru-RU" sz="5400" b="1" dirty="0">
              <a:ln w="22225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42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category"/>
        </p:bldSub>
      </p:bldGraphic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7952" y="1743072"/>
            <a:ext cx="8714342" cy="5347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6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Серед </a:t>
            </a:r>
            <a:r>
              <a:rPr lang="uk-UA" sz="36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птахів, які живуть нині, чимало досить- таки великих</a:t>
            </a:r>
            <a:r>
              <a:rPr lang="uk-UA" sz="36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uk-UA" sz="36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36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африканський </a:t>
            </a:r>
            <a:r>
              <a:rPr lang="uk-UA" sz="36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страус </a:t>
            </a:r>
            <a:r>
              <a:rPr lang="uk-UA" sz="36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90 кг, </a:t>
            </a:r>
            <a:endParaRPr lang="uk-UA" sz="36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uk-UA" sz="3600" dirty="0" err="1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ему</a:t>
            </a:r>
            <a:r>
              <a:rPr lang="uk-UA" sz="36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55 кг, нанду – 50 кг, 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uk-UA" sz="36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імператорський </a:t>
            </a:r>
            <a:r>
              <a:rPr lang="uk-UA" sz="36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пінгвін – 45 кг. 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Побудувати лінійну та кругову діаграми ваги птахів.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6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endParaRPr lang="ru-RU" sz="36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27952" y="-88135"/>
            <a:ext cx="8251634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4800" i="1" u="sng" dirty="0" smtClean="0">
                <a:solidFill>
                  <a:srgbClr val="ED7D3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</a:t>
            </a:r>
            <a:r>
              <a:rPr lang="uk-UA" sz="4800" i="1" u="sng" dirty="0">
                <a:solidFill>
                  <a:srgbClr val="ED7D3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Завдання </a:t>
            </a:r>
            <a:r>
              <a:rPr lang="uk-UA" sz="4800" i="1" u="sng" dirty="0" smtClean="0">
                <a:solidFill>
                  <a:srgbClr val="ED7D3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«Вага птахів</a:t>
            </a:r>
            <a:r>
              <a:rPr lang="uk-UA" sz="4800" i="1" u="sng" dirty="0">
                <a:solidFill>
                  <a:srgbClr val="ED7D3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». </a:t>
            </a:r>
            <a:endParaRPr lang="ru-RU" sz="4800" u="sng" dirty="0">
              <a:solidFill>
                <a:srgbClr val="ED7D31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7952" y="728692"/>
            <a:ext cx="7855027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/Задача розв’язується колективно біля дошки і в зошитах, з наступним обговоренням.</a:t>
            </a:r>
            <a:r>
              <a:rPr lang="uk-UA" sz="28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/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03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575280"/>
              </p:ext>
            </p:extLst>
          </p:nvPr>
        </p:nvGraphicFramePr>
        <p:xfrm>
          <a:off x="9829800" y="1927436"/>
          <a:ext cx="2362200" cy="368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Image" r:id="rId4" imgW="2361600" imgH="3682440" progId="Photoshop.Image.18">
                  <p:embed/>
                </p:oleObj>
              </mc:Choice>
              <mc:Fallback>
                <p:oleObj name="Image" r:id="rId4" imgW="2361600" imgH="3682440" progId="Photoshop.Image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829800" y="1927436"/>
                        <a:ext cx="2362200" cy="368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674382" y="1974222"/>
            <a:ext cx="9794177" cy="4883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uk-UA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Продовжіть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фразу: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Сьогодні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я </a:t>
            </a:r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дізнався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uk-UA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а)....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Сьогодні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я </a:t>
            </a:r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навчився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uk-UA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а)....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Мені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хотілося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 у </a:t>
            </a:r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майбутньому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навчитися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....</a:t>
            </a:r>
            <a:endParaRPr lang="ru-RU" sz="3600" dirty="0" smtClean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61238" y="0"/>
            <a:ext cx="61062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0" dirty="0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uk-UA" sz="5400" b="1" cap="none" spc="500" dirty="0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ІІ. Рефлексія.</a:t>
            </a:r>
            <a:r>
              <a:rPr lang="ru-RU" sz="5400" b="1" cap="none" spc="500" dirty="0">
                <a:ln w="66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sz="5400" b="1" cap="none" spc="500" dirty="0">
              <a:ln w="660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425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1257" y="1911267"/>
            <a:ext cx="981191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err="1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Дякую</a:t>
            </a:r>
            <a:r>
              <a:rPr lang="ru-RU" sz="9600" b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9600" b="1" cap="none" spc="0" dirty="0" err="1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увагу</a:t>
            </a:r>
            <a:r>
              <a:rPr lang="ru-RU" sz="9600" b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ru-RU" sz="9600" b="1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 descr="https://im0-tub-ru.yandex.net/i?id=fba17cecd87be168611bf16710161628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054" y="3909810"/>
            <a:ext cx="4116946" cy="257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636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39.radikal.ru/i084/0909/cc/a7312357c73c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473" y="3762824"/>
            <a:ext cx="1935480" cy="259103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static.wixstatic.com/media/a77df5_8582d9b977e64429a2471f0a9d6e2aec.jpg_srz_944_679_85_22_0.50_1.20_0.00_jpg_srz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313" y="1595572"/>
            <a:ext cx="2971800" cy="2137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Лена\Desktop\мама\Мама2017\Інтегровані уроки2017-2018\rv0004948_1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09" y="1890711"/>
            <a:ext cx="3462655" cy="307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www.megakniga.com.ua/images/mod_catalog_prod/354980/4824001686102_4%20price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436" y="1939743"/>
            <a:ext cx="2066925" cy="253809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471962" y="221842"/>
            <a:ext cx="12211203" cy="1200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uk-UA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Таблиці зручні для впорядкування та пошуку даних. </a:t>
            </a:r>
          </a:p>
          <a:p>
            <a:pPr algn="ctr"/>
            <a:r>
              <a:rPr lang="uk-UA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Ось деякі всім відомі таблиці. 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06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500"/>
                            </p:stCondLst>
                            <p:childTnLst>
                              <p:par>
                                <p:cTn id="23" presetID="16" presetClass="entr" presetSubtype="4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315519.vk.me/v315519785/26b2/ZYHvQSkjy7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9976" y="4608538"/>
            <a:ext cx="2049145" cy="1840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161" y="1515506"/>
            <a:ext cx="111099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b="1" i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Діаграма</a:t>
            </a: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4400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(в </a:t>
            </a:r>
            <a:r>
              <a:rPr lang="ru-RU" sz="4400" i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перекладі</a:t>
            </a:r>
            <a:r>
              <a:rPr lang="ru-RU" sz="4400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з </a:t>
            </a:r>
            <a:r>
              <a:rPr lang="ru-RU" sz="4400" i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грецької</a:t>
            </a:r>
            <a:r>
              <a:rPr lang="ru-RU" sz="4400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4400" i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diagramma</a:t>
            </a:r>
            <a:r>
              <a:rPr lang="ru-RU" sz="4400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- </a:t>
            </a:r>
            <a:r>
              <a:rPr lang="ru-RU" sz="4400" i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зображення</a:t>
            </a:r>
            <a:r>
              <a:rPr lang="ru-RU" sz="4400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4400" i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малюнок</a:t>
            </a:r>
            <a:r>
              <a:rPr lang="ru-RU" sz="4400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4400" i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креслення</a:t>
            </a:r>
            <a:r>
              <a:rPr lang="ru-RU" sz="4400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ru-RU" sz="4400" b="1" i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графічне</a:t>
            </a: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4400" b="1" i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зображення</a:t>
            </a: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4400" b="1" i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наочно</a:t>
            </a: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4400" b="1" i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показує</a:t>
            </a: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4400" b="1" i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співвідношення</a:t>
            </a: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4400" b="1" i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яких-небудь</a:t>
            </a: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величин.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97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74133" y="92281"/>
            <a:ext cx="1150353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Відомо</a:t>
            </a:r>
            <a:r>
              <a:rPr lang="ru-RU" sz="6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60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безліч</a:t>
            </a:r>
            <a:r>
              <a:rPr lang="ru-RU" sz="6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60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видів</a:t>
            </a:r>
            <a:r>
              <a:rPr lang="ru-RU" sz="6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60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діаграм</a:t>
            </a:r>
            <a:r>
              <a:rPr lang="ru-RU" sz="6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endParaRPr lang="ru-RU" sz="6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810" y="1648496"/>
            <a:ext cx="7332318" cy="488821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465945" y="1257550"/>
            <a:ext cx="3435236" cy="11324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200000"/>
              </a:lnSpc>
              <a:buFontTx/>
              <a:buChar char="-"/>
            </a:pP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стовпчаста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30316" y="2062419"/>
            <a:ext cx="25987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200000"/>
              </a:lnSpc>
              <a:buFontTx/>
              <a:buChar char="-"/>
            </a:pPr>
            <a:r>
              <a:rPr lang="ru-RU" sz="4000" dirty="0" err="1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лінійна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447688" y="2885373"/>
            <a:ext cx="270580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200000"/>
              </a:lnSpc>
              <a:buFontTx/>
              <a:buChar char="-"/>
            </a:pP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кругова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30316" y="3817055"/>
            <a:ext cx="294984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200000"/>
              </a:lnSpc>
              <a:buFontTx/>
              <a:buChar char="-"/>
            </a:pP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конусна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295866" y="4640009"/>
            <a:ext cx="377539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200000"/>
              </a:lnSpc>
              <a:buFontTx/>
              <a:buChar char="-"/>
            </a:pP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циліндрична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794437" y="1992247"/>
            <a:ext cx="2318197" cy="1818572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0148264" y="2389976"/>
            <a:ext cx="1829404" cy="1702626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629993" y="3810819"/>
            <a:ext cx="2368446" cy="1780512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48842" y="4235166"/>
            <a:ext cx="1714605" cy="1877195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321508" y="3547092"/>
            <a:ext cx="2308485" cy="1864357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321508" y="1992247"/>
            <a:ext cx="2308485" cy="1554845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559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"/>
                                            </p:cond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7"/>
                                            </p:cond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7"/>
                                            </p:cond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9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7"/>
                                            </p:cond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1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3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7"/>
                                            </p:cond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3036" y="1510281"/>
            <a:ext cx="10487415" cy="3714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4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Швидкість польоту зяблика – 55км/год, ластівки – 74км/год, чайки – 45км/год, ворони – 30км/год, горобця – 56км/год, качки – 85км/год. Побудувати </a:t>
            </a:r>
            <a:r>
              <a:rPr lang="uk-UA" sz="4400" dirty="0" err="1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стовпчату</a:t>
            </a:r>
            <a:r>
              <a:rPr lang="uk-UA" sz="4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кругову  діаграми.</a:t>
            </a:r>
            <a:endParaRPr lang="ru-RU" sz="4400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53036" y="-132572"/>
            <a:ext cx="788773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8800" b="1" i="1" u="sng" cap="none" spc="0" dirty="0">
                <a:ln w="222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Умова задачі:</a:t>
            </a:r>
            <a:endParaRPr lang="ru-RU" sz="8800" b="1" cap="none" spc="0" dirty="0">
              <a:ln w="22225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0566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472" y="1519707"/>
            <a:ext cx="7293198" cy="501632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30433" y="0"/>
            <a:ext cx="66159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err="1" smtClean="0">
                <a:ln w="222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Стовпчата</a:t>
            </a:r>
            <a:r>
              <a:rPr lang="uk-UA" sz="5400" b="1" cap="none" spc="0" dirty="0" smtClean="0">
                <a:ln w="222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діаграма.</a:t>
            </a:r>
            <a:endParaRPr lang="ru-RU" sz="5400" b="1" cap="none" spc="0" dirty="0">
              <a:ln w="22225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33689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015130295"/>
              </p:ext>
            </p:extLst>
          </p:nvPr>
        </p:nvGraphicFramePr>
        <p:xfrm>
          <a:off x="1717182" y="927279"/>
          <a:ext cx="8598795" cy="5261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127112" y="3234652"/>
            <a:ext cx="242374" cy="374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66493" y="0"/>
            <a:ext cx="56746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222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Кругова діаграма</a:t>
            </a:r>
            <a:endParaRPr lang="ru-RU" sz="5400" b="1" cap="none" spc="0" dirty="0">
              <a:ln w="22225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9979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Chart bld="category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Лена\Desktop\мама\Мама2017\Інтегровані уроки2017-2018\шпак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804" y="1708879"/>
            <a:ext cx="7305921" cy="481184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723929" y="727392"/>
            <a:ext cx="6391520" cy="98148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5400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5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Гра «Мікрофон»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61152" y="0"/>
            <a:ext cx="85170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Цікаві</a:t>
            </a:r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факти</a:t>
            </a:r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про </a:t>
            </a:r>
            <a:r>
              <a:rPr lang="ru-RU" sz="54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птахів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49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Фиолетовый II">
    <a:dk1>
      <a:sysClr val="windowText" lastClr="000000"/>
    </a:dk1>
    <a:lt1>
      <a:sysClr val="window" lastClr="FFFFFF"/>
    </a:lt1>
    <a:dk2>
      <a:srgbClr val="632E62"/>
    </a:dk2>
    <a:lt2>
      <a:srgbClr val="EAE5EB"/>
    </a:lt2>
    <a:accent1>
      <a:srgbClr val="92278F"/>
    </a:accent1>
    <a:accent2>
      <a:srgbClr val="9B57D3"/>
    </a:accent2>
    <a:accent3>
      <a:srgbClr val="755DD9"/>
    </a:accent3>
    <a:accent4>
      <a:srgbClr val="665EB8"/>
    </a:accent4>
    <a:accent5>
      <a:srgbClr val="45A5ED"/>
    </a:accent5>
    <a:accent6>
      <a:srgbClr val="5982DB"/>
    </a:accent6>
    <a:hlink>
      <a:srgbClr val="0066FF"/>
    </a:hlink>
    <a:folHlink>
      <a:srgbClr val="666699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Глянец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12700" cap="flat" cmpd="sng" algn="ctr">
        <a:solidFill>
          <a:schemeClr val="phClr">
            <a:tint val="95000"/>
            <a:shade val="95000"/>
            <a:satMod val="120000"/>
          </a:schemeClr>
        </a:solidFill>
        <a:prstDash val="solid"/>
      </a:ln>
      <a:ln w="55000" cap="flat" cmpd="thickThin" algn="ctr">
        <a:solidFill>
          <a:schemeClr val="phClr">
            <a:tint val="90000"/>
            <a:satMod val="130000"/>
          </a:schemeClr>
        </a:solidFill>
        <a:prstDash val="solid"/>
      </a:ln>
      <a:ln w="508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Фиолетовый II">
    <a:dk1>
      <a:sysClr val="windowText" lastClr="000000"/>
    </a:dk1>
    <a:lt1>
      <a:sysClr val="window" lastClr="FFFFFF"/>
    </a:lt1>
    <a:dk2>
      <a:srgbClr val="632E62"/>
    </a:dk2>
    <a:lt2>
      <a:srgbClr val="EAE5EB"/>
    </a:lt2>
    <a:accent1>
      <a:srgbClr val="92278F"/>
    </a:accent1>
    <a:accent2>
      <a:srgbClr val="9B57D3"/>
    </a:accent2>
    <a:accent3>
      <a:srgbClr val="755DD9"/>
    </a:accent3>
    <a:accent4>
      <a:srgbClr val="665EB8"/>
    </a:accent4>
    <a:accent5>
      <a:srgbClr val="45A5ED"/>
    </a:accent5>
    <a:accent6>
      <a:srgbClr val="5982DB"/>
    </a:accent6>
    <a:hlink>
      <a:srgbClr val="0066FF"/>
    </a:hlink>
    <a:folHlink>
      <a:srgbClr val="666699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Глянец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12700" cap="flat" cmpd="sng" algn="ctr">
        <a:solidFill>
          <a:schemeClr val="phClr">
            <a:tint val="95000"/>
            <a:shade val="95000"/>
            <a:satMod val="120000"/>
          </a:schemeClr>
        </a:solidFill>
        <a:prstDash val="solid"/>
      </a:ln>
      <a:ln w="55000" cap="flat" cmpd="thickThin" algn="ctr">
        <a:solidFill>
          <a:schemeClr val="phClr">
            <a:tint val="90000"/>
            <a:satMod val="130000"/>
          </a:schemeClr>
        </a:solidFill>
        <a:prstDash val="solid"/>
      </a:ln>
      <a:ln w="508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Фиолетовый II">
    <a:dk1>
      <a:sysClr val="windowText" lastClr="000000"/>
    </a:dk1>
    <a:lt1>
      <a:sysClr val="window" lastClr="FFFFFF"/>
    </a:lt1>
    <a:dk2>
      <a:srgbClr val="632E62"/>
    </a:dk2>
    <a:lt2>
      <a:srgbClr val="EAE5EB"/>
    </a:lt2>
    <a:accent1>
      <a:srgbClr val="92278F"/>
    </a:accent1>
    <a:accent2>
      <a:srgbClr val="9B57D3"/>
    </a:accent2>
    <a:accent3>
      <a:srgbClr val="755DD9"/>
    </a:accent3>
    <a:accent4>
      <a:srgbClr val="665EB8"/>
    </a:accent4>
    <a:accent5>
      <a:srgbClr val="45A5ED"/>
    </a:accent5>
    <a:accent6>
      <a:srgbClr val="5982DB"/>
    </a:accent6>
    <a:hlink>
      <a:srgbClr val="0066FF"/>
    </a:hlink>
    <a:folHlink>
      <a:srgbClr val="666699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Глянец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12700" cap="flat" cmpd="sng" algn="ctr">
        <a:solidFill>
          <a:schemeClr val="phClr">
            <a:tint val="95000"/>
            <a:shade val="95000"/>
            <a:satMod val="120000"/>
          </a:schemeClr>
        </a:solidFill>
        <a:prstDash val="solid"/>
      </a:ln>
      <a:ln w="55000" cap="flat" cmpd="thickThin" algn="ctr">
        <a:solidFill>
          <a:schemeClr val="phClr">
            <a:tint val="90000"/>
            <a:satMod val="130000"/>
          </a:schemeClr>
        </a:solidFill>
        <a:prstDash val="solid"/>
      </a:ln>
      <a:ln w="508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1026</TotalTime>
  <Words>518</Words>
  <Application>Microsoft Office PowerPoint</Application>
  <PresentationFormat>Широкоэкранный</PresentationFormat>
  <Paragraphs>71</Paragraphs>
  <Slides>25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Times New Roman</vt:lpstr>
      <vt:lpstr>Тема Office</vt:lpstr>
      <vt:lpstr>Image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Лена</cp:lastModifiedBy>
  <cp:revision>56</cp:revision>
  <dcterms:created xsi:type="dcterms:W3CDTF">2017-11-05T16:01:33Z</dcterms:created>
  <dcterms:modified xsi:type="dcterms:W3CDTF">2018-01-25T16:56:03Z</dcterms:modified>
</cp:coreProperties>
</file>