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7" r:id="rId3"/>
    <p:sldId id="265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A5002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8E25F5-225A-411F-8B59-BEEC5B57716D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533F5F-FB52-4A1B-B9C5-57D7DB1E3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8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ED0EA2-A5C3-4EF9-BF7D-67B5E86E622D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626B49D-7329-40DD-8092-C2960EDC2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1ACE-BCD5-424F-98F7-E2E3E51FDBF5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7F49-D689-413F-A2DE-C05492514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039CF-009C-4531-8A4D-DE0A07028517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71757-CA61-4343-8C26-08F5A1E9D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DD32B-170D-4BB8-A1EF-321991AF7400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3AAA-386F-4736-B1DB-1BC47FB60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0919C4-F8D4-487E-BA51-4B8D728EA8B4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372586-8024-4766-97AD-24347E880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E1A014-EF44-4C98-B0C4-C16B23F5CE36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75BADB-28DC-4C79-86E9-41B6D0324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A46D12-C061-448C-9C41-026D6A162010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8684DF-E936-43A3-9BAD-7E390079B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BD7076-6CB9-44A8-A4DA-18DC5E57B7DB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692632-5AE4-46A4-8E55-2D87A95FF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F68A-049A-4A6F-B097-13FBF44FB8B8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4E18E-9CA4-4441-BB38-759A06D2A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8834FE-FABA-47E0-B967-EECBF7A1CD03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094EEF-8085-4083-8EEF-CECAD32F7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E79194-62BF-4606-BCE6-B34B3FB8E3EF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6EA17A8-2BDB-4507-9AB1-3A5EC7510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B2A2E9-287F-4A75-9D6C-4D9AA329344D}" type="datetimeFigureOut">
              <a:rPr lang="ru-RU"/>
              <a:pPr>
                <a:defRPr/>
              </a:pPr>
              <a:t>13.01.2018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8AE7DE-6787-48BB-A613-8DB2328A4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700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250825" y="333375"/>
            <a:ext cx="8497888" cy="4175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ru-RU" sz="3700" smtClean="0">
                <a:solidFill>
                  <a:srgbClr val="003399"/>
                </a:solidFill>
                <a:effectLst/>
                <a:latin typeface="Arial" charset="0"/>
              </a:rPr>
              <a:t>Презентац</a:t>
            </a: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ія</a:t>
            </a:r>
            <a:b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</a:b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з історії України</a:t>
            </a:r>
            <a:b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</a:b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за темою:</a:t>
            </a:r>
            <a:b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</a:b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Тема 3. Україна в умовах політичної та економічної лібералізації суспільства </a:t>
            </a:r>
            <a:b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</a:b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(1953-64 рр.)</a:t>
            </a:r>
            <a:b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</a:br>
            <a:r>
              <a:rPr lang="uk-UA" sz="3700" smtClean="0">
                <a:solidFill>
                  <a:srgbClr val="003399"/>
                </a:solidFill>
                <a:effectLst/>
                <a:latin typeface="Arial" charset="0"/>
              </a:rPr>
              <a:t>Внутрішньополітичне становище України в середині 50-х рр.</a:t>
            </a:r>
            <a:r>
              <a:rPr lang="uk-UA" sz="3700" smtClean="0">
                <a:effectLst/>
                <a:latin typeface="Arial" charset="0"/>
              </a:rPr>
              <a:t> </a:t>
            </a:r>
            <a:endParaRPr lang="ru-RU" sz="3700" smtClean="0">
              <a:effectLst/>
              <a:latin typeface="Arial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0" y="4940300"/>
            <a:ext cx="62281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Підготувала</a:t>
            </a:r>
          </a:p>
          <a:p>
            <a:r>
              <a:rPr lang="uk-UA" sz="2400" dirty="0">
                <a:solidFill>
                  <a:schemeClr val="bg1"/>
                </a:solidFill>
              </a:rPr>
              <a:t>вчитель історії </a:t>
            </a:r>
            <a:r>
              <a:rPr lang="uk-UA" sz="2400" dirty="0" smtClean="0">
                <a:solidFill>
                  <a:schemeClr val="bg1"/>
                </a:solidFill>
              </a:rPr>
              <a:t>та правознавства</a:t>
            </a:r>
            <a:endParaRPr lang="uk-UA" sz="2400" dirty="0">
              <a:solidFill>
                <a:schemeClr val="bg1"/>
              </a:solidFill>
            </a:endParaRPr>
          </a:p>
          <a:p>
            <a:r>
              <a:rPr lang="uk-UA" sz="2400" dirty="0">
                <a:solidFill>
                  <a:schemeClr val="bg1"/>
                </a:solidFill>
              </a:rPr>
              <a:t>загальноосвітньої школи </a:t>
            </a:r>
          </a:p>
          <a:p>
            <a:r>
              <a:rPr lang="uk-UA" sz="2400" dirty="0">
                <a:solidFill>
                  <a:schemeClr val="bg1"/>
                </a:solidFill>
              </a:rPr>
              <a:t>І-ІІІ ступенів №16</a:t>
            </a:r>
          </a:p>
          <a:p>
            <a:r>
              <a:rPr lang="uk-UA" sz="2400" dirty="0" err="1">
                <a:solidFill>
                  <a:schemeClr val="bg1"/>
                </a:solidFill>
              </a:rPr>
              <a:t>Уланова</a:t>
            </a:r>
            <a:r>
              <a:rPr lang="uk-UA" sz="2400" dirty="0">
                <a:solidFill>
                  <a:schemeClr val="bg1"/>
                </a:solidFill>
              </a:rPr>
              <a:t> </a:t>
            </a:r>
            <a:r>
              <a:rPr lang="uk-UA" sz="2400" dirty="0" smtClean="0">
                <a:solidFill>
                  <a:schemeClr val="bg1"/>
                </a:solidFill>
              </a:rPr>
              <a:t>Ася В</a:t>
            </a:r>
            <a:r>
              <a:rPr lang="uk-UA" sz="2400" dirty="0" smtClean="0">
                <a:solidFill>
                  <a:schemeClr val="bg1"/>
                </a:solidFill>
              </a:rPr>
              <a:t>олодимирівна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3" y="1000125"/>
            <a:ext cx="8929687" cy="47148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Багато хто говорять про реформи, проведених Хрущевим: “Жоден його крок не був зроблений досить твердо, жодного починання не було доведено до кінця... Найбільше реформи губило те, як саме вони проводилися і які обмежені – у порівнянні зі спаленілими надіями – результати давали”.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Але ряд реформ був проведений досить твердо, до кінця доведений і цілком виправдав надії, що покладалися на них.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Перелічую: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Ліквідація усіх видів таємних безсудних розправ, так званих “особливих нарад ” і т.п. При всій недосконалості нового судового законодавства, нового кримінального кодексу наша країна ставала правовою державою.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Пенсійна реформа</a:t>
            </a: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До неї пенсії були настільки мізерні, що носили чисто символічний характер. Реформа пенсій поширювалася на десятки мільйонів чоловік і зробила для них можливим стерпне, хоча і скромне існування.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Житлова реформа</a:t>
            </a: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Масове житлове будівництво, розгорнуте за Хрущова, зробило, принаймні для вступаючих у житлові кооперативи, доступним одержання квартир, та й ціни на кооперативи були тоді цілком помірними.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50825" y="188913"/>
            <a:ext cx="889317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3600" b="1" i="1"/>
              <a:t>Оцінка діяльності М.С. Хрущова</a:t>
            </a:r>
            <a:endParaRPr lang="ru-RU" sz="3600" b="1" i="1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38"/>
            <a:ext cx="5357813" cy="5643562"/>
          </a:xfrm>
        </p:spPr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недоліках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непослідовності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т.д. Хрущев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інтересах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народу.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дійсний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подвиг,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ризикуючи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політичною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кар'єрою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наважився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викриття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реабілітацію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безневинних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убитих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суцільному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оточенні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сталіністів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оточення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того, Хрущев і сам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оточення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Хрущеву,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знадобилося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перемогти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сталініста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самому, що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сталіністами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створюючи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нинішнє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мало 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кадрів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Це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справжній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лідер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прокладає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 каравану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  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969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Висновок</a:t>
            </a:r>
            <a:endParaRPr lang="ru-RU" dirty="0"/>
          </a:p>
        </p:txBody>
      </p:sp>
      <p:pic>
        <p:nvPicPr>
          <p:cNvPr id="5" name="Рисунок 4" descr="khruschev_n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1285875"/>
            <a:ext cx="3214687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uk-UA" sz="4500" smtClean="0">
                <a:effectLst/>
                <a:latin typeface="Arial" charset="0"/>
              </a:rPr>
              <a:t>                  Мета уроку</a:t>
            </a:r>
            <a:endParaRPr lang="ru-RU" sz="4500" smtClean="0">
              <a:effectLst/>
              <a:latin typeface="Arial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400" b="1" smtClean="0">
                <a:latin typeface="Arial" charset="0"/>
              </a:rPr>
              <a:t>Дидактична мета уроку</a:t>
            </a:r>
            <a:r>
              <a:rPr lang="uk-UA" sz="2400" smtClean="0">
                <a:latin typeface="Arial" charset="0"/>
              </a:rPr>
              <a:t>: розкрити суть процесу десталінізації через місце і роль М.С. Хрущова в історії СРСР; показати його особливості в Україні; дати оцінку періоду 1953-64 рр..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uk-UA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uk-UA" sz="2400" b="1" smtClean="0">
                <a:latin typeface="Arial" charset="0"/>
              </a:rPr>
              <a:t>Розвивальна мета уроку</a:t>
            </a:r>
            <a:r>
              <a:rPr lang="uk-UA" sz="2400" smtClean="0">
                <a:latin typeface="Arial" charset="0"/>
              </a:rPr>
              <a:t>: розвивати історичну свідомість учнів; вчити їх мати власну думку з приводу конкретних історичних явищ і процесів.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uk-UA" sz="24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uk-UA" sz="2400" b="1" smtClean="0">
                <a:latin typeface="Arial" charset="0"/>
              </a:rPr>
              <a:t>Виховна мета уроку</a:t>
            </a:r>
            <a:r>
              <a:rPr lang="uk-UA" sz="2400" smtClean="0">
                <a:latin typeface="Arial" charset="0"/>
              </a:rPr>
              <a:t>: виховувати почуття патріотизму, поваги до історичного минулого своєї держави.</a:t>
            </a: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153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33375"/>
            <a:ext cx="8229600" cy="56737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uk-UA" b="1" smtClean="0">
                <a:latin typeface="Arial" charset="0"/>
              </a:rPr>
              <a:t>Тип уроку</a:t>
            </a:r>
            <a:r>
              <a:rPr lang="uk-UA" smtClean="0">
                <a:latin typeface="Arial" charset="0"/>
              </a:rPr>
              <a:t>: комбінований</a:t>
            </a:r>
          </a:p>
          <a:p>
            <a:pPr>
              <a:buFont typeface="Wingdings 3" pitchFamily="18" charset="2"/>
              <a:buNone/>
            </a:pPr>
            <a:r>
              <a:rPr lang="uk-UA" b="1" smtClean="0">
                <a:latin typeface="Arial" charset="0"/>
              </a:rPr>
              <a:t>Основні поняття і терміни</a:t>
            </a:r>
            <a:r>
              <a:rPr lang="uk-UA" smtClean="0">
                <a:latin typeface="Arial" charset="0"/>
              </a:rPr>
              <a:t>: “відлига”,      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десталінізація,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реабілітація,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програма КПРС,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раднаргосп,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вертикальна і горизонтальна системи управління,</a:t>
            </a:r>
          </a:p>
          <a:p>
            <a:pPr>
              <a:buFont typeface="Wingdings 3" pitchFamily="18" charset="2"/>
              <a:buNone/>
            </a:pPr>
            <a:r>
              <a:rPr lang="uk-UA" smtClean="0">
                <a:latin typeface="Arial" charset="0"/>
              </a:rPr>
              <a:t>                                                  екстенсивний та інтенсивний методи розвитку народного господарства</a:t>
            </a:r>
          </a:p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k-UA" smtClean="0">
                <a:effectLst/>
                <a:latin typeface="Arial" charset="0"/>
              </a:rPr>
              <a:t>         Структура уроку</a:t>
            </a:r>
            <a:endParaRPr lang="ru-RU" smtClean="0">
              <a:effectLst/>
              <a:latin typeface="Arial" charset="0"/>
            </a:endParaRP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mtClean="0">
                <a:latin typeface="Arial" charset="0"/>
              </a:rPr>
              <a:t>І. Актуалізація опорних знань учнів</a:t>
            </a:r>
          </a:p>
          <a:p>
            <a:r>
              <a:rPr lang="uk-UA" smtClean="0">
                <a:latin typeface="Arial" charset="0"/>
              </a:rPr>
              <a:t>ІІ. Мотивація навчальної діяльності учнів</a:t>
            </a:r>
          </a:p>
          <a:p>
            <a:r>
              <a:rPr lang="uk-UA" smtClean="0">
                <a:latin typeface="Arial" charset="0"/>
              </a:rPr>
              <a:t>ІІІ. Вивчення нового матеріалу</a:t>
            </a:r>
          </a:p>
          <a:p>
            <a:pPr lvl="1"/>
            <a:r>
              <a:rPr lang="uk-UA" smtClean="0">
                <a:latin typeface="Arial" charset="0"/>
              </a:rPr>
              <a:t>“Відлига”</a:t>
            </a:r>
          </a:p>
          <a:p>
            <a:pPr lvl="1"/>
            <a:r>
              <a:rPr lang="uk-UA" smtClean="0">
                <a:latin typeface="Arial" charset="0"/>
              </a:rPr>
              <a:t>ХХ з</a:t>
            </a:r>
            <a:r>
              <a:rPr lang="uk-UA" smtClean="0">
                <a:latin typeface="Arial" charset="0"/>
                <a:cs typeface="Arial" charset="0"/>
              </a:rPr>
              <a:t>′їзд КПРС та його наслідки</a:t>
            </a:r>
          </a:p>
          <a:p>
            <a:pPr lvl="1"/>
            <a:r>
              <a:rPr lang="uk-UA" smtClean="0">
                <a:latin typeface="Arial" charset="0"/>
                <a:cs typeface="Arial" charset="0"/>
              </a:rPr>
              <a:t>особа М.С. Хрущова для розгортання десталінізації</a:t>
            </a:r>
          </a:p>
          <a:p>
            <a:pPr lvl="1"/>
            <a:r>
              <a:rPr lang="uk-UA" smtClean="0">
                <a:latin typeface="Arial" charset="0"/>
                <a:cs typeface="Arial" charset="0"/>
              </a:rPr>
              <a:t>реабілітаційний процес</a:t>
            </a:r>
          </a:p>
          <a:p>
            <a:pPr lvl="1"/>
            <a:r>
              <a:rPr lang="uk-UA" smtClean="0">
                <a:latin typeface="Arial" charset="0"/>
                <a:cs typeface="Arial" charset="0"/>
              </a:rPr>
              <a:t>“епоха реформування” всіх сфер життя</a:t>
            </a:r>
          </a:p>
          <a:p>
            <a:pPr lvl="1"/>
            <a:endParaRPr lang="uk-U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4643438" cy="623334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> 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«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Саме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 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Микиті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Сергійовичу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Хрущову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історією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було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визначено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стояти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чолі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Радянського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Союзу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протягом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 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цілого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 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десятиліття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, 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десятиліття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незвичайного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,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здивувавшого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світ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метаморфозами,</a:t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</a:b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названого у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світі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"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десятиліттям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відлиги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". »</a:t>
            </a:r>
            <a:endParaRPr lang="ru-RU" sz="22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Рисунок 5" descr="978570270415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44463"/>
            <a:ext cx="4191000" cy="671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13" y="0"/>
            <a:ext cx="5357813" cy="6858000"/>
          </a:xfrm>
        </p:spPr>
        <p:txBody>
          <a:bodyPr/>
          <a:lstStyle/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Народився у селі Калинівка Курської губернії  в селянській родині. Його батько та дід були селянами. Будучи підлітком, Микита працював підпаском — пас овець, телят.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В 1908 році, коли Микиті минуло 14, його сім'я переїхала на Успенський рудник, недалеко від Юзівки — робітничого селища з населенням 40 тисяч людей, однією лікарнею та десятками винних та пивних лавок. Микита знову найнявся пасти корів, чистив котли на шахтах. Потім був взятий учнем слюсаря, допомогав ремонтувати шахтарське обладнання.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У 1918 Хрущов вступив до Комуністичної партії і з початку 1920-их років став низовим партійним робітником, з 1926 — секретарем Петрово-Мар'їнського районного комітету КП(б)У. Його кар'єра як визначного партійного керівника починається з 1929, коли він навчався в Московській Промисловій Академії в одній групі з дружиною Сталіна Надєждою Алілуєвою і, завдяки даній нею персональній харктеристиці</a:t>
            </a:r>
            <a:r>
              <a:rPr lang="ru-RU" sz="1800" baseline="300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здобув довіру Сталіна, якою користувався до смерті останнього.</a:t>
            </a:r>
          </a:p>
          <a:p>
            <a:pPr eaLnBrk="1" hangingPunct="1"/>
            <a:endParaRPr 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00128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857250"/>
            <a:ext cx="37147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71563"/>
            <a:ext cx="8572500" cy="1571625"/>
          </a:xfrm>
        </p:spPr>
        <p:txBody>
          <a:bodyPr/>
          <a:lstStyle/>
          <a:p>
            <a:pPr algn="just"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По смерті Сталіна Хрущов став першим секретарем ЦК КПРС, а з березня 1958 зосередив у своїх руках партійне і державне керівництво, ставши головою Ради міністрів СРСР. У жовтні 1964 внаслідок внутрішнього перевороту в Політбюро ЦК КПРС Хрущов був позбавлений усіх посад й усунений від державного і партійного керівництва.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001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  <a:t>У </a:t>
            </a:r>
            <a:r>
              <a:rPr lang="ru-RU" sz="4800" dirty="0" err="1" smtClean="0">
                <a:solidFill>
                  <a:schemeClr val="bg2">
                    <a:lumMod val="25000"/>
                  </a:schemeClr>
                </a:solidFill>
              </a:rPr>
              <a:t>верхівці</a:t>
            </a: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  <a:t> КПРС</a:t>
            </a:r>
            <a:b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250px-Joseph_Stalin_and_Nikita_Khrushchev,_193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3143250"/>
            <a:ext cx="29289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4313" y="2428875"/>
            <a:ext cx="5857875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За життя Сталіна Хрущов був вірним виконавцем його доручень, чим і заслужив довір'я могутнього протектора. Сталінську політику, бувши першим секретарем ЦК КП(б)У, Хрущов неухильно здійснював і в Україні. На цей період його діяльності в Україні припадають: важкий останній рік єжовщини, окупація, а потім приєднання до УРСР Галичини й Волині (1939) та Буковини (1940), наступний, особливо на початку війни кривавий терор на західно-українських землях, організація більшовицької партизанщини під час Другої світової війни, голод 1946—1947 і післявоєнне посилення боротьби з українським повстанським рухом.</a:t>
            </a:r>
          </a:p>
          <a:p>
            <a:pPr algn="just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Lucida Sans Unicode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13" y="1000125"/>
            <a:ext cx="8643938" cy="58578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Очоливши по смерті Сталіна КПРС, а згодом й уряд СРСР, сміливістю господарсько-  політичних перебудов Хрущов виявив себе як найяскравіша індивідуальність, єдина серед спадкоємців Сталіна. У доповіді на 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з'їзді КПРС (лютий 1956) він оголосив боротьбу проти «культу особи» Сталіна, був ініціатором освоєння цілинних земель, перебудови управління промисловістю і сільським господарством (утворення промислових районів, поділ обкомів КПРС на сільські й міські) тощо.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Однак, ці його заходи або не мали успіху (наприклад, примусові посіви кукурудзи в районах, не сприятливих для цієї культури, перебудова партійних організацій за виробничим принципом), або сам він не доводив їх до кінця. Особливо важкий своїми наслідками, зокрема в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Україні, хрущовський закон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«Про зміцнення зв'язку школи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з життям» (1958), за яким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запроваджено посилену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русифікацію не лише освіти,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    а й усього культурного життя.</a:t>
            </a:r>
          </a:p>
          <a:p>
            <a:pPr eaLnBrk="1" hangingPunct="1">
              <a:buFont typeface="Wingdings 3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Керівник</a:t>
            </a:r>
            <a:r>
              <a:rPr lang="ru-RU" dirty="0" smtClean="0"/>
              <a:t> СРСР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61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4000500"/>
            <a:ext cx="5357813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5429250" cy="6643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непослідовність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викликала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 одного боку,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розчарування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незадоволення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висліді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розвинувся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опору,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республіках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дискримінації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а з другого —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керівних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колах КПРС страх перед 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волюнтаристичними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методами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загрожували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розвалити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вироблену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Сталіном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тоталітарну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систему. Це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останнє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стало причиною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перевороту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Політбюрі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ЦК КПРС 1964,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усунено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керівних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Леонід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Брежнєв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замінив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посту Генерального секретаря ЦК КПРС,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пропонував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Семичастному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КДБ СРСР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Пленуму ЦК КПРС 1964 року,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позбутися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М. С.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улаштування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аварії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літака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автокатастрофи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отруєння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арешту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[2].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Хрущов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залишив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Спогади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критично,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назагал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схвально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оцінює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" grpI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606</TotalTime>
  <Words>595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Calibri</vt:lpstr>
      <vt:lpstr>Comic Sans MS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Презентація з історії України за темою: Тема 3. Україна в умовах політичної та економічної лібералізації суспільства  (1953-64 рр.) Внутрішньополітичне становище України в середині 50-х рр. </vt:lpstr>
      <vt:lpstr>                  Мета уроку</vt:lpstr>
      <vt:lpstr>Презентация PowerPoint</vt:lpstr>
      <vt:lpstr>         Структура уроку</vt:lpstr>
      <vt:lpstr>  «Саме  Микиті Сергійовичу Хрущову історією було визначено стояти на чолі Радянського Союзу протягом  цілого  десятиліття,  десятиліття незвичайного, здивувавшого світ метаморфозами, названого у світі "десятиліттям відлиги". »</vt:lpstr>
      <vt:lpstr>Презентация PowerPoint</vt:lpstr>
      <vt:lpstr> У верхівці КПРС </vt:lpstr>
      <vt:lpstr> Керівник СРСР 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історії України</dc:title>
  <cp:lastModifiedBy>Пользователь</cp:lastModifiedBy>
  <cp:revision>50</cp:revision>
  <dcterms:modified xsi:type="dcterms:W3CDTF">2018-01-13T09:48:14Z</dcterms:modified>
</cp:coreProperties>
</file>