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handoutMasterIdLst>
    <p:handoutMasterId r:id="rId18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375E440-FFB3-4E2C-89D4-DB2D67DD4294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74343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903B6CE-88A0-42AB-9CC7-F8E79A75D26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84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2231A0-5FFC-406F-9264-6CA150EEDAD4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AECE4D-F3D3-4C3D-8AA2-69DDFF0531A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81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2231A0-5FFC-406F-9264-6CA150EEDAD4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029C3B-8ADB-40B0-842B-9A874B14541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834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2231A0-5FFC-406F-9264-6CA150EEDAD4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9F8661-0BD5-4EB2-AF86-459FF5E92BE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45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381852-C7DE-4271-BCBE-66F562B8C27D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2F7FC6-5814-497C-BBB9-14249922669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445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381852-C7DE-4271-BCBE-66F562B8C27D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EBAA0E-925E-4EA2-8319-29890285678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58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381852-C7DE-4271-BCBE-66F562B8C27D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E4B509-0769-4251-BDC0-8F5BFD1D01E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7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381852-C7DE-4271-BCBE-66F562B8C27D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71CA02-7C8A-4B21-96C0-95D06A10F0F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93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381852-C7DE-4271-BCBE-66F562B8C27D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6D54B7-E4FE-40E6-B89C-F5C1CD85546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34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381852-C7DE-4271-BCBE-66F562B8C27D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C2F8D3-5B2A-4320-A48A-D8EFB42D140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49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381852-C7DE-4271-BCBE-66F562B8C27D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00EB97-AE0F-4997-9DE7-C0615180DB8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969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381852-C7DE-4271-BCBE-66F562B8C27D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80C698-8427-4D07-A243-407DE1E8C7C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7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2231A0-5FFC-406F-9264-6CA150EEDAD4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6395D9-13B0-4D3E-853D-C5FF4770AA3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032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381852-C7DE-4271-BCBE-66F562B8C27D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AFB196-1806-4880-84C0-19B598D4D01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8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381852-C7DE-4271-BCBE-66F562B8C27D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CFA1FE-8E1D-4FB9-8225-91B11C70FA4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9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381852-C7DE-4271-BCBE-66F562B8C27D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A1C0D3-7943-4E92-9C8E-312AEF78F73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555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4BAB4F-5445-4D35-8C54-1E07ABCA86FA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90E8B-A546-4236-931C-3FDB72A4698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49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4BAB4F-5445-4D35-8C54-1E07ABCA86FA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AC8985-B6E9-48DC-8985-BCB4D9A893D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42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4BAB4F-5445-4D35-8C54-1E07ABCA86FA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8A5FC4-1A12-4EF5-A586-7EF15FB975B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6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943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52700" y="1600200"/>
            <a:ext cx="1943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4BAB4F-5445-4D35-8C54-1E07ABCA86FA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56D534-D467-485A-9B69-EE37D734FFD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286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4BAB4F-5445-4D35-8C54-1E07ABCA86FA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B34487-32B5-4205-B7E7-3F098477841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008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4BAB4F-5445-4D35-8C54-1E07ABCA86FA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465CA9-1AF8-47DD-AACF-3CE89AC978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486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4BAB4F-5445-4D35-8C54-1E07ABCA86FA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F80DDB-3883-4222-A19B-D0FF5FD1D9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217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2231A0-5FFC-406F-9264-6CA150EEDAD4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F1E1A2-1D77-4BCE-840E-334E1DCF0B3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7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4BAB4F-5445-4D35-8C54-1E07ABCA86FA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EEEEB4-2707-4A3D-91D1-9A489D0C9DD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00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4BAB4F-5445-4D35-8C54-1E07ABCA86FA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1740B0-CCAA-4BD2-B1F0-E2A6EBDCB47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9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4BAB4F-5445-4D35-8C54-1E07ABCA86FA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8EB39C-3CE6-4281-86F8-196521B594D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7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4BAB4F-5445-4D35-8C54-1E07ABCA86FA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5B2166-01CB-4A98-A62A-45D77C1AC56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618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2231A0-5FFC-406F-9264-6CA150EEDAD4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088955-78D6-41BD-A82B-5BB38EE999A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177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2231A0-5FFC-406F-9264-6CA150EEDAD4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047673-C54E-43C9-B784-D3E8A255E85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97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2231A0-5FFC-406F-9264-6CA150EEDAD4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BE4F46-FC7E-4CBB-A375-880543C7DAA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426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2231A0-5FFC-406F-9264-6CA150EEDAD4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113B5B-8823-4C2A-B817-723A2E8AF6D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736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2231A0-5FFC-406F-9264-6CA150EEDAD4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572F6F-F023-48CA-AF44-9BB7D62C25D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5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52231A0-5FFC-406F-9264-6CA150EEDAD4}" type="datetime1">
              <a:rPr lang="ru-RU" smtClean="0"/>
              <a:pPr lvl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AFA5D2-C5E4-4896-976E-18001770A4C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46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52231A0-5FFC-406F-9264-6CA150EEDAD4}" type="datetime1">
              <a:rPr lang="ru-RU"/>
              <a:pPr lvl="0"/>
              <a:t>2018/1/21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8096C5F-38AF-4203-9FA3-6F66E4EAAFA7}" type="slidenum">
              <a:t>‹#›</a:t>
            </a:fld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Lucida Sans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ru-RU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C381852-C7DE-4271-BCBE-66F562B8C27D}" type="datetime1">
              <a:rPr lang="ru-RU"/>
              <a:pPr lvl="0"/>
              <a:t>2018/1/21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7297B8F-F0EA-4674-B141-3765E8A58E30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Lucida Sans" pitchFamily="2"/>
        </a:defRPr>
      </a:lvl1pPr>
    </p:titleStyle>
    <p:bodyStyle>
      <a:lvl1pPr lvl="0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ru-RU" sz="32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ru-RU" sz="32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ru-RU" sz="32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119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type="body" sz="quarter" idx="4294967295"/>
          </p:nvPr>
        </p:nvSpPr>
        <p:spPr>
          <a:xfrm>
            <a:off x="4648320" y="1600200"/>
            <a:ext cx="4038119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B4BAB4F-5445-4D35-8C54-1E07ABCA86FA}" type="datetime1">
              <a:rPr lang="ru-RU"/>
              <a:pPr lvl="0"/>
              <a:t>2018/1/21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BD19231-C428-4353-B1AD-1A1126238DC5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Lucida Sans" pitchFamily="2"/>
        </a:defRPr>
      </a:lvl1pPr>
    </p:titleStyle>
    <p:bodyStyle>
      <a:lvl1pPr lvl="0">
        <a:buSzPct val="45000"/>
        <a:buFont typeface="StarSymbol"/>
        <a:buChar char="●"/>
        <a:tabLst/>
        <a:defRPr lang="ru-RU" sz="28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ru-RU" sz="28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ru-RU" sz="28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ru-RU" sz="28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ru-RU" sz="28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ru-RU" sz="28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ru-RU" sz="28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ru-RU" sz="28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558"/>
        </a:spcBef>
        <a:spcAft>
          <a:spcPts val="1417"/>
        </a:spcAft>
        <a:buSzPct val="45000"/>
        <a:buFont typeface="Arial" pitchFamily="32"/>
        <a:buChar char="•"/>
        <a:tabLst/>
        <a:defRPr lang="ru-RU" sz="28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jpg"/><Relationship Id="rId4" Type="http://schemas.openxmlformats.org/officeDocument/2006/relationships/image" Target="../media/image2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1.jp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Міні – проект &#10;“Квіти і комахи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340280"/>
          </a:xfrm>
          <a:gradFill>
            <a:gsLst>
              <a:gs pos="0">
                <a:srgbClr val="CC6D20"/>
              </a:gs>
              <a:gs pos="100000">
                <a:srgbClr val="FF9135"/>
              </a:gs>
            </a:gsLst>
            <a:lin ang="16200000"/>
          </a:gradFill>
          <a:ln w="9360">
            <a:solidFill>
              <a:srgbClr val="F59240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>
                <a:solidFill>
                  <a:srgbClr val="FFFFFF"/>
                </a:solidFill>
              </a:rPr>
              <a:t>Міні – проект </a:t>
            </a:r>
            <a:br>
              <a:rPr lang="ru-RU" b="1">
                <a:solidFill>
                  <a:srgbClr val="FFFFFF"/>
                </a:solidFill>
              </a:rPr>
            </a:br>
            <a:r>
              <a:rPr lang="ru-RU" b="1">
                <a:solidFill>
                  <a:srgbClr val="FFFFFF"/>
                </a:solidFill>
              </a:rPr>
              <a:t>“Квіти і комахи”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3640" y="1505880"/>
            <a:ext cx="8568720" cy="535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Джмел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484279"/>
          </a:xfrm>
          <a:solidFill>
            <a:srgbClr val="9BBB59"/>
          </a:solidFill>
          <a:ln w="25560">
            <a:solidFill>
              <a:srgbClr val="728A41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7200" b="1">
                <a:solidFill>
                  <a:srgbClr val="FFFFFF"/>
                </a:solidFill>
              </a:rPr>
              <a:t>Джмелі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0" y="1484639"/>
            <a:ext cx="4571640" cy="5373000"/>
          </a:xfrm>
          <a:gradFill>
            <a:gsLst>
              <a:gs pos="0">
                <a:srgbClr val="2988A1"/>
              </a:gs>
              <a:gs pos="100000">
                <a:srgbClr val="34B3D5"/>
              </a:gs>
            </a:gsLst>
            <a:lin ang="16200000"/>
          </a:gradFill>
          <a:ln w="9360">
            <a:solidFill>
              <a:srgbClr val="46AAC4"/>
            </a:solidFill>
            <a:prstDash val="solid"/>
          </a:ln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638"/>
              </a:spcBef>
              <a:buClr>
                <a:srgbClr val="0D0D0D"/>
              </a:buClr>
              <a:buFont typeface="Arial" pitchFamily="32"/>
              <a:buChar char="•"/>
            </a:pP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Одним з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найбільш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звичайних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відвідувачів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квіток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у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північному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помірному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поясі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є 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джмелі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. 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Такі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рослини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, як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живокіст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, люпин і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іван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-чай, регулярно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відвідуються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джмелями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.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Запилюють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вони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багато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квіток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,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які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не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запилюють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інші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комахи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.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Найбільше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>
                <a:solidFill>
                  <a:srgbClr val="FFFFFF"/>
                </a:solidFill>
                <a:latin typeface="Calibri" pitchFamily="18"/>
              </a:rPr>
              <a:t>запилюють</a:t>
            </a:r>
            <a:r>
              <a:rPr lang="ru-RU" sz="28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2800" b="1" dirty="0" err="1" smtClean="0">
                <a:solidFill>
                  <a:srgbClr val="FFFFFF"/>
                </a:solidFill>
                <a:latin typeface="Calibri" pitchFamily="18"/>
              </a:rPr>
              <a:t>конюшину</a:t>
            </a:r>
            <a:r>
              <a:rPr lang="ru-RU" sz="2800" b="1" dirty="0" smtClean="0">
                <a:solidFill>
                  <a:srgbClr val="FFFFFF"/>
                </a:solidFill>
                <a:latin typeface="Calibri" pitchFamily="18"/>
              </a:rPr>
              <a:t>.</a:t>
            </a:r>
            <a:endParaRPr lang="ru-RU" sz="2800" b="1" dirty="0">
              <a:solidFill>
                <a:srgbClr val="FFFFFF"/>
              </a:solidFill>
              <a:latin typeface="Calibri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2000" y="1484639"/>
            <a:ext cx="4571640" cy="275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4"/>
          <p:cNvSpPr/>
          <p:nvPr/>
        </p:nvSpPr>
        <p:spPr>
          <a:xfrm>
            <a:off x="155520" y="-144360"/>
            <a:ext cx="304560" cy="304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AutoShape 6"/>
          <p:cNvSpPr/>
          <p:nvPr/>
        </p:nvSpPr>
        <p:spPr>
          <a:xfrm>
            <a:off x="155520" y="-144360"/>
            <a:ext cx="304560" cy="304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788000" y="4149000"/>
            <a:ext cx="4141080" cy="2708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Метелики (Лускокрилі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124280"/>
          </a:xfrm>
          <a:solidFill>
            <a:srgbClr val="F79646"/>
          </a:solidFill>
          <a:ln w="25560">
            <a:solidFill>
              <a:srgbClr val="B66E33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5400" b="1">
                <a:solidFill>
                  <a:srgbClr val="FFFFFF"/>
                </a:solidFill>
              </a:rPr>
              <a:t>Метелики (Лускокрилі)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4680" y="1196640"/>
            <a:ext cx="4495320" cy="5661000"/>
          </a:xfrm>
          <a:gradFill>
            <a:gsLst>
              <a:gs pos="0">
                <a:srgbClr val="779637"/>
              </a:gs>
              <a:gs pos="100000">
                <a:srgbClr val="9CC745"/>
              </a:gs>
            </a:gsLst>
            <a:lin ang="16200000"/>
          </a:gradFill>
          <a:ln w="9360">
            <a:solidFill>
              <a:srgbClr val="98B855"/>
            </a:solidFill>
            <a:prstDash val="solid"/>
          </a:ln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638"/>
              </a:spcBef>
              <a:buClr>
                <a:srgbClr val="000000"/>
              </a:buClr>
              <a:buFont typeface="Arial" pitchFamily="32"/>
              <a:buChar char="•"/>
            </a:pPr>
            <a:r>
              <a:rPr lang="ru-RU" sz="2800" b="1">
                <a:solidFill>
                  <a:srgbClr val="FFFFFF"/>
                </a:solidFill>
                <a:latin typeface="Calibri" pitchFamily="18"/>
              </a:rPr>
              <a:t>Квіти, які запилюються денними метеликами червоного або помаранчевого забарвлення. Нектарники часто знаходяться у основи довгої вузької трубки віночка. Метеликів-запилювачів найбільше на луках, особливо в період цвітіння лучних рослин</a:t>
            </a:r>
            <a:r>
              <a:rPr lang="ru-RU" sz="2800">
                <a:solidFill>
                  <a:srgbClr val="FFFFFF"/>
                </a:solidFill>
                <a:latin typeface="Calibri" pitchFamily="18"/>
              </a:rPr>
              <a:t>. 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2000" y="1052640"/>
            <a:ext cx="2951999" cy="2211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500000" y="4578120"/>
            <a:ext cx="3043440" cy="2279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080760" y="2853000"/>
            <a:ext cx="3062879" cy="2030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Жуки - запилювач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124280"/>
          </a:xfrm>
          <a:solidFill>
            <a:srgbClr val="C0504D"/>
          </a:solidFill>
          <a:ln w="25560">
            <a:solidFill>
              <a:srgbClr val="8E3B38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5400" b="1">
                <a:solidFill>
                  <a:srgbClr val="FFFFFF"/>
                </a:solidFill>
              </a:rPr>
              <a:t>Жуки - запилювачі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0" y="1196640"/>
            <a:ext cx="4571640" cy="5661000"/>
          </a:xfrm>
          <a:gradFill>
            <a:gsLst>
              <a:gs pos="0">
                <a:srgbClr val="5E437F"/>
              </a:gs>
              <a:gs pos="100000">
                <a:srgbClr val="7B57A7"/>
              </a:gs>
            </a:gsLst>
            <a:lin ang="16200000"/>
          </a:gradFill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638"/>
              </a:spcBef>
              <a:buClr>
                <a:srgbClr val="FFFF00"/>
              </a:buClr>
              <a:buFont typeface="Arial" pitchFamily="32"/>
              <a:buChar char="•"/>
            </a:pPr>
            <a:r>
              <a:rPr lang="ru-RU" sz="3600" b="1">
                <a:solidFill>
                  <a:srgbClr val="FFFFFF"/>
                </a:solidFill>
                <a:latin typeface="Calibri" pitchFamily="18"/>
              </a:rPr>
              <a:t>Коли цвітуть шипшина, троянди, бузина, ці жуки обовязково там сидять. Серед представників ряду Твердокрилі (Жуки) є види, які переносять пилок з квітки на квітку.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692320" y="1124640"/>
            <a:ext cx="3451320" cy="258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830560" y="4653000"/>
            <a:ext cx="3313080" cy="2204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4428000" y="3420000"/>
            <a:ext cx="2951999" cy="202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Значення комах для росли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340280"/>
          </a:xfrm>
          <a:solidFill>
            <a:srgbClr val="8064A2"/>
          </a:solidFill>
          <a:ln w="25560">
            <a:solidFill>
              <a:srgbClr val="5E4977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5400" b="1">
                <a:solidFill>
                  <a:srgbClr val="FFFFFF"/>
                </a:solidFill>
              </a:rPr>
              <a:t>Значення комах для рослин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360" y="1250999"/>
            <a:ext cx="9143640" cy="544500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marL="0" lvl="0" indent="0" algn="just">
              <a:spcBef>
                <a:spcPts val="638"/>
              </a:spcBef>
              <a:buNone/>
            </a:pPr>
            <a:r>
              <a:rPr lang="ru-RU" b="1">
                <a:latin typeface="Calibri" pitchFamily="18"/>
              </a:rPr>
              <a:t>    </a:t>
            </a:r>
            <a:r>
              <a:rPr lang="ru-RU" sz="2800" b="1">
                <a:latin typeface="Calibri" pitchFamily="18"/>
              </a:rPr>
              <a:t>Близько 80% квіткових рослин нашої планети загинули б, не залишивши нових поколінь, якщо б їх не відвідували під час цвітіння комахи-запилювачі. Виявляється, що строкатість і різноманіття покритонасінних, які приваблюють наш погляд, є пристосуванням до запилення комахами. Комахи переносять пилок з пиляків одних квіток на приймочки інших, забезпечуючи перехресне запилення. Запилення квіток має велике практичне значення в сільському господарстві, особливо в плодівництві, в овочевому та насінному господарствах, а також у бджільництві. Якщо запилювачів досить, рослини дають гарні врожаї плодів і насіння.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Мета проекту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340280"/>
          </a:xfrm>
          <a:solidFill>
            <a:srgbClr val="C0504D"/>
          </a:solidFill>
          <a:ln w="25560">
            <a:solidFill>
              <a:srgbClr val="8E3B38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6000" b="1">
                <a:solidFill>
                  <a:srgbClr val="FFFFFF"/>
                </a:solidFill>
              </a:rPr>
              <a:t>Мета проекту: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0" y="1556639"/>
            <a:ext cx="9143640" cy="5301000"/>
          </a:xfrm>
          <a:gradFill>
            <a:gsLst>
              <a:gs pos="0">
                <a:srgbClr val="779637"/>
              </a:gs>
              <a:gs pos="100000">
                <a:srgbClr val="9CC745"/>
              </a:gs>
            </a:gsLst>
            <a:lin ang="16200000"/>
          </a:gradFill>
          <a:ln w="9360">
            <a:solidFill>
              <a:srgbClr val="98B855"/>
            </a:solidFill>
            <a:prstDash val="solid"/>
          </a:ln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638"/>
              </a:spcBef>
              <a:buClr>
                <a:srgbClr val="002060"/>
              </a:buClr>
              <a:buFont typeface="Arial" pitchFamily="32"/>
              <a:buChar char="•"/>
            </a:pPr>
            <a:r>
              <a:rPr lang="ru-RU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3600" b="1" dirty="0" err="1">
                <a:solidFill>
                  <a:srgbClr val="FFFFFF"/>
                </a:solidFill>
                <a:latin typeface="Calibri" pitchFamily="18"/>
              </a:rPr>
              <a:t>Розширити</a:t>
            </a:r>
            <a:r>
              <a:rPr lang="ru-RU" sz="36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3600" b="1" dirty="0" err="1">
                <a:solidFill>
                  <a:srgbClr val="FFFFFF"/>
                </a:solidFill>
                <a:latin typeface="Calibri" pitchFamily="18"/>
              </a:rPr>
              <a:t>знання</a:t>
            </a:r>
            <a:r>
              <a:rPr lang="ru-RU" sz="36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3600" b="1" dirty="0" err="1">
                <a:solidFill>
                  <a:srgbClr val="FFFFFF"/>
                </a:solidFill>
                <a:latin typeface="Calibri" pitchFamily="18"/>
              </a:rPr>
              <a:t>учнів</a:t>
            </a:r>
            <a:r>
              <a:rPr lang="ru-RU" sz="3600" b="1" dirty="0">
                <a:solidFill>
                  <a:srgbClr val="FFFFFF"/>
                </a:solidFill>
                <a:latin typeface="Calibri" pitchFamily="18"/>
              </a:rPr>
              <a:t> про роль комах у </a:t>
            </a:r>
            <a:r>
              <a:rPr lang="ru-RU" sz="3600" b="1" dirty="0" err="1" smtClean="0">
                <a:solidFill>
                  <a:srgbClr val="FFFFFF"/>
                </a:solidFill>
                <a:latin typeface="Calibri" pitchFamily="18"/>
              </a:rPr>
              <a:t>природі</a:t>
            </a:r>
            <a:r>
              <a:rPr lang="ru-RU" sz="3600" b="1" dirty="0" smtClean="0">
                <a:solidFill>
                  <a:srgbClr val="FFFFFF"/>
                </a:solidFill>
                <a:latin typeface="Calibri" pitchFamily="18"/>
              </a:rPr>
              <a:t>;</a:t>
            </a:r>
            <a:endParaRPr lang="ru-RU" sz="3600" b="1" dirty="0">
              <a:solidFill>
                <a:srgbClr val="FFFFFF"/>
              </a:solidFill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Clr>
                <a:srgbClr val="002060"/>
              </a:buClr>
              <a:buFont typeface="Arial" pitchFamily="32"/>
              <a:buChar char="•"/>
            </a:pPr>
            <a:r>
              <a:rPr lang="ru-RU" sz="3600" b="1" dirty="0" err="1">
                <a:solidFill>
                  <a:srgbClr val="FFFFFF"/>
                </a:solidFill>
                <a:latin typeface="Calibri" pitchFamily="18"/>
              </a:rPr>
              <a:t>Знайомство</a:t>
            </a:r>
            <a:r>
              <a:rPr lang="ru-RU" sz="3600" b="1" dirty="0">
                <a:solidFill>
                  <a:srgbClr val="FFFFFF"/>
                </a:solidFill>
                <a:latin typeface="Calibri" pitchFamily="18"/>
              </a:rPr>
              <a:t> з </a:t>
            </a:r>
            <a:r>
              <a:rPr lang="ru-RU" sz="3600" b="1" dirty="0" err="1">
                <a:solidFill>
                  <a:srgbClr val="FFFFFF"/>
                </a:solidFill>
                <a:latin typeface="Calibri" pitchFamily="18"/>
              </a:rPr>
              <a:t>комахами</a:t>
            </a:r>
            <a:r>
              <a:rPr lang="ru-RU" sz="36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3600" b="1" dirty="0" err="1" smtClean="0">
                <a:solidFill>
                  <a:srgbClr val="FFFFFF"/>
                </a:solidFill>
                <a:latin typeface="Calibri" pitchFamily="18"/>
              </a:rPr>
              <a:t>запилювачами</a:t>
            </a:r>
            <a:r>
              <a:rPr lang="ru-RU" sz="3600" b="1" dirty="0" smtClean="0">
                <a:solidFill>
                  <a:srgbClr val="FFFFFF"/>
                </a:solidFill>
                <a:latin typeface="Calibri" pitchFamily="18"/>
              </a:rPr>
              <a:t>;</a:t>
            </a:r>
            <a:endParaRPr lang="ru-RU" sz="3600" b="1" dirty="0">
              <a:solidFill>
                <a:srgbClr val="FFFFFF"/>
              </a:solidFill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Clr>
                <a:srgbClr val="002060"/>
              </a:buClr>
              <a:buFont typeface="Arial" pitchFamily="32"/>
              <a:buChar char="•"/>
            </a:pPr>
            <a:r>
              <a:rPr lang="ru-RU" sz="3600" b="1" dirty="0" err="1">
                <a:solidFill>
                  <a:srgbClr val="FFFFFF"/>
                </a:solidFill>
                <a:latin typeface="Calibri" pitchFamily="18"/>
              </a:rPr>
              <a:t>Знайомство</a:t>
            </a:r>
            <a:r>
              <a:rPr lang="ru-RU" sz="3600" b="1" dirty="0">
                <a:solidFill>
                  <a:srgbClr val="FFFFFF"/>
                </a:solidFill>
                <a:latin typeface="Calibri" pitchFamily="18"/>
              </a:rPr>
              <a:t> з </a:t>
            </a:r>
            <a:r>
              <a:rPr lang="ru-RU" sz="3600" b="1" dirty="0" err="1">
                <a:solidFill>
                  <a:srgbClr val="FFFFFF"/>
                </a:solidFill>
                <a:latin typeface="Calibri" pitchFamily="18"/>
              </a:rPr>
              <a:t>комахозапильними</a:t>
            </a:r>
            <a:r>
              <a:rPr lang="ru-RU" sz="3600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sz="3600" b="1" dirty="0" err="1" smtClean="0">
                <a:solidFill>
                  <a:srgbClr val="FFFFFF"/>
                </a:solidFill>
                <a:latin typeface="Calibri" pitchFamily="18"/>
              </a:rPr>
              <a:t>рослинами</a:t>
            </a:r>
            <a:r>
              <a:rPr lang="ru-RU" sz="3600" b="1" dirty="0" smtClean="0">
                <a:solidFill>
                  <a:srgbClr val="FFFFFF"/>
                </a:solidFill>
                <a:latin typeface="Calibri" pitchFamily="18"/>
              </a:rPr>
              <a:t>.</a:t>
            </a:r>
            <a:endParaRPr lang="ru-RU" sz="3600" b="1" dirty="0">
              <a:solidFill>
                <a:srgbClr val="FFFFFF"/>
              </a:solidFill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sz="3600" b="1" dirty="0">
              <a:solidFill>
                <a:srgbClr val="FFFFFF"/>
              </a:solidFill>
              <a:latin typeface="Calibri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724000" y="4437000"/>
            <a:ext cx="3131640" cy="2420639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prstDash val="solid"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141490" y="4869160"/>
            <a:ext cx="2813550" cy="1988479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prstDash val="soli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&#10;Які вони – комахи запилювачі?&#10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484279"/>
          </a:xfrm>
          <a:solidFill>
            <a:srgbClr val="8064A2"/>
          </a:solidFill>
          <a:ln w="25560">
            <a:solidFill>
              <a:srgbClr val="5E4977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800" b="1">
                <a:solidFill>
                  <a:srgbClr val="FFFFFF"/>
                </a:solidFill>
              </a:rPr>
              <a:t/>
            </a:r>
            <a:br>
              <a:rPr lang="ru-RU" sz="4800" b="1">
                <a:solidFill>
                  <a:srgbClr val="FFFFFF"/>
                </a:solidFill>
              </a:rPr>
            </a:br>
            <a:r>
              <a:rPr lang="ru-RU" sz="4800" b="1">
                <a:solidFill>
                  <a:srgbClr val="FFFFFF"/>
                </a:solidFill>
              </a:rPr>
              <a:t>Які вони – комахи запилювачі?</a:t>
            </a:r>
            <a:br>
              <a:rPr lang="ru-RU" sz="4800" b="1">
                <a:solidFill>
                  <a:srgbClr val="FFFFFF"/>
                </a:solidFill>
              </a:rPr>
            </a:br>
            <a:endParaRPr lang="ru-RU" sz="4800" b="1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1628639"/>
            <a:ext cx="2771280" cy="230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915640" y="1556639"/>
            <a:ext cx="3583440" cy="23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6"/>
          <p:cNvSpPr/>
          <p:nvPr/>
        </p:nvSpPr>
        <p:spPr>
          <a:xfrm>
            <a:off x="3313080" y="3861000"/>
            <a:ext cx="2406960" cy="70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Lucida Sans" pitchFamily="2"/>
              </a:rPr>
              <a:t>Метелики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357240" y="1484639"/>
            <a:ext cx="2786400" cy="23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8"/>
          <p:cNvSpPr/>
          <p:nvPr/>
        </p:nvSpPr>
        <p:spPr>
          <a:xfrm>
            <a:off x="6588360" y="3573000"/>
            <a:ext cx="2555280" cy="70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Lucida Sans" pitchFamily="2"/>
              </a:rPr>
              <a:t>жуки</a:t>
            </a: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6228360" y="4293000"/>
            <a:ext cx="2915279" cy="23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0" y="4365000"/>
            <a:ext cx="2919600" cy="22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2"/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3060000" y="4509000"/>
            <a:ext cx="3135599" cy="234863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1"/>
          <p:cNvSpPr/>
          <p:nvPr/>
        </p:nvSpPr>
        <p:spPr>
          <a:xfrm>
            <a:off x="262440" y="3501000"/>
            <a:ext cx="2292840" cy="822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Lucida Sans" pitchFamily="2"/>
              </a:rPr>
              <a:t>Бджоли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Рослини, які запилюються комах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196280"/>
          </a:xfrm>
          <a:solidFill>
            <a:srgbClr val="C0504D"/>
          </a:solidFill>
          <a:ln w="25560">
            <a:solidFill>
              <a:srgbClr val="8E3B38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>
                <a:solidFill>
                  <a:srgbClr val="FFFFFF"/>
                </a:solidFill>
              </a:rPr>
              <a:t>Рослини, які запилюються комахами</a:t>
            </a:r>
          </a:p>
        </p:txBody>
      </p:sp>
      <p:pic>
        <p:nvPicPr>
          <p:cNvPr id="3" name="Содержимое 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36000" y="1340640"/>
            <a:ext cx="3552120" cy="28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636000" y="4221000"/>
            <a:ext cx="2636639" cy="2636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313680" y="4221000"/>
            <a:ext cx="2829960" cy="2636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0" y="4005000"/>
            <a:ext cx="3551760" cy="2852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0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7020360" y="1340640"/>
            <a:ext cx="2123280" cy="2922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2"/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0" y="1340640"/>
            <a:ext cx="3561120" cy="25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11"/>
          <p:cNvSpPr/>
          <p:nvPr/>
        </p:nvSpPr>
        <p:spPr>
          <a:xfrm>
            <a:off x="0" y="3285000"/>
            <a:ext cx="3491640" cy="84375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800" b="1" i="0" u="none" strike="noStrike" kern="1200" spc="0" dirty="0" err="1">
                <a:ln>
                  <a:noFill/>
                </a:ln>
                <a:solidFill>
                  <a:schemeClr val="bg1"/>
                </a:solidFill>
                <a:latin typeface="Calibri" pitchFamily="18"/>
                <a:ea typeface="Microsoft YaHei" pitchFamily="2"/>
                <a:cs typeface="Lucida Sans" pitchFamily="2"/>
              </a:rPr>
              <a:t>Айстрові</a:t>
            </a:r>
            <a:endParaRPr lang="ru-RU" sz="4800" b="1" i="0" u="none" strike="noStrike" kern="1200" spc="0" dirty="0">
              <a:ln>
                <a:noFill/>
              </a:ln>
              <a:solidFill>
                <a:schemeClr val="bg1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3491999" y="3357000"/>
            <a:ext cx="3456000" cy="84375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800" b="1" i="0" u="none" strike="noStrike" kern="1200" spc="0" dirty="0" err="1">
                <a:ln>
                  <a:noFill/>
                </a:ln>
                <a:solidFill>
                  <a:schemeClr val="bg1"/>
                </a:solidFill>
                <a:latin typeface="Calibri" pitchFamily="18"/>
                <a:ea typeface="Microsoft YaHei" pitchFamily="2"/>
                <a:cs typeface="Lucida Sans" pitchFamily="2"/>
              </a:rPr>
              <a:t>Лілійні</a:t>
            </a:r>
            <a:endParaRPr lang="ru-RU" sz="4800" b="1" i="0" u="none" strike="noStrike" kern="1200" spc="0" dirty="0">
              <a:ln>
                <a:noFill/>
              </a:ln>
              <a:solidFill>
                <a:schemeClr val="bg1"/>
              </a:solidFill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1" name="Прямоугольник 13"/>
          <p:cNvSpPr/>
          <p:nvPr/>
        </p:nvSpPr>
        <p:spPr>
          <a:xfrm>
            <a:off x="323640" y="5934599"/>
            <a:ext cx="2554920" cy="71846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4000" b="1" i="0" u="none" strike="noStrike" kern="1200" spc="0" dirty="0">
                <a:ln>
                  <a:noFill/>
                </a:ln>
                <a:solidFill>
                  <a:schemeClr val="bg1"/>
                </a:solidFill>
                <a:latin typeface="Calibri" pitchFamily="18"/>
                <a:ea typeface="Microsoft YaHei" pitchFamily="2"/>
                <a:cs typeface="Lucida Sans" pitchFamily="2"/>
              </a:rPr>
              <a:t>Маки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2636639"/>
          </a:xfrm>
          <a:solidFill>
            <a:srgbClr val="4BACC6"/>
          </a:solidFill>
          <a:ln w="38160">
            <a:solidFill>
              <a:srgbClr val="FFFFFF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ru-RU" sz="4000" b="1">
                <a:solidFill>
                  <a:srgbClr val="FFFFFF"/>
                </a:solidFill>
              </a:rPr>
              <a:t>Комахозапилення (ентомофілія) — перенесення пилку з однієї рослини на іншу за допомогою комах; вид перехресного запилення</a:t>
            </a:r>
            <a:r>
              <a:rPr lang="ru-RU" b="1">
                <a:solidFill>
                  <a:srgbClr val="FFFFFF"/>
                </a:solidFill>
              </a:rPr>
              <a:t>. 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2853000"/>
            <a:ext cx="5080320" cy="3709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580000" y="2636999"/>
            <a:ext cx="3563640" cy="2211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4572000" y="4533480"/>
            <a:ext cx="2664000" cy="2324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Основні ознаки комахозапильних росли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484279"/>
          </a:xfrm>
          <a:solidFill>
            <a:srgbClr val="8064A2"/>
          </a:solidFill>
          <a:ln w="25560">
            <a:solidFill>
              <a:srgbClr val="5E4977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>
                <a:solidFill>
                  <a:srgbClr val="FFFFFF"/>
                </a:solidFill>
              </a:rPr>
              <a:t>Основні ознаки комахозапильних рослин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179640" y="1600200"/>
            <a:ext cx="8506800" cy="492480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638"/>
              </a:spcBef>
              <a:buClr>
                <a:srgbClr val="C00000"/>
              </a:buClr>
              <a:buFont typeface="Arial" pitchFamily="32"/>
              <a:buChar char="•"/>
            </a:pPr>
            <a:r>
              <a:rPr lang="ru-RU" sz="4400" b="1" i="1">
                <a:latin typeface="Calibri" pitchFamily="18"/>
              </a:rPr>
              <a:t> Яскрава оцвітина</a:t>
            </a:r>
          </a:p>
          <a:p>
            <a:pPr marL="0" lvl="0" indent="0">
              <a:spcBef>
                <a:spcPts val="638"/>
              </a:spcBef>
              <a:buClr>
                <a:srgbClr val="C00000"/>
              </a:buClr>
              <a:buFont typeface="Arial" pitchFamily="32"/>
              <a:buChar char="•"/>
            </a:pPr>
            <a:r>
              <a:rPr lang="ru-RU" sz="4400" b="1" i="1">
                <a:latin typeface="Calibri" pitchFamily="18"/>
              </a:rPr>
              <a:t>Приємний аромат</a:t>
            </a:r>
          </a:p>
          <a:p>
            <a:pPr marL="0" lvl="0" indent="0">
              <a:spcBef>
                <a:spcPts val="638"/>
              </a:spcBef>
              <a:buClr>
                <a:srgbClr val="C00000"/>
              </a:buClr>
              <a:buFont typeface="Arial" pitchFamily="32"/>
              <a:buChar char="•"/>
            </a:pPr>
            <a:r>
              <a:rPr lang="ru-RU" sz="4400" b="1" i="1">
                <a:latin typeface="Calibri" pitchFamily="18"/>
              </a:rPr>
              <a:t>Липкий пилок</a:t>
            </a:r>
          </a:p>
          <a:p>
            <a:pPr marL="0" lvl="0" indent="0">
              <a:spcBef>
                <a:spcPts val="638"/>
              </a:spcBef>
              <a:buClr>
                <a:srgbClr val="C00000"/>
              </a:buClr>
              <a:buFont typeface="Arial" pitchFamily="32"/>
              <a:buChar char="•"/>
            </a:pPr>
            <a:r>
              <a:rPr lang="ru-RU" sz="4400" b="1" i="1">
                <a:latin typeface="Calibri" pitchFamily="18"/>
              </a:rPr>
              <a:t>Квіти великі, або зібрані у суцвіття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12000" y="1572479"/>
            <a:ext cx="2880000" cy="2576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759342" y="5085184"/>
            <a:ext cx="2384297" cy="1772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3739024" y="5085184"/>
            <a:ext cx="2164975" cy="1772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Запилення у росли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412280"/>
          </a:xfrm>
          <a:solidFill>
            <a:srgbClr val="8064A2"/>
          </a:solidFill>
          <a:ln w="25560">
            <a:solidFill>
              <a:srgbClr val="5E4977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6600">
                <a:solidFill>
                  <a:srgbClr val="FFFFFF"/>
                </a:solidFill>
              </a:rPr>
              <a:t>Запилення у рослин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0" y="1484639"/>
            <a:ext cx="9143640" cy="5373000"/>
          </a:xfrm>
          <a:gradFill>
            <a:gsLst>
              <a:gs pos="0">
                <a:srgbClr val="FFA7A4"/>
              </a:gs>
              <a:gs pos="100000">
                <a:srgbClr val="FFE5E5"/>
              </a:gs>
            </a:gsLst>
            <a:lin ang="16200000"/>
          </a:gradFill>
          <a:ln w="9360">
            <a:solidFill>
              <a:srgbClr val="BE4B48"/>
            </a:solidFill>
            <a:prstDash val="solid"/>
          </a:ln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638"/>
              </a:spcBef>
              <a:buClr>
                <a:srgbClr val="002060"/>
              </a:buClr>
              <a:buFont typeface="Arial" pitchFamily="32"/>
              <a:buChar char="•"/>
            </a:pPr>
            <a:r>
              <a:rPr lang="ru-RU" b="1" i="1" dirty="0" err="1">
                <a:latin typeface="Calibri" pitchFamily="18"/>
              </a:rPr>
              <a:t>Запилення</a:t>
            </a:r>
            <a:r>
              <a:rPr lang="ru-RU" b="1" i="1" dirty="0">
                <a:latin typeface="Calibri" pitchFamily="18"/>
              </a:rPr>
              <a:t> - </a:t>
            </a:r>
            <a:r>
              <a:rPr lang="ru-RU" b="1" i="1" dirty="0" err="1">
                <a:latin typeface="Calibri" pitchFamily="18"/>
              </a:rPr>
              <a:t>життєво</a:t>
            </a:r>
            <a:r>
              <a:rPr lang="ru-RU" b="1" i="1" dirty="0">
                <a:latin typeface="Calibri" pitchFamily="18"/>
              </a:rPr>
              <a:t> </a:t>
            </a:r>
            <a:r>
              <a:rPr lang="ru-RU" b="1" i="1" dirty="0" err="1">
                <a:latin typeface="Calibri" pitchFamily="18"/>
              </a:rPr>
              <a:t>важливий</a:t>
            </a:r>
            <a:r>
              <a:rPr lang="ru-RU" b="1" i="1" dirty="0">
                <a:latin typeface="Calibri" pitchFamily="18"/>
              </a:rPr>
              <a:t> </a:t>
            </a:r>
            <a:r>
              <a:rPr lang="ru-RU" b="1" i="1" dirty="0" err="1">
                <a:latin typeface="Calibri" pitchFamily="18"/>
              </a:rPr>
              <a:t>процес</a:t>
            </a:r>
            <a:r>
              <a:rPr lang="ru-RU" b="1" i="1" dirty="0">
                <a:latin typeface="Calibri" pitchFamily="18"/>
              </a:rPr>
              <a:t> для </a:t>
            </a:r>
            <a:r>
              <a:rPr lang="ru-RU" b="1" i="1" dirty="0" err="1">
                <a:latin typeface="Calibri" pitchFamily="18"/>
              </a:rPr>
              <a:t>всіх</a:t>
            </a:r>
            <a:r>
              <a:rPr lang="ru-RU" b="1" i="1" dirty="0">
                <a:latin typeface="Calibri" pitchFamily="18"/>
              </a:rPr>
              <a:t> </a:t>
            </a:r>
            <a:r>
              <a:rPr lang="ru-RU" b="1" i="1" dirty="0" err="1">
                <a:latin typeface="Calibri" pitchFamily="18"/>
              </a:rPr>
              <a:t>квіткових</a:t>
            </a:r>
            <a:r>
              <a:rPr lang="ru-RU" b="1" i="1" dirty="0">
                <a:latin typeface="Calibri" pitchFamily="18"/>
              </a:rPr>
              <a:t> </a:t>
            </a:r>
            <a:r>
              <a:rPr lang="ru-RU" b="1" i="1" dirty="0" err="1">
                <a:latin typeface="Calibri" pitchFamily="18"/>
              </a:rPr>
              <a:t>рослин</a:t>
            </a:r>
            <a:r>
              <a:rPr lang="ru-RU" b="1" i="1" dirty="0">
                <a:latin typeface="Calibri" pitchFamily="18"/>
              </a:rPr>
              <a:t>, і природа </a:t>
            </a:r>
            <a:r>
              <a:rPr lang="ru-RU" b="1" i="1" dirty="0" err="1">
                <a:latin typeface="Calibri" pitchFamily="18"/>
              </a:rPr>
              <a:t>чимало</a:t>
            </a:r>
            <a:r>
              <a:rPr lang="ru-RU" b="1" i="1" dirty="0">
                <a:latin typeface="Calibri" pitchFamily="18"/>
              </a:rPr>
              <a:t> </a:t>
            </a:r>
            <a:r>
              <a:rPr lang="ru-RU" b="1" i="1" dirty="0" err="1">
                <a:latin typeface="Calibri" pitchFamily="18"/>
              </a:rPr>
              <a:t>подбала</a:t>
            </a:r>
            <a:r>
              <a:rPr lang="ru-RU" b="1" i="1" dirty="0">
                <a:latin typeface="Calibri" pitchFamily="18"/>
              </a:rPr>
              <a:t> про те, </a:t>
            </a:r>
            <a:r>
              <a:rPr lang="ru-RU" b="1" i="1" dirty="0" err="1">
                <a:latin typeface="Calibri" pitchFamily="18"/>
              </a:rPr>
              <a:t>щоб</a:t>
            </a:r>
            <a:r>
              <a:rPr lang="ru-RU" b="1" i="1" dirty="0">
                <a:latin typeface="Calibri" pitchFamily="18"/>
              </a:rPr>
              <a:t> </a:t>
            </a:r>
            <a:r>
              <a:rPr lang="ru-RU" b="1" i="1" dirty="0" err="1">
                <a:latin typeface="Calibri" pitchFamily="18"/>
              </a:rPr>
              <a:t>він</a:t>
            </a:r>
            <a:r>
              <a:rPr lang="ru-RU" b="1" i="1" dirty="0">
                <a:latin typeface="Calibri" pitchFamily="18"/>
              </a:rPr>
              <a:t> проходив </a:t>
            </a:r>
            <a:r>
              <a:rPr lang="ru-RU" b="1" i="1" dirty="0" err="1">
                <a:latin typeface="Calibri" pitchFamily="18"/>
              </a:rPr>
              <a:t>успішно</a:t>
            </a:r>
            <a:r>
              <a:rPr lang="ru-RU" b="1" i="1" dirty="0">
                <a:latin typeface="Calibri" pitchFamily="18"/>
              </a:rPr>
              <a:t>.</a:t>
            </a:r>
          </a:p>
          <a:p>
            <a:pPr marL="0" lvl="0" indent="0">
              <a:spcBef>
                <a:spcPts val="638"/>
              </a:spcBef>
              <a:buClr>
                <a:srgbClr val="002060"/>
              </a:buClr>
              <a:buFont typeface="Arial" pitchFamily="32"/>
              <a:buChar char="•"/>
            </a:pPr>
            <a:r>
              <a:rPr lang="ru-RU" b="1" dirty="0">
                <a:latin typeface="Calibri" pitchFamily="18"/>
              </a:rPr>
              <a:t>На </a:t>
            </a:r>
            <a:r>
              <a:rPr lang="ru-RU" b="1" dirty="0" err="1">
                <a:latin typeface="Calibri" pitchFamily="18"/>
              </a:rPr>
              <a:t>відміну</a:t>
            </a:r>
            <a:r>
              <a:rPr lang="ru-RU" b="1" dirty="0">
                <a:latin typeface="Calibri" pitchFamily="18"/>
              </a:rPr>
              <a:t> </a:t>
            </a:r>
            <a:r>
              <a:rPr lang="ru-RU" b="1" dirty="0" err="1">
                <a:latin typeface="Calibri" pitchFamily="18"/>
              </a:rPr>
              <a:t>від</a:t>
            </a:r>
            <a:r>
              <a:rPr lang="ru-RU" b="1" dirty="0">
                <a:latin typeface="Calibri" pitchFamily="18"/>
              </a:rPr>
              <a:t> </a:t>
            </a:r>
            <a:r>
              <a:rPr lang="ru-RU" b="1" dirty="0" err="1">
                <a:latin typeface="Calibri" pitchFamily="18"/>
              </a:rPr>
              <a:t>тварин</a:t>
            </a:r>
            <a:r>
              <a:rPr lang="ru-RU" b="1" dirty="0">
                <a:latin typeface="Calibri" pitchFamily="18"/>
              </a:rPr>
              <a:t>, </a:t>
            </a:r>
            <a:r>
              <a:rPr lang="ru-RU" b="1" dirty="0" err="1">
                <a:latin typeface="Calibri" pitchFamily="18"/>
              </a:rPr>
              <a:t>рослини</a:t>
            </a:r>
            <a:r>
              <a:rPr lang="ru-RU" b="1" dirty="0">
                <a:latin typeface="Calibri" pitchFamily="18"/>
              </a:rPr>
              <a:t> не </a:t>
            </a:r>
            <a:r>
              <a:rPr lang="ru-RU" b="1" dirty="0" err="1">
                <a:latin typeface="Calibri" pitchFamily="18"/>
              </a:rPr>
              <a:t>можуть</a:t>
            </a:r>
            <a:r>
              <a:rPr lang="ru-RU" b="1" dirty="0">
                <a:latin typeface="Calibri" pitchFamily="18"/>
              </a:rPr>
              <a:t> </a:t>
            </a:r>
            <a:r>
              <a:rPr lang="ru-RU" b="1" dirty="0" err="1">
                <a:latin typeface="Calibri" pitchFamily="18"/>
              </a:rPr>
              <a:t>пересуватися</a:t>
            </a:r>
            <a:r>
              <a:rPr lang="ru-RU" b="1" dirty="0">
                <a:latin typeface="Calibri" pitchFamily="18"/>
              </a:rPr>
              <a:t> в </a:t>
            </a:r>
            <a:r>
              <a:rPr lang="ru-RU" b="1" dirty="0" err="1">
                <a:latin typeface="Calibri" pitchFamily="18"/>
              </a:rPr>
              <a:t>пошуках</a:t>
            </a:r>
            <a:r>
              <a:rPr lang="ru-RU" b="1" dirty="0">
                <a:latin typeface="Calibri" pitchFamily="18"/>
              </a:rPr>
              <a:t> партнера, і </a:t>
            </a:r>
            <a:r>
              <a:rPr lang="ru-RU" b="1" dirty="0" err="1">
                <a:latin typeface="Calibri" pitchFamily="18"/>
              </a:rPr>
              <a:t>їм</a:t>
            </a:r>
            <a:r>
              <a:rPr lang="ru-RU" b="1" dirty="0">
                <a:latin typeface="Calibri" pitchFamily="18"/>
              </a:rPr>
              <a:t> доводиться </a:t>
            </a:r>
            <a:r>
              <a:rPr lang="ru-RU" b="1" dirty="0" err="1">
                <a:latin typeface="Calibri" pitchFamily="18"/>
              </a:rPr>
              <a:t>покладатися</a:t>
            </a:r>
            <a:r>
              <a:rPr lang="ru-RU" b="1" dirty="0">
                <a:latin typeface="Calibri" pitchFamily="18"/>
              </a:rPr>
              <a:t> на </a:t>
            </a:r>
            <a:r>
              <a:rPr lang="ru-RU" b="1" dirty="0" err="1">
                <a:latin typeface="Calibri" pitchFamily="18"/>
              </a:rPr>
              <a:t>допомогу</a:t>
            </a:r>
            <a:r>
              <a:rPr lang="ru-RU" b="1" dirty="0">
                <a:latin typeface="Calibri" pitchFamily="18"/>
              </a:rPr>
              <a:t> </a:t>
            </a:r>
            <a:r>
              <a:rPr lang="ru-RU" b="1" dirty="0" err="1">
                <a:latin typeface="Calibri" pitchFamily="18"/>
              </a:rPr>
              <a:t>зовнішніх</a:t>
            </a:r>
            <a:r>
              <a:rPr lang="ru-RU" b="1" dirty="0">
                <a:latin typeface="Calibri" pitchFamily="18"/>
              </a:rPr>
              <a:t> сил (</a:t>
            </a:r>
            <a:r>
              <a:rPr lang="ru-RU" b="1" dirty="0" err="1">
                <a:latin typeface="Calibri" pitchFamily="18"/>
              </a:rPr>
              <a:t>вітру</a:t>
            </a:r>
            <a:r>
              <a:rPr lang="ru-RU" b="1" dirty="0">
                <a:latin typeface="Calibri" pitchFamily="18"/>
              </a:rPr>
              <a:t>, води, комах), </a:t>
            </a:r>
            <a:r>
              <a:rPr lang="ru-RU" b="1" dirty="0" err="1">
                <a:latin typeface="Calibri" pitchFamily="18"/>
              </a:rPr>
              <a:t>щоб</a:t>
            </a:r>
            <a:r>
              <a:rPr lang="ru-RU" b="1" dirty="0">
                <a:latin typeface="Calibri" pitchFamily="18"/>
              </a:rPr>
              <a:t> </a:t>
            </a:r>
            <a:r>
              <a:rPr lang="ru-RU" b="1" dirty="0" err="1">
                <a:latin typeface="Calibri" pitchFamily="18"/>
              </a:rPr>
              <a:t>передати</a:t>
            </a:r>
            <a:r>
              <a:rPr lang="ru-RU" b="1" dirty="0">
                <a:latin typeface="Calibri" pitchFamily="18"/>
              </a:rPr>
              <a:t> пилок </a:t>
            </a:r>
            <a:r>
              <a:rPr lang="ru-RU" b="1" dirty="0" err="1">
                <a:latin typeface="Calibri" pitchFamily="18"/>
              </a:rPr>
              <a:t>іншій</a:t>
            </a:r>
            <a:r>
              <a:rPr lang="ru-RU" b="1" dirty="0">
                <a:latin typeface="Calibri" pitchFamily="18"/>
              </a:rPr>
              <a:t> </a:t>
            </a:r>
            <a:r>
              <a:rPr lang="ru-RU" b="1" dirty="0" err="1">
                <a:latin typeface="Calibri" pitchFamily="18"/>
              </a:rPr>
              <a:t>рослині</a:t>
            </a:r>
            <a:r>
              <a:rPr lang="ru-RU" b="1" dirty="0">
                <a:latin typeface="Calibri" pitchFamily="18"/>
              </a:rPr>
              <a:t> (</a:t>
            </a:r>
            <a:r>
              <a:rPr lang="ru-RU" b="1" dirty="0" err="1">
                <a:latin typeface="Calibri" pitchFamily="18"/>
              </a:rPr>
              <a:t>або</a:t>
            </a:r>
            <a:r>
              <a:rPr lang="ru-RU" b="1" dirty="0">
                <a:latin typeface="Calibri" pitchFamily="18"/>
              </a:rPr>
              <a:t> </a:t>
            </a:r>
            <a:r>
              <a:rPr lang="ru-RU" b="1" dirty="0" err="1">
                <a:latin typeface="Calibri" pitchFamily="18"/>
              </a:rPr>
              <a:t>іншої</a:t>
            </a:r>
            <a:r>
              <a:rPr lang="ru-RU" b="1" dirty="0">
                <a:latin typeface="Calibri" pitchFamily="18"/>
              </a:rPr>
              <a:t> </a:t>
            </a:r>
            <a:r>
              <a:rPr lang="ru-RU" b="1" dirty="0" err="1">
                <a:latin typeface="Calibri" pitchFamily="18"/>
              </a:rPr>
              <a:t>своєї</a:t>
            </a:r>
            <a:r>
              <a:rPr lang="ru-RU" b="1" dirty="0">
                <a:latin typeface="Calibri" pitchFamily="18"/>
              </a:rPr>
              <a:t> </a:t>
            </a:r>
            <a:r>
              <a:rPr lang="ru-RU" b="1" dirty="0" err="1">
                <a:latin typeface="Calibri" pitchFamily="18"/>
              </a:rPr>
              <a:t>частини</a:t>
            </a:r>
            <a:r>
              <a:rPr lang="ru-RU" b="1" dirty="0">
                <a:latin typeface="Calibri" pitchFamily="18"/>
              </a:rPr>
              <a:t>) для </a:t>
            </a:r>
            <a:r>
              <a:rPr lang="ru-RU" b="1" dirty="0" err="1">
                <a:latin typeface="Calibri" pitchFamily="18"/>
              </a:rPr>
              <a:t>створення</a:t>
            </a:r>
            <a:r>
              <a:rPr lang="ru-RU" b="1" dirty="0">
                <a:latin typeface="Calibri" pitchFamily="18"/>
              </a:rPr>
              <a:t> </a:t>
            </a:r>
            <a:r>
              <a:rPr lang="ru-RU" b="1" dirty="0" smtClean="0">
                <a:latin typeface="Calibri" pitchFamily="18"/>
              </a:rPr>
              <a:t>нового </a:t>
            </a:r>
            <a:r>
              <a:rPr lang="ru-RU" b="1" dirty="0" err="1" smtClean="0">
                <a:latin typeface="Calibri" pitchFamily="18"/>
              </a:rPr>
              <a:t>насіння</a:t>
            </a:r>
            <a:r>
              <a:rPr lang="ru-RU" b="1" dirty="0" smtClean="0">
                <a:latin typeface="Calibri" pitchFamily="18"/>
              </a:rPr>
              <a:t>.</a:t>
            </a:r>
            <a:endParaRPr lang="ru-RU" b="1" dirty="0">
              <a:latin typeface="Calibri" pitchFamily="18"/>
            </a:endParaRPr>
          </a:p>
          <a:p>
            <a:pPr marL="0" lvl="0" indent="0">
              <a:spcBef>
                <a:spcPts val="638"/>
              </a:spcBef>
              <a:buNone/>
            </a:pPr>
            <a:endParaRPr lang="ru-RU" dirty="0">
              <a:latin typeface="Calibri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Пригадаємо схеми запилення квіт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412280"/>
          </a:xfrm>
          <a:gradFill>
            <a:gsLst>
              <a:gs pos="0">
                <a:srgbClr val="2988A1"/>
              </a:gs>
              <a:gs pos="100000">
                <a:srgbClr val="34B3D5"/>
              </a:gs>
            </a:gsLst>
            <a:lin ang="16200000"/>
          </a:gra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>
                <a:solidFill>
                  <a:srgbClr val="FFFFFF"/>
                </a:solidFill>
              </a:rPr>
              <a:t>Пригадаємо схеми запилення квітки</a:t>
            </a:r>
          </a:p>
        </p:txBody>
      </p:sp>
      <p:pic>
        <p:nvPicPr>
          <p:cNvPr id="3" name="Содержимое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760" y="1988999"/>
            <a:ext cx="3656880" cy="3470039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prstDash val="solid"/>
          </a:ln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630600" y="1628639"/>
            <a:ext cx="5513040" cy="4680000"/>
          </a:xfrm>
          <a:prstGeom prst="rect">
            <a:avLst/>
          </a:prstGeom>
          <a:solidFill>
            <a:srgbClr val="000000"/>
          </a:solidFill>
          <a:ln w="25560">
            <a:solidFill>
              <a:srgbClr val="000000"/>
            </a:solidFill>
            <a:prstDash val="solid"/>
          </a:ln>
        </p:spPr>
      </p:pic>
      <p:sp>
        <p:nvSpPr>
          <p:cNvPr id="5" name="Прямоугольник 5"/>
          <p:cNvSpPr/>
          <p:nvPr/>
        </p:nvSpPr>
        <p:spPr>
          <a:xfrm>
            <a:off x="0" y="5373360"/>
            <a:ext cx="3635640" cy="1066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32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Lucida Sans" pitchFamily="2"/>
              </a:rPr>
              <a:t>Перехресне запилення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Бджо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3640" cy="1417320"/>
          </a:xfrm>
          <a:solidFill>
            <a:srgbClr val="8064A2"/>
          </a:solidFill>
          <a:ln w="38160">
            <a:solidFill>
              <a:srgbClr val="FFFFFF"/>
            </a:solidFill>
            <a:prstDash val="solid"/>
          </a:ln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6600" b="1">
                <a:solidFill>
                  <a:srgbClr val="FFFFFF"/>
                </a:solidFill>
              </a:rPr>
              <a:t>Бджоли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body" idx="4294967295"/>
          </p:nvPr>
        </p:nvSpPr>
        <p:spPr>
          <a:xfrm>
            <a:off x="0" y="1484639"/>
            <a:ext cx="4571640" cy="5373000"/>
          </a:xfrm>
          <a:gradFill>
            <a:gsLst>
              <a:gs pos="0">
                <a:srgbClr val="9C2F2C"/>
              </a:gs>
              <a:gs pos="100000">
                <a:srgbClr val="CE3A36"/>
              </a:gs>
            </a:gsLst>
            <a:lin ang="16200000"/>
          </a:gradFill>
          <a:ln w="9360">
            <a:solidFill>
              <a:srgbClr val="BE4B48"/>
            </a:solidFill>
            <a:prstDash val="solid"/>
          </a:ln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638"/>
              </a:spcBef>
              <a:buClr>
                <a:srgbClr val="FFFFFF"/>
              </a:buClr>
              <a:buNone/>
            </a:pPr>
            <a:r>
              <a:rPr lang="ru-RU" b="1" u="sng" dirty="0" err="1">
                <a:solidFill>
                  <a:srgbClr val="FFFFFF"/>
                </a:solidFill>
                <a:latin typeface="Calibri" pitchFamily="18"/>
              </a:rPr>
              <a:t>Бджоли</a:t>
            </a:r>
            <a:r>
              <a:rPr lang="ru-RU" b="1" u="sng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b="1" dirty="0" err="1">
                <a:solidFill>
                  <a:srgbClr val="FFFFFF"/>
                </a:solidFill>
                <a:latin typeface="Calibri" pitchFamily="18"/>
              </a:rPr>
              <a:t>відіграють</a:t>
            </a:r>
            <a:r>
              <a:rPr lang="ru-RU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b="1" dirty="0" err="1">
                <a:solidFill>
                  <a:srgbClr val="FFFFFF"/>
                </a:solidFill>
                <a:latin typeface="Calibri" pitchFamily="18"/>
              </a:rPr>
              <a:t>важливу</a:t>
            </a:r>
            <a:r>
              <a:rPr lang="ru-RU" b="1" dirty="0">
                <a:solidFill>
                  <a:srgbClr val="FFFFFF"/>
                </a:solidFill>
                <a:latin typeface="Calibri" pitchFamily="18"/>
              </a:rPr>
              <a:t> роль в </a:t>
            </a:r>
            <a:r>
              <a:rPr lang="ru-RU" b="1" dirty="0" err="1">
                <a:solidFill>
                  <a:srgbClr val="FFFFFF"/>
                </a:solidFill>
                <a:latin typeface="Calibri" pitchFamily="18"/>
              </a:rPr>
              <a:t>запиленні</a:t>
            </a:r>
            <a:r>
              <a:rPr lang="ru-RU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b="1" dirty="0" err="1">
                <a:solidFill>
                  <a:srgbClr val="FFFFFF"/>
                </a:solidFill>
                <a:latin typeface="Calibri" pitchFamily="18"/>
              </a:rPr>
              <a:t>квітучих</a:t>
            </a:r>
            <a:r>
              <a:rPr lang="ru-RU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b="1" dirty="0" err="1">
                <a:solidFill>
                  <a:srgbClr val="FFFFFF"/>
                </a:solidFill>
                <a:latin typeface="Calibri" pitchFamily="18"/>
              </a:rPr>
              <a:t>рослин</a:t>
            </a:r>
            <a:r>
              <a:rPr lang="ru-RU" b="1" dirty="0">
                <a:solidFill>
                  <a:srgbClr val="FFFFFF"/>
                </a:solidFill>
                <a:latin typeface="Calibri" pitchFamily="18"/>
              </a:rPr>
              <a:t>, будучи </a:t>
            </a:r>
            <a:r>
              <a:rPr lang="ru-RU" b="1" dirty="0" err="1">
                <a:solidFill>
                  <a:srgbClr val="FFFFFF"/>
                </a:solidFill>
                <a:latin typeface="Calibri" pitchFamily="18"/>
              </a:rPr>
              <a:t>найчисленнішою</a:t>
            </a:r>
            <a:r>
              <a:rPr lang="ru-RU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b="1" dirty="0" err="1">
                <a:solidFill>
                  <a:srgbClr val="FFFFFF"/>
                </a:solidFill>
                <a:latin typeface="Calibri" pitchFamily="18"/>
              </a:rPr>
              <a:t>групою</a:t>
            </a:r>
            <a:r>
              <a:rPr lang="ru-RU" b="1" dirty="0">
                <a:solidFill>
                  <a:srgbClr val="FFFFFF"/>
                </a:solidFill>
                <a:latin typeface="Calibri" pitchFamily="18"/>
              </a:rPr>
              <a:t> </a:t>
            </a:r>
            <a:r>
              <a:rPr lang="ru-RU" b="1" dirty="0" err="1">
                <a:solidFill>
                  <a:srgbClr val="FFFFFF"/>
                </a:solidFill>
                <a:latin typeface="Calibri" pitchFamily="18"/>
              </a:rPr>
              <a:t>обпилювачів</a:t>
            </a:r>
            <a:r>
              <a:rPr lang="ru-RU" b="1" dirty="0">
                <a:solidFill>
                  <a:srgbClr val="FFFFFF"/>
                </a:solidFill>
                <a:latin typeface="Calibri" pitchFamily="18"/>
              </a:rPr>
              <a:t> в </a:t>
            </a:r>
            <a:r>
              <a:rPr lang="ru-RU" b="1" dirty="0" err="1">
                <a:solidFill>
                  <a:srgbClr val="FFFFFF"/>
                </a:solidFill>
                <a:latin typeface="Calibri" pitchFamily="18"/>
              </a:rPr>
              <a:t>екосистемах</a:t>
            </a:r>
            <a:r>
              <a:rPr lang="ru-RU" b="1" dirty="0">
                <a:solidFill>
                  <a:srgbClr val="FFFFFF"/>
                </a:solidFill>
                <a:latin typeface="Calibri" pitchFamily="18"/>
              </a:rPr>
              <a:t>, </a:t>
            </a:r>
            <a:r>
              <a:rPr lang="ru-RU" b="1" dirty="0" err="1">
                <a:solidFill>
                  <a:srgbClr val="FFFFFF"/>
                </a:solidFill>
                <a:latin typeface="Calibri" pitchFamily="18"/>
              </a:rPr>
              <a:t>пов’язаних</a:t>
            </a:r>
            <a:r>
              <a:rPr lang="ru-RU" b="1" dirty="0">
                <a:solidFill>
                  <a:srgbClr val="FFFFFF"/>
                </a:solidFill>
                <a:latin typeface="Calibri" pitchFamily="18"/>
              </a:rPr>
              <a:t> з </a:t>
            </a:r>
            <a:r>
              <a:rPr lang="ru-RU" b="1" dirty="0" err="1">
                <a:solidFill>
                  <a:srgbClr val="FFFFFF"/>
                </a:solidFill>
                <a:latin typeface="Calibri" pitchFamily="18"/>
              </a:rPr>
              <a:t>квітами</a:t>
            </a:r>
            <a:r>
              <a:rPr lang="ru-RU" dirty="0">
                <a:solidFill>
                  <a:srgbClr val="FFFFFF"/>
                </a:solidFill>
                <a:latin typeface="Calibri" pitchFamily="18"/>
              </a:rPr>
              <a:t>. 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04000" y="1484639"/>
            <a:ext cx="3867479" cy="267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04000" y="4231800"/>
            <a:ext cx="3861000" cy="2625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бычный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Экран (4:3)</PresentationFormat>
  <Paragraphs>34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Обычный</vt:lpstr>
      <vt:lpstr>Обычный 1</vt:lpstr>
      <vt:lpstr>Обычный 2</vt:lpstr>
      <vt:lpstr>Міні – проект  “Квіти і комахи”</vt:lpstr>
      <vt:lpstr>Мета проекту:</vt:lpstr>
      <vt:lpstr> Які вони – комахи запилювачі? </vt:lpstr>
      <vt:lpstr>Рослини, які запилюються комахами</vt:lpstr>
      <vt:lpstr>Комахозапилення (ентомофілія) — перенесення пилку з однієї рослини на іншу за допомогою комах; вид перехресного запилення. </vt:lpstr>
      <vt:lpstr>Основні ознаки комахозапильних рослин</vt:lpstr>
      <vt:lpstr>Запилення у рослин</vt:lpstr>
      <vt:lpstr>Пригадаємо схеми запилення квітки</vt:lpstr>
      <vt:lpstr>Бджоли</vt:lpstr>
      <vt:lpstr>Джмелі</vt:lpstr>
      <vt:lpstr>Метелики (Лускокрилі)</vt:lpstr>
      <vt:lpstr>Жуки - запилювачі</vt:lpstr>
      <vt:lpstr>Значення комах для рослин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 – проект  “Квіти і комахи”</dc:title>
  <dc:creator>Александр Петров</dc:creator>
  <cp:lastModifiedBy>Александр Петров</cp:lastModifiedBy>
  <cp:revision>1</cp:revision>
  <dcterms:modified xsi:type="dcterms:W3CDTF">2018-01-21T15:06:07Z</dcterms:modified>
</cp:coreProperties>
</file>