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658" r:id="rId4"/>
    <p:sldId id="566" r:id="rId5"/>
    <p:sldId id="642" r:id="rId6"/>
    <p:sldId id="657" r:id="rId7"/>
    <p:sldId id="643" r:id="rId8"/>
    <p:sldId id="636" r:id="rId9"/>
    <p:sldId id="637" r:id="rId10"/>
    <p:sldId id="638" r:id="rId11"/>
    <p:sldId id="639" r:id="rId12"/>
    <p:sldId id="640" r:id="rId13"/>
    <p:sldId id="645" r:id="rId14"/>
    <p:sldId id="646" r:id="rId15"/>
    <p:sldId id="647" r:id="rId16"/>
    <p:sldId id="648" r:id="rId17"/>
    <p:sldId id="655" r:id="rId18"/>
    <p:sldId id="649" r:id="rId19"/>
    <p:sldId id="650" r:id="rId20"/>
    <p:sldId id="651" r:id="rId21"/>
    <p:sldId id="652" r:id="rId22"/>
    <p:sldId id="661" r:id="rId23"/>
    <p:sldId id="261" r:id="rId24"/>
    <p:sldId id="663" r:id="rId25"/>
    <p:sldId id="664" r:id="rId26"/>
    <p:sldId id="259" r:id="rId27"/>
    <p:sldId id="660" r:id="rId28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663300"/>
    <a:srgbClr val="DD6716"/>
    <a:srgbClr val="19426B"/>
    <a:srgbClr val="4059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із теми 2 –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із теми 2 –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AF606853-7671-496A-8E4F-DF71F8EC918B}" styleName="Темний стиль 1 –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Темний стиль 1 –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79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113FEE-EC83-4D86-8894-11D68BF5324A}" type="doc">
      <dgm:prSet loTypeId="urn:microsoft.com/office/officeart/2005/8/layout/process1" loCatId="process" qsTypeId="urn:microsoft.com/office/officeart/2005/8/quickstyle/3d3" qsCatId="3D" csTypeId="urn:microsoft.com/office/officeart/2005/8/colors/colorful4" csCatId="colorful" phldr="1"/>
      <dgm:spPr/>
    </dgm:pt>
    <dgm:pt modelId="{BDC808B0-4256-4940-BCA3-8B348C8D3BAE}">
      <dgm:prSet phldrT="[Текст]" custT="1"/>
      <dgm:spPr/>
      <dgm:t>
        <a:bodyPr/>
        <a:lstStyle/>
        <a:p>
          <a:r>
            <a:rPr lang="ru-RU" sz="2000" b="1" i="1" dirty="0" err="1" smtClean="0">
              <a:solidFill>
                <a:srgbClr val="FFFFFF"/>
              </a:solidFill>
            </a:rPr>
            <a:t>Що</a:t>
          </a:r>
          <a:r>
            <a:rPr lang="ru-RU" sz="2000" b="1" i="1" dirty="0" smtClean="0">
              <a:solidFill>
                <a:srgbClr val="FFFFFF"/>
              </a:solidFill>
            </a:rPr>
            <a:t>  </a:t>
          </a:r>
          <a:r>
            <a:rPr lang="ru-RU" sz="2000" b="1" i="1" dirty="0" err="1" smtClean="0">
              <a:solidFill>
                <a:srgbClr val="FFFFFF"/>
              </a:solidFill>
            </a:rPr>
            <a:t>таке</a:t>
          </a:r>
          <a:r>
            <a:rPr lang="ru-RU" sz="2000" b="1" i="1" dirty="0" smtClean="0">
              <a:solidFill>
                <a:srgbClr val="FFFFFF"/>
              </a:solidFill>
            </a:rPr>
            <a:t> </a:t>
          </a:r>
          <a:r>
            <a:rPr lang="ru-RU" sz="2000" b="1" i="1" dirty="0" err="1" smtClean="0">
              <a:solidFill>
                <a:srgbClr val="FFFFFF"/>
              </a:solidFill>
            </a:rPr>
            <a:t>подія</a:t>
          </a:r>
          <a:r>
            <a:rPr lang="ru-RU" sz="2000" b="1" i="1" dirty="0" smtClean="0">
              <a:solidFill>
                <a:srgbClr val="FFFFFF"/>
              </a:solidFill>
            </a:rPr>
            <a:t> та </a:t>
          </a:r>
          <a:r>
            <a:rPr lang="ru-RU" sz="2000" b="1" i="1" dirty="0" err="1" smtClean="0">
              <a:solidFill>
                <a:srgbClr val="FFFFFF"/>
              </a:solidFill>
            </a:rPr>
            <a:t>обробник</a:t>
          </a:r>
          <a:r>
            <a:rPr lang="ru-RU" sz="2000" b="1" i="1" dirty="0" smtClean="0">
              <a:solidFill>
                <a:srgbClr val="FFFFFF"/>
              </a:solidFill>
            </a:rPr>
            <a:t> </a:t>
          </a:r>
          <a:r>
            <a:rPr lang="ru-RU" sz="2000" b="1" i="1" dirty="0" err="1" smtClean="0">
              <a:solidFill>
                <a:srgbClr val="FFFFFF"/>
              </a:solidFill>
            </a:rPr>
            <a:t>подій</a:t>
          </a:r>
          <a:r>
            <a:rPr lang="ru-RU" sz="2000" b="1" i="1" dirty="0" smtClean="0">
              <a:solidFill>
                <a:srgbClr val="FFFFFF"/>
              </a:solidFill>
            </a:rPr>
            <a:t>; </a:t>
          </a:r>
          <a:endParaRPr lang="ru-RU" sz="2000" b="1" dirty="0">
            <a:latin typeface="Verdana" pitchFamily="34" charset="0"/>
          </a:endParaRPr>
        </a:p>
      </dgm:t>
    </dgm:pt>
    <dgm:pt modelId="{DCF44F47-7723-4278-BFF3-CCF76C5B276E}" type="parTrans" cxnId="{962A5F0D-8CAE-4F01-A35E-E2C5918C344E}">
      <dgm:prSet/>
      <dgm:spPr/>
      <dgm:t>
        <a:bodyPr/>
        <a:lstStyle/>
        <a:p>
          <a:endParaRPr lang="ru-RU"/>
        </a:p>
      </dgm:t>
    </dgm:pt>
    <dgm:pt modelId="{960C5952-5EB4-4653-9D98-B072E47E6D62}" type="sibTrans" cxnId="{962A5F0D-8CAE-4F01-A35E-E2C5918C344E}">
      <dgm:prSet/>
      <dgm:spPr/>
      <dgm:t>
        <a:bodyPr/>
        <a:lstStyle/>
        <a:p>
          <a:endParaRPr lang="ru-RU" dirty="0"/>
        </a:p>
      </dgm:t>
    </dgm:pt>
    <dgm:pt modelId="{2A891530-5D57-481C-837B-45CA2E41260C}">
      <dgm:prSet phldrT="[Текст]" custT="1"/>
      <dgm:spPr/>
      <dgm:t>
        <a:bodyPr/>
        <a:lstStyle/>
        <a:p>
          <a:r>
            <a:rPr lang="ru-RU" sz="2000" b="1" i="1" dirty="0" err="1" smtClean="0">
              <a:solidFill>
                <a:srgbClr val="FFFFFF"/>
              </a:solidFill>
            </a:rPr>
            <a:t>Види</a:t>
          </a:r>
          <a:r>
            <a:rPr lang="ru-RU" sz="2000" b="1" i="1" dirty="0" smtClean="0">
              <a:solidFill>
                <a:srgbClr val="FFFFFF"/>
              </a:solidFill>
            </a:rPr>
            <a:t> </a:t>
          </a:r>
          <a:r>
            <a:rPr lang="ru-RU" sz="2000" b="1" i="1" dirty="0" err="1" smtClean="0">
              <a:solidFill>
                <a:srgbClr val="FFFFFF"/>
              </a:solidFill>
            </a:rPr>
            <a:t>подій</a:t>
          </a:r>
          <a:r>
            <a:rPr lang="ru-RU" sz="2000" b="1" i="1" dirty="0" smtClean="0">
              <a:solidFill>
                <a:srgbClr val="FFFFFF"/>
              </a:solidFill>
            </a:rPr>
            <a:t> та </a:t>
          </a:r>
          <a:r>
            <a:rPr lang="ru-RU" sz="2000" b="1" i="1" dirty="0" err="1" smtClean="0">
              <a:solidFill>
                <a:srgbClr val="FFFFFF"/>
              </a:solidFill>
            </a:rPr>
            <a:t>іх</a:t>
          </a:r>
          <a:r>
            <a:rPr lang="ru-RU" sz="2000" b="1" i="1" dirty="0" smtClean="0">
              <a:solidFill>
                <a:srgbClr val="FFFFFF"/>
              </a:solidFill>
            </a:rPr>
            <a:t> синтаксис;</a:t>
          </a:r>
          <a:endParaRPr lang="ru-RU" sz="2000" b="1" dirty="0">
            <a:latin typeface="Verdana" pitchFamily="34" charset="0"/>
          </a:endParaRPr>
        </a:p>
      </dgm:t>
    </dgm:pt>
    <dgm:pt modelId="{6E1C8A75-9B20-4DBD-9C73-A79CCC1B1EB1}" type="parTrans" cxnId="{FD729502-3480-4870-BC22-9ED79978212C}">
      <dgm:prSet/>
      <dgm:spPr/>
      <dgm:t>
        <a:bodyPr/>
        <a:lstStyle/>
        <a:p>
          <a:endParaRPr lang="ru-RU"/>
        </a:p>
      </dgm:t>
    </dgm:pt>
    <dgm:pt modelId="{6753C596-3B7F-4F68-96AE-FA8E15546E7D}" type="sibTrans" cxnId="{FD729502-3480-4870-BC22-9ED79978212C}">
      <dgm:prSet/>
      <dgm:spPr/>
      <dgm:t>
        <a:bodyPr/>
        <a:lstStyle/>
        <a:p>
          <a:endParaRPr lang="ru-RU" dirty="0"/>
        </a:p>
      </dgm:t>
    </dgm:pt>
    <dgm:pt modelId="{750F9451-4B4A-4099-90C8-B47256730D68}">
      <dgm:prSet phldrT="[Текст]" custT="1"/>
      <dgm:spPr/>
      <dgm:t>
        <a:bodyPr/>
        <a:lstStyle/>
        <a:p>
          <a:r>
            <a:rPr lang="uk-UA" sz="2000" b="1" dirty="0" smtClean="0">
              <a:latin typeface="Verdana" pitchFamily="34" charset="0"/>
            </a:rPr>
            <a:t>Як створювати події та засоби налагодження програм.</a:t>
          </a:r>
          <a:endParaRPr lang="ru-RU" sz="2000" b="1" dirty="0">
            <a:latin typeface="Verdana" pitchFamily="34" charset="0"/>
          </a:endParaRPr>
        </a:p>
      </dgm:t>
    </dgm:pt>
    <dgm:pt modelId="{966A6C3D-ECCC-4EB3-B54B-91826A0B4EF4}" type="parTrans" cxnId="{B2B22EC5-FA1A-46DD-B3FF-AD3C7718FCA3}">
      <dgm:prSet/>
      <dgm:spPr/>
      <dgm:t>
        <a:bodyPr/>
        <a:lstStyle/>
        <a:p>
          <a:endParaRPr lang="ru-RU"/>
        </a:p>
      </dgm:t>
    </dgm:pt>
    <dgm:pt modelId="{D11F9774-7C38-4B3F-B303-EA8956989258}" type="sibTrans" cxnId="{B2B22EC5-FA1A-46DD-B3FF-AD3C7718FCA3}">
      <dgm:prSet/>
      <dgm:spPr/>
      <dgm:t>
        <a:bodyPr/>
        <a:lstStyle/>
        <a:p>
          <a:endParaRPr lang="ru-RU"/>
        </a:p>
      </dgm:t>
    </dgm:pt>
    <dgm:pt modelId="{1FF60AC8-1A58-4544-881B-396412FA60F1}" type="pres">
      <dgm:prSet presAssocID="{04113FEE-EC83-4D86-8894-11D68BF5324A}" presName="Name0" presStyleCnt="0">
        <dgm:presLayoutVars>
          <dgm:dir/>
          <dgm:resizeHandles val="exact"/>
        </dgm:presLayoutVars>
      </dgm:prSet>
      <dgm:spPr/>
    </dgm:pt>
    <dgm:pt modelId="{E85381E7-F9AB-4B67-B921-C126BD829D49}" type="pres">
      <dgm:prSet presAssocID="{BDC808B0-4256-4940-BCA3-8B348C8D3BAE}" presName="node" presStyleLbl="node1" presStyleIdx="0" presStyleCnt="3" custScaleX="202011" custScaleY="97857" custLinFactNeighborX="27783" custLinFactNeighborY="-12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D1ABC5-0C41-4C17-B545-C6715807E794}" type="pres">
      <dgm:prSet presAssocID="{960C5952-5EB4-4653-9D98-B072E47E6D62}" presName="sibTrans" presStyleLbl="sibTrans2D1" presStyleIdx="0" presStyleCnt="2" custScaleX="153791"/>
      <dgm:spPr/>
      <dgm:t>
        <a:bodyPr/>
        <a:lstStyle/>
        <a:p>
          <a:endParaRPr lang="ru-RU"/>
        </a:p>
      </dgm:t>
    </dgm:pt>
    <dgm:pt modelId="{120F6261-131B-4534-890B-9D4201408982}" type="pres">
      <dgm:prSet presAssocID="{960C5952-5EB4-4653-9D98-B072E47E6D62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75C361DB-287E-4F96-BE47-71C95B3DDF68}" type="pres">
      <dgm:prSet presAssocID="{2A891530-5D57-481C-837B-45CA2E41260C}" presName="node" presStyleLbl="node1" presStyleIdx="1" presStyleCnt="3" custScaleX="164608" custScaleY="978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FC85AE-877F-4B81-9EF0-2844D7106D12}" type="pres">
      <dgm:prSet presAssocID="{6753C596-3B7F-4F68-96AE-FA8E15546E7D}" presName="sibTrans" presStyleLbl="sibTrans2D1" presStyleIdx="1" presStyleCnt="2" custScaleX="148757"/>
      <dgm:spPr/>
      <dgm:t>
        <a:bodyPr/>
        <a:lstStyle/>
        <a:p>
          <a:endParaRPr lang="ru-RU"/>
        </a:p>
      </dgm:t>
    </dgm:pt>
    <dgm:pt modelId="{ED870F3A-9289-41C7-9684-F46A0118FBFF}" type="pres">
      <dgm:prSet presAssocID="{6753C596-3B7F-4F68-96AE-FA8E15546E7D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D5C3B43B-81D9-4C16-992B-7E265C5CA42D}" type="pres">
      <dgm:prSet presAssocID="{750F9451-4B4A-4099-90C8-B47256730D68}" presName="node" presStyleLbl="node1" presStyleIdx="2" presStyleCnt="3" custScaleX="202511" custScaleY="978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BCD4B5-6885-475D-8686-1BADB359D463}" type="presOf" srcId="{2A891530-5D57-481C-837B-45CA2E41260C}" destId="{75C361DB-287E-4F96-BE47-71C95B3DDF68}" srcOrd="0" destOrd="0" presId="urn:microsoft.com/office/officeart/2005/8/layout/process1"/>
    <dgm:cxn modelId="{64F65150-6329-4E86-BA83-02694D43AC9B}" type="presOf" srcId="{750F9451-4B4A-4099-90C8-B47256730D68}" destId="{D5C3B43B-81D9-4C16-992B-7E265C5CA42D}" srcOrd="0" destOrd="0" presId="urn:microsoft.com/office/officeart/2005/8/layout/process1"/>
    <dgm:cxn modelId="{57FBB3C4-1279-4380-AC03-33C7088CC7B1}" type="presOf" srcId="{960C5952-5EB4-4653-9D98-B072E47E6D62}" destId="{A3D1ABC5-0C41-4C17-B545-C6715807E794}" srcOrd="0" destOrd="0" presId="urn:microsoft.com/office/officeart/2005/8/layout/process1"/>
    <dgm:cxn modelId="{141923F0-5BA5-4057-AF19-141631227B98}" type="presOf" srcId="{960C5952-5EB4-4653-9D98-B072E47E6D62}" destId="{120F6261-131B-4534-890B-9D4201408982}" srcOrd="1" destOrd="0" presId="urn:microsoft.com/office/officeart/2005/8/layout/process1"/>
    <dgm:cxn modelId="{9F3999D6-E40D-4541-BECF-D4B00416F956}" type="presOf" srcId="{6753C596-3B7F-4F68-96AE-FA8E15546E7D}" destId="{83FC85AE-877F-4B81-9EF0-2844D7106D12}" srcOrd="0" destOrd="0" presId="urn:microsoft.com/office/officeart/2005/8/layout/process1"/>
    <dgm:cxn modelId="{FD729502-3480-4870-BC22-9ED79978212C}" srcId="{04113FEE-EC83-4D86-8894-11D68BF5324A}" destId="{2A891530-5D57-481C-837B-45CA2E41260C}" srcOrd="1" destOrd="0" parTransId="{6E1C8A75-9B20-4DBD-9C73-A79CCC1B1EB1}" sibTransId="{6753C596-3B7F-4F68-96AE-FA8E15546E7D}"/>
    <dgm:cxn modelId="{9DAB20C3-F0A7-4201-AD4C-2EFEE680E84F}" type="presOf" srcId="{6753C596-3B7F-4F68-96AE-FA8E15546E7D}" destId="{ED870F3A-9289-41C7-9684-F46A0118FBFF}" srcOrd="1" destOrd="0" presId="urn:microsoft.com/office/officeart/2005/8/layout/process1"/>
    <dgm:cxn modelId="{B2B22EC5-FA1A-46DD-B3FF-AD3C7718FCA3}" srcId="{04113FEE-EC83-4D86-8894-11D68BF5324A}" destId="{750F9451-4B4A-4099-90C8-B47256730D68}" srcOrd="2" destOrd="0" parTransId="{966A6C3D-ECCC-4EB3-B54B-91826A0B4EF4}" sibTransId="{D11F9774-7C38-4B3F-B303-EA8956989258}"/>
    <dgm:cxn modelId="{3644AA97-D561-436F-80EC-CD1A9F0337C4}" type="presOf" srcId="{04113FEE-EC83-4D86-8894-11D68BF5324A}" destId="{1FF60AC8-1A58-4544-881B-396412FA60F1}" srcOrd="0" destOrd="0" presId="urn:microsoft.com/office/officeart/2005/8/layout/process1"/>
    <dgm:cxn modelId="{962A5F0D-8CAE-4F01-A35E-E2C5918C344E}" srcId="{04113FEE-EC83-4D86-8894-11D68BF5324A}" destId="{BDC808B0-4256-4940-BCA3-8B348C8D3BAE}" srcOrd="0" destOrd="0" parTransId="{DCF44F47-7723-4278-BFF3-CCF76C5B276E}" sibTransId="{960C5952-5EB4-4653-9D98-B072E47E6D62}"/>
    <dgm:cxn modelId="{0F3CC666-A482-4BA5-9879-F3AFE3E38ACC}" type="presOf" srcId="{BDC808B0-4256-4940-BCA3-8B348C8D3BAE}" destId="{E85381E7-F9AB-4B67-B921-C126BD829D49}" srcOrd="0" destOrd="0" presId="urn:microsoft.com/office/officeart/2005/8/layout/process1"/>
    <dgm:cxn modelId="{687BB0F2-FAEB-4E6B-8345-871199A870AF}" type="presParOf" srcId="{1FF60AC8-1A58-4544-881B-396412FA60F1}" destId="{E85381E7-F9AB-4B67-B921-C126BD829D49}" srcOrd="0" destOrd="0" presId="urn:microsoft.com/office/officeart/2005/8/layout/process1"/>
    <dgm:cxn modelId="{54A58A83-2499-4259-B634-1A59B2E84941}" type="presParOf" srcId="{1FF60AC8-1A58-4544-881B-396412FA60F1}" destId="{A3D1ABC5-0C41-4C17-B545-C6715807E794}" srcOrd="1" destOrd="0" presId="urn:microsoft.com/office/officeart/2005/8/layout/process1"/>
    <dgm:cxn modelId="{939946CE-457A-448E-81EB-0E68675B50D0}" type="presParOf" srcId="{A3D1ABC5-0C41-4C17-B545-C6715807E794}" destId="{120F6261-131B-4534-890B-9D4201408982}" srcOrd="0" destOrd="0" presId="urn:microsoft.com/office/officeart/2005/8/layout/process1"/>
    <dgm:cxn modelId="{7A2150F9-FAE6-48AE-9C15-690A447F3A73}" type="presParOf" srcId="{1FF60AC8-1A58-4544-881B-396412FA60F1}" destId="{75C361DB-287E-4F96-BE47-71C95B3DDF68}" srcOrd="2" destOrd="0" presId="urn:microsoft.com/office/officeart/2005/8/layout/process1"/>
    <dgm:cxn modelId="{BB77ECDD-0C7B-4ED8-8145-EC099963D777}" type="presParOf" srcId="{1FF60AC8-1A58-4544-881B-396412FA60F1}" destId="{83FC85AE-877F-4B81-9EF0-2844D7106D12}" srcOrd="3" destOrd="0" presId="urn:microsoft.com/office/officeart/2005/8/layout/process1"/>
    <dgm:cxn modelId="{2E8293C0-290B-4157-9BFE-73E04062DE2C}" type="presParOf" srcId="{83FC85AE-877F-4B81-9EF0-2844D7106D12}" destId="{ED870F3A-9289-41C7-9684-F46A0118FBFF}" srcOrd="0" destOrd="0" presId="urn:microsoft.com/office/officeart/2005/8/layout/process1"/>
    <dgm:cxn modelId="{F91AA662-11EE-4C36-B0F3-182D2564EE6A}" type="presParOf" srcId="{1FF60AC8-1A58-4544-881B-396412FA60F1}" destId="{D5C3B43B-81D9-4C16-992B-7E265C5CA42D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5381E7-F9AB-4B67-B921-C126BD829D49}">
      <dsp:nvSpPr>
        <dsp:cNvPr id="0" name=""/>
        <dsp:cNvSpPr/>
      </dsp:nvSpPr>
      <dsp:spPr>
        <a:xfrm>
          <a:off x="140390" y="1549262"/>
          <a:ext cx="3519399" cy="13861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err="1" smtClean="0">
              <a:solidFill>
                <a:srgbClr val="FFFFFF"/>
              </a:solidFill>
            </a:rPr>
            <a:t>Що</a:t>
          </a:r>
          <a:r>
            <a:rPr lang="ru-RU" sz="2000" b="1" i="1" kern="1200" dirty="0" smtClean="0">
              <a:solidFill>
                <a:srgbClr val="FFFFFF"/>
              </a:solidFill>
            </a:rPr>
            <a:t>  </a:t>
          </a:r>
          <a:r>
            <a:rPr lang="ru-RU" sz="2000" b="1" i="1" kern="1200" dirty="0" err="1" smtClean="0">
              <a:solidFill>
                <a:srgbClr val="FFFFFF"/>
              </a:solidFill>
            </a:rPr>
            <a:t>таке</a:t>
          </a:r>
          <a:r>
            <a:rPr lang="ru-RU" sz="2000" b="1" i="1" kern="1200" dirty="0" smtClean="0">
              <a:solidFill>
                <a:srgbClr val="FFFFFF"/>
              </a:solidFill>
            </a:rPr>
            <a:t> </a:t>
          </a:r>
          <a:r>
            <a:rPr lang="ru-RU" sz="2000" b="1" i="1" kern="1200" dirty="0" err="1" smtClean="0">
              <a:solidFill>
                <a:srgbClr val="FFFFFF"/>
              </a:solidFill>
            </a:rPr>
            <a:t>подія</a:t>
          </a:r>
          <a:r>
            <a:rPr lang="ru-RU" sz="2000" b="1" i="1" kern="1200" dirty="0" smtClean="0">
              <a:solidFill>
                <a:srgbClr val="FFFFFF"/>
              </a:solidFill>
            </a:rPr>
            <a:t> та </a:t>
          </a:r>
          <a:r>
            <a:rPr lang="ru-RU" sz="2000" b="1" i="1" kern="1200" dirty="0" err="1" smtClean="0">
              <a:solidFill>
                <a:srgbClr val="FFFFFF"/>
              </a:solidFill>
            </a:rPr>
            <a:t>обробник</a:t>
          </a:r>
          <a:r>
            <a:rPr lang="ru-RU" sz="2000" b="1" i="1" kern="1200" dirty="0" smtClean="0">
              <a:solidFill>
                <a:srgbClr val="FFFFFF"/>
              </a:solidFill>
            </a:rPr>
            <a:t> </a:t>
          </a:r>
          <a:r>
            <a:rPr lang="ru-RU" sz="2000" b="1" i="1" kern="1200" dirty="0" err="1" smtClean="0">
              <a:solidFill>
                <a:srgbClr val="FFFFFF"/>
              </a:solidFill>
            </a:rPr>
            <a:t>подій</a:t>
          </a:r>
          <a:r>
            <a:rPr lang="ru-RU" sz="2000" b="1" i="1" kern="1200" dirty="0" smtClean="0">
              <a:solidFill>
                <a:srgbClr val="FFFFFF"/>
              </a:solidFill>
            </a:rPr>
            <a:t>; </a:t>
          </a:r>
          <a:endParaRPr lang="ru-RU" sz="2000" b="1" kern="1200" dirty="0">
            <a:latin typeface="Verdana" pitchFamily="34" charset="0"/>
          </a:endParaRPr>
        </a:p>
      </dsp:txBody>
      <dsp:txXfrm>
        <a:off x="180990" y="1589862"/>
        <a:ext cx="3438199" cy="1304981"/>
      </dsp:txXfrm>
    </dsp:sp>
    <dsp:sp modelId="{A3D1ABC5-0C41-4C17-B545-C6715807E794}">
      <dsp:nvSpPr>
        <dsp:cNvPr id="0" name=""/>
        <dsp:cNvSpPr/>
      </dsp:nvSpPr>
      <dsp:spPr>
        <a:xfrm rot="16609">
          <a:off x="3721141" y="2036245"/>
          <a:ext cx="465406" cy="4320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3721142" y="2122344"/>
        <a:ext cx="335788" cy="259237"/>
      </dsp:txXfrm>
    </dsp:sp>
    <dsp:sp modelId="{75C361DB-287E-4F96-BE47-71C95B3DDF68}">
      <dsp:nvSpPr>
        <dsp:cNvPr id="0" name=""/>
        <dsp:cNvSpPr/>
      </dsp:nvSpPr>
      <dsp:spPr>
        <a:xfrm>
          <a:off x="4230769" y="1567450"/>
          <a:ext cx="2867771" cy="1386181"/>
        </a:xfrm>
        <a:prstGeom prst="roundRect">
          <a:avLst>
            <a:gd name="adj" fmla="val 10000"/>
          </a:avLst>
        </a:prstGeom>
        <a:solidFill>
          <a:schemeClr val="accent4">
            <a:hueOff val="5197847"/>
            <a:satOff val="-23984"/>
            <a:lumOff val="88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err="1" smtClean="0">
              <a:solidFill>
                <a:srgbClr val="FFFFFF"/>
              </a:solidFill>
            </a:rPr>
            <a:t>Види</a:t>
          </a:r>
          <a:r>
            <a:rPr lang="ru-RU" sz="2000" b="1" i="1" kern="1200" dirty="0" smtClean="0">
              <a:solidFill>
                <a:srgbClr val="FFFFFF"/>
              </a:solidFill>
            </a:rPr>
            <a:t> </a:t>
          </a:r>
          <a:r>
            <a:rPr lang="ru-RU" sz="2000" b="1" i="1" kern="1200" dirty="0" err="1" smtClean="0">
              <a:solidFill>
                <a:srgbClr val="FFFFFF"/>
              </a:solidFill>
            </a:rPr>
            <a:t>подій</a:t>
          </a:r>
          <a:r>
            <a:rPr lang="ru-RU" sz="2000" b="1" i="1" kern="1200" dirty="0" smtClean="0">
              <a:solidFill>
                <a:srgbClr val="FFFFFF"/>
              </a:solidFill>
            </a:rPr>
            <a:t> та </a:t>
          </a:r>
          <a:r>
            <a:rPr lang="ru-RU" sz="2000" b="1" i="1" kern="1200" dirty="0" err="1" smtClean="0">
              <a:solidFill>
                <a:srgbClr val="FFFFFF"/>
              </a:solidFill>
            </a:rPr>
            <a:t>іх</a:t>
          </a:r>
          <a:r>
            <a:rPr lang="ru-RU" sz="2000" b="1" i="1" kern="1200" dirty="0" smtClean="0">
              <a:solidFill>
                <a:srgbClr val="FFFFFF"/>
              </a:solidFill>
            </a:rPr>
            <a:t> синтаксис;</a:t>
          </a:r>
          <a:endParaRPr lang="ru-RU" sz="2000" b="1" kern="1200" dirty="0">
            <a:latin typeface="Verdana" pitchFamily="34" charset="0"/>
          </a:endParaRPr>
        </a:p>
      </dsp:txBody>
      <dsp:txXfrm>
        <a:off x="4271369" y="1608050"/>
        <a:ext cx="2786571" cy="1304981"/>
      </dsp:txXfrm>
    </dsp:sp>
    <dsp:sp modelId="{83FC85AE-877F-4B81-9EF0-2844D7106D12}">
      <dsp:nvSpPr>
        <dsp:cNvPr id="0" name=""/>
        <dsp:cNvSpPr/>
      </dsp:nvSpPr>
      <dsp:spPr>
        <a:xfrm>
          <a:off x="7182718" y="2044510"/>
          <a:ext cx="549422" cy="4320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7182718" y="2130922"/>
        <a:ext cx="419804" cy="259237"/>
      </dsp:txXfrm>
    </dsp:sp>
    <dsp:sp modelId="{D5C3B43B-81D9-4C16-992B-7E265C5CA42D}">
      <dsp:nvSpPr>
        <dsp:cNvPr id="0" name=""/>
        <dsp:cNvSpPr/>
      </dsp:nvSpPr>
      <dsp:spPr>
        <a:xfrm>
          <a:off x="7795413" y="1567450"/>
          <a:ext cx="3528110" cy="1386181"/>
        </a:xfrm>
        <a:prstGeom prst="roundRect">
          <a:avLst>
            <a:gd name="adj" fmla="val 10000"/>
          </a:avLst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Verdana" pitchFamily="34" charset="0"/>
            </a:rPr>
            <a:t>Як створювати події та засоби налагодження програм.</a:t>
          </a:r>
          <a:endParaRPr lang="ru-RU" sz="2000" b="1" kern="1200" dirty="0">
            <a:latin typeface="Verdana" pitchFamily="34" charset="0"/>
          </a:endParaRPr>
        </a:p>
      </dsp:txBody>
      <dsp:txXfrm>
        <a:off x="7836013" y="1608050"/>
        <a:ext cx="3446910" cy="13049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hyperlink" Target="http://teach-inf.at.ua/" TargetMode="Externa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54"/>
          <a:stretch/>
        </p:blipFill>
        <p:spPr>
          <a:xfrm>
            <a:off x="0" y="-12176"/>
            <a:ext cx="4747751" cy="6320913"/>
          </a:xfrm>
          <a:prstGeom prst="rect">
            <a:avLst/>
          </a:prstGeom>
        </p:spPr>
      </p:pic>
      <p:sp>
        <p:nvSpPr>
          <p:cNvPr id="9" name="Rectangle 24"/>
          <p:cNvSpPr>
            <a:spLocks noChangeArrowheads="1"/>
          </p:cNvSpPr>
          <p:nvPr userDrawn="1"/>
        </p:nvSpPr>
        <p:spPr bwMode="auto">
          <a:xfrm>
            <a:off x="0" y="3527436"/>
            <a:ext cx="12192000" cy="3357563"/>
          </a:xfrm>
          <a:prstGeom prst="rect">
            <a:avLst/>
          </a:prstGeom>
          <a:solidFill>
            <a:srgbClr val="398A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484" y="6021300"/>
            <a:ext cx="5699686" cy="991249"/>
          </a:xfrm>
          <a:prstGeom prst="rect">
            <a:avLst/>
          </a:prstGeom>
        </p:spPr>
      </p:pic>
      <p:sp>
        <p:nvSpPr>
          <p:cNvPr id="11" name="Rectangle 17"/>
          <p:cNvSpPr>
            <a:spLocks noChangeArrowheads="1"/>
          </p:cNvSpPr>
          <p:nvPr userDrawn="1"/>
        </p:nvSpPr>
        <p:spPr bwMode="gray">
          <a:xfrm>
            <a:off x="0" y="3141663"/>
            <a:ext cx="12192000" cy="431800"/>
          </a:xfrm>
          <a:prstGeom prst="rect">
            <a:avLst/>
          </a:prstGeom>
          <a:solidFill>
            <a:srgbClr val="19426B"/>
          </a:solidFill>
          <a:ln w="9525">
            <a:solidFill>
              <a:srgbClr val="19426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Oval 25"/>
          <p:cNvSpPr>
            <a:spLocks noChangeArrowheads="1"/>
          </p:cNvSpPr>
          <p:nvPr userDrawn="1"/>
        </p:nvSpPr>
        <p:spPr bwMode="ltGray">
          <a:xfrm>
            <a:off x="1258888" y="4508512"/>
            <a:ext cx="4248150" cy="1800225"/>
          </a:xfrm>
          <a:prstGeom prst="ellipse">
            <a:avLst/>
          </a:prstGeom>
          <a:gradFill rotWithShape="1">
            <a:gsLst>
              <a:gs pos="0">
                <a:srgbClr val="398AC7"/>
              </a:gs>
              <a:gs pos="100000">
                <a:srgbClr val="398AC7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4" name="Rectangle 4"/>
          <p:cNvSpPr txBox="1">
            <a:spLocks noChangeArrowheads="1"/>
          </p:cNvSpPr>
          <p:nvPr userDrawn="1"/>
        </p:nvSpPr>
        <p:spPr bwMode="auto">
          <a:xfrm>
            <a:off x="457200" y="6486536"/>
            <a:ext cx="2133600" cy="168275"/>
          </a:xfrm>
          <a:prstGeom prst="rect">
            <a:avLst/>
          </a:prstGeom>
        </p:spPr>
        <p:txBody>
          <a:bodyPr/>
          <a:lstStyle>
            <a:defPPr>
              <a:defRPr lang="uk-UA"/>
            </a:defPPr>
            <a:lvl1pPr marL="0" algn="l" defTabSz="914400" rtl="0" eaLnBrk="1" latinLnBrk="0" hangingPunct="1">
              <a:defRPr sz="12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Rectangle 5"/>
          <p:cNvSpPr txBox="1">
            <a:spLocks noChangeArrowheads="1"/>
          </p:cNvSpPr>
          <p:nvPr userDrawn="1"/>
        </p:nvSpPr>
        <p:spPr>
          <a:xfrm>
            <a:off x="3124200" y="6486536"/>
            <a:ext cx="2895600" cy="168275"/>
          </a:xfrm>
          <a:prstGeom prst="rect">
            <a:avLst/>
          </a:prstGeom>
        </p:spPr>
        <p:txBody>
          <a:bodyPr/>
          <a:lstStyle>
            <a:defPPr>
              <a:defRPr lang="uk-UA"/>
            </a:defPPr>
            <a:lvl1pPr marL="0" algn="ctr" defTabSz="914400" rtl="0" eaLnBrk="1" latinLnBrk="0" hangingPunct="1">
              <a:defRPr sz="1200" b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Oval 18"/>
          <p:cNvSpPr>
            <a:spLocks noChangeArrowheads="1"/>
          </p:cNvSpPr>
          <p:nvPr userDrawn="1"/>
        </p:nvSpPr>
        <p:spPr bwMode="gray">
          <a:xfrm>
            <a:off x="276225" y="1255713"/>
            <a:ext cx="4656138" cy="4837112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dist="172739" dir="3238358" algn="ctr" rotWithShape="0">
              <a:srgbClr val="19426B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7" name="Freeform 21" descr="2"/>
          <p:cNvSpPr>
            <a:spLocks/>
          </p:cNvSpPr>
          <p:nvPr userDrawn="1"/>
        </p:nvSpPr>
        <p:spPr bwMode="gray">
          <a:xfrm>
            <a:off x="376245" y="2147896"/>
            <a:ext cx="2103437" cy="3032125"/>
          </a:xfrm>
          <a:custGeom>
            <a:avLst/>
            <a:gdLst>
              <a:gd name="T0" fmla="*/ 1325 w 1325"/>
              <a:gd name="T1" fmla="*/ 960 h 1910"/>
              <a:gd name="T2" fmla="*/ 414 w 1325"/>
              <a:gd name="T3" fmla="*/ 0 h 1910"/>
              <a:gd name="T4" fmla="*/ 27 w 1325"/>
              <a:gd name="T5" fmla="*/ 1014 h 1910"/>
              <a:gd name="T6" fmla="*/ 402 w 1325"/>
              <a:gd name="T7" fmla="*/ 1910 h 1910"/>
              <a:gd name="T8" fmla="*/ 1325 w 1325"/>
              <a:gd name="T9" fmla="*/ 960 h 19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5" h="1910">
                <a:moveTo>
                  <a:pt x="1325" y="960"/>
                </a:moveTo>
                <a:lnTo>
                  <a:pt x="414" y="0"/>
                </a:lnTo>
                <a:cubicBezTo>
                  <a:pt x="238" y="162"/>
                  <a:pt x="0" y="570"/>
                  <a:pt x="27" y="1014"/>
                </a:cubicBezTo>
                <a:cubicBezTo>
                  <a:pt x="53" y="1458"/>
                  <a:pt x="233" y="1748"/>
                  <a:pt x="402" y="1910"/>
                </a:cubicBezTo>
                <a:lnTo>
                  <a:pt x="1325" y="96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cmpd="sng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dirty="0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18" name="Freeform 19" descr="4"/>
          <p:cNvSpPr>
            <a:spLocks/>
          </p:cNvSpPr>
          <p:nvPr userDrawn="1"/>
        </p:nvSpPr>
        <p:spPr bwMode="gray">
          <a:xfrm>
            <a:off x="2625727" y="2119317"/>
            <a:ext cx="2139950" cy="3116263"/>
          </a:xfrm>
          <a:custGeom>
            <a:avLst/>
            <a:gdLst>
              <a:gd name="T0" fmla="*/ 951 w 1348"/>
              <a:gd name="T1" fmla="*/ 1963 h 1963"/>
              <a:gd name="T2" fmla="*/ 1338 w 1348"/>
              <a:gd name="T3" fmla="*/ 977 h 1963"/>
              <a:gd name="T4" fmla="*/ 905 w 1348"/>
              <a:gd name="T5" fmla="*/ 0 h 1963"/>
              <a:gd name="T6" fmla="*/ 0 w 1348"/>
              <a:gd name="T7" fmla="*/ 987 h 1963"/>
              <a:gd name="T8" fmla="*/ 951 w 1348"/>
              <a:gd name="T9" fmla="*/ 1963 h 1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8" h="1963">
                <a:moveTo>
                  <a:pt x="951" y="1963"/>
                </a:moveTo>
                <a:cubicBezTo>
                  <a:pt x="1244" y="1689"/>
                  <a:pt x="1348" y="1323"/>
                  <a:pt x="1338" y="977"/>
                </a:cubicBezTo>
                <a:cubicBezTo>
                  <a:pt x="1329" y="629"/>
                  <a:pt x="1132" y="226"/>
                  <a:pt x="905" y="0"/>
                </a:cubicBezTo>
                <a:lnTo>
                  <a:pt x="0" y="987"/>
                </a:lnTo>
                <a:lnTo>
                  <a:pt x="951" y="1963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dirty="0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19" name="Freeform 20" descr="1"/>
          <p:cNvSpPr>
            <a:spLocks/>
          </p:cNvSpPr>
          <p:nvPr userDrawn="1"/>
        </p:nvSpPr>
        <p:spPr bwMode="gray">
          <a:xfrm>
            <a:off x="1130307" y="1416060"/>
            <a:ext cx="2873375" cy="2182813"/>
          </a:xfrm>
          <a:custGeom>
            <a:avLst/>
            <a:gdLst>
              <a:gd name="T0" fmla="*/ 905 w 1810"/>
              <a:gd name="T1" fmla="*/ 1375 h 1375"/>
              <a:gd name="T2" fmla="*/ 1810 w 1810"/>
              <a:gd name="T3" fmla="*/ 395 h 1375"/>
              <a:gd name="T4" fmla="*/ 876 w 1810"/>
              <a:gd name="T5" fmla="*/ 24 h 1375"/>
              <a:gd name="T6" fmla="*/ 0 w 1810"/>
              <a:gd name="T7" fmla="*/ 396 h 1375"/>
              <a:gd name="T8" fmla="*/ 905 w 1810"/>
              <a:gd name="T9" fmla="*/ 1375 h 1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1375">
                <a:moveTo>
                  <a:pt x="905" y="1375"/>
                </a:moveTo>
                <a:lnTo>
                  <a:pt x="1810" y="395"/>
                </a:lnTo>
                <a:cubicBezTo>
                  <a:pt x="1612" y="176"/>
                  <a:pt x="1300" y="0"/>
                  <a:pt x="876" y="24"/>
                </a:cubicBezTo>
                <a:cubicBezTo>
                  <a:pt x="452" y="48"/>
                  <a:pt x="252" y="149"/>
                  <a:pt x="0" y="396"/>
                </a:cubicBezTo>
                <a:lnTo>
                  <a:pt x="905" y="1375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20" name="Freeform 22" descr="55282"/>
          <p:cNvSpPr>
            <a:spLocks/>
          </p:cNvSpPr>
          <p:nvPr userDrawn="1"/>
        </p:nvSpPr>
        <p:spPr bwMode="gray">
          <a:xfrm>
            <a:off x="1085855" y="3730636"/>
            <a:ext cx="2962275" cy="2219325"/>
          </a:xfrm>
          <a:custGeom>
            <a:avLst/>
            <a:gdLst>
              <a:gd name="T0" fmla="*/ 927 w 1866"/>
              <a:gd name="T1" fmla="*/ 0 h 1398"/>
              <a:gd name="T2" fmla="*/ 0 w 1866"/>
              <a:gd name="T3" fmla="*/ 975 h 1398"/>
              <a:gd name="T4" fmla="*/ 996 w 1866"/>
              <a:gd name="T5" fmla="*/ 1387 h 1398"/>
              <a:gd name="T6" fmla="*/ 1866 w 1866"/>
              <a:gd name="T7" fmla="*/ 996 h 1398"/>
              <a:gd name="T8" fmla="*/ 927 w 1866"/>
              <a:gd name="T9" fmla="*/ 0 h 1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6" h="1398">
                <a:moveTo>
                  <a:pt x="927" y="0"/>
                </a:moveTo>
                <a:lnTo>
                  <a:pt x="0" y="975"/>
                </a:lnTo>
                <a:cubicBezTo>
                  <a:pt x="203" y="1204"/>
                  <a:pt x="607" y="1398"/>
                  <a:pt x="996" y="1387"/>
                </a:cubicBezTo>
                <a:cubicBezTo>
                  <a:pt x="1385" y="1375"/>
                  <a:pt x="1707" y="1159"/>
                  <a:pt x="1866" y="996"/>
                </a:cubicBezTo>
                <a:lnTo>
                  <a:pt x="927" y="0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21" name="Oval 23"/>
          <p:cNvSpPr>
            <a:spLocks noChangeArrowheads="1"/>
          </p:cNvSpPr>
          <p:nvPr userDrawn="1"/>
        </p:nvSpPr>
        <p:spPr bwMode="gray">
          <a:xfrm>
            <a:off x="1806578" y="2954337"/>
            <a:ext cx="1655763" cy="1655763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1920416" y="2606941"/>
            <a:ext cx="141061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5000" b="1" i="1" dirty="0">
                <a:solidFill>
                  <a:srgbClr val="002060"/>
                </a:solidFill>
                <a:latin typeface="Arial" panose="020B0604020202020204" pitchFamily="34" charset="0"/>
              </a:rPr>
              <a:t>8</a:t>
            </a:r>
            <a:endParaRPr lang="uk-UA" sz="15000" b="1" i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25" name="Заголовок 1"/>
          <p:cNvSpPr>
            <a:spLocks noGrp="1"/>
          </p:cNvSpPr>
          <p:nvPr>
            <p:ph type="ctrTitle"/>
          </p:nvPr>
        </p:nvSpPr>
        <p:spPr>
          <a:xfrm>
            <a:off x="4847770" y="584394"/>
            <a:ext cx="7151587" cy="1801607"/>
          </a:xfrm>
        </p:spPr>
        <p:txBody>
          <a:bodyPr anchor="ctr">
            <a:normAutofit/>
          </a:bodyPr>
          <a:lstStyle>
            <a:lvl1pPr algn="r">
              <a:defRPr kumimoji="0" lang="uk-UA" sz="4400" b="1" i="0" u="none" strike="noStrike" kern="1200" cap="none" spc="0" normalizeH="0" baseline="0" dirty="0">
                <a:ln>
                  <a:noFill/>
                </a:ln>
                <a:solidFill>
                  <a:srgbClr val="19426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/>
                <a:ea typeface="+mj-ea"/>
                <a:cs typeface="+mj-cs"/>
              </a:defRPr>
            </a:lvl1pPr>
          </a:lstStyle>
          <a:p>
            <a:r>
              <a:rPr lang="uk-UA" dirty="0"/>
              <a:t>Зразок заголовка</a:t>
            </a:r>
          </a:p>
        </p:txBody>
      </p:sp>
      <p:sp>
        <p:nvSpPr>
          <p:cNvPr id="26" name="Пі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5032382" y="3184362"/>
            <a:ext cx="7138989" cy="40341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lang="uk-UA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defRPr>
            </a:lvl1pPr>
          </a:lstStyle>
          <a:p>
            <a:pPr marL="0" marR="0" lvl="0" indent="0" algn="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BBC00"/>
              </a:buClr>
              <a:buSzTx/>
              <a:buFont typeface="Wingdings" panose="05000000000000000000" pitchFamily="2" charset="2"/>
              <a:buNone/>
              <a:tabLst/>
            </a:pPr>
            <a:r>
              <a:rPr lang="uk-UA" dirty="0"/>
              <a:t>Зразок підзаголовка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64506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30.01.2018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0969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30.01.2018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6332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508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і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5"/>
          <p:cNvSpPr>
            <a:spLocks noChangeArrowheads="1"/>
          </p:cNvSpPr>
          <p:nvPr userDrawn="1"/>
        </p:nvSpPr>
        <p:spPr bwMode="gray">
          <a:xfrm>
            <a:off x="0" y="798521"/>
            <a:ext cx="12192000" cy="312737"/>
          </a:xfrm>
          <a:prstGeom prst="rect">
            <a:avLst/>
          </a:prstGeom>
          <a:solidFill>
            <a:srgbClr val="19426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white">
          <a:xfrm>
            <a:off x="0" y="11"/>
            <a:ext cx="12192000" cy="836613"/>
          </a:xfrm>
          <a:prstGeom prst="rect">
            <a:avLst/>
          </a:prstGeom>
          <a:solidFill>
            <a:srgbClr val="398A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9" name="Group 17"/>
          <p:cNvGrpSpPr>
            <a:grpSpLocks/>
          </p:cNvGrpSpPr>
          <p:nvPr userDrawn="1"/>
        </p:nvGrpSpPr>
        <p:grpSpPr bwMode="auto">
          <a:xfrm>
            <a:off x="10287570" y="188919"/>
            <a:ext cx="1665288" cy="1512887"/>
            <a:chOff x="4604" y="119"/>
            <a:chExt cx="1049" cy="953"/>
          </a:xfrm>
        </p:grpSpPr>
        <p:sp>
          <p:nvSpPr>
            <p:cNvPr id="10" name="Oval 18"/>
            <p:cNvSpPr>
              <a:spLocks noChangeArrowheads="1"/>
            </p:cNvSpPr>
            <p:nvPr userDrawn="1"/>
          </p:nvSpPr>
          <p:spPr bwMode="gray">
            <a:xfrm>
              <a:off x="4921" y="845"/>
              <a:ext cx="732" cy="227"/>
            </a:xfrm>
            <a:prstGeom prst="ellipse">
              <a:avLst/>
            </a:prstGeom>
            <a:gradFill rotWithShape="1">
              <a:gsLst>
                <a:gs pos="0">
                  <a:srgbClr val="19426B"/>
                </a:gs>
                <a:gs pos="100000">
                  <a:srgbClr val="19426B">
                    <a:gamma/>
                    <a:tint val="0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1" name="Oval 19"/>
            <p:cNvSpPr>
              <a:spLocks noChangeArrowheads="1"/>
            </p:cNvSpPr>
            <p:nvPr userDrawn="1"/>
          </p:nvSpPr>
          <p:spPr bwMode="gray">
            <a:xfrm>
              <a:off x="4604" y="119"/>
              <a:ext cx="932" cy="9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dist="63500" dir="2212194" algn="ctr" rotWithShape="0">
                <a:srgbClr val="19426B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2" name="Freeform 20" descr="4"/>
            <p:cNvSpPr>
              <a:spLocks/>
            </p:cNvSpPr>
            <p:nvPr userDrawn="1"/>
          </p:nvSpPr>
          <p:spPr bwMode="gray">
            <a:xfrm>
              <a:off x="5077" y="281"/>
              <a:ext cx="426" cy="588"/>
            </a:xfrm>
            <a:custGeom>
              <a:avLst/>
              <a:gdLst>
                <a:gd name="T0" fmla="*/ 951 w 1348"/>
                <a:gd name="T1" fmla="*/ 1963 h 1963"/>
                <a:gd name="T2" fmla="*/ 1338 w 1348"/>
                <a:gd name="T3" fmla="*/ 977 h 1963"/>
                <a:gd name="T4" fmla="*/ 905 w 1348"/>
                <a:gd name="T5" fmla="*/ 0 h 1963"/>
                <a:gd name="T6" fmla="*/ 0 w 1348"/>
                <a:gd name="T7" fmla="*/ 987 h 1963"/>
                <a:gd name="T8" fmla="*/ 951 w 1348"/>
                <a:gd name="T9" fmla="*/ 1963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8" h="1963">
                  <a:moveTo>
                    <a:pt x="951" y="1963"/>
                  </a:moveTo>
                  <a:cubicBezTo>
                    <a:pt x="1244" y="1689"/>
                    <a:pt x="1348" y="1323"/>
                    <a:pt x="1338" y="977"/>
                  </a:cubicBezTo>
                  <a:cubicBezTo>
                    <a:pt x="1329" y="629"/>
                    <a:pt x="1132" y="226"/>
                    <a:pt x="905" y="0"/>
                  </a:cubicBezTo>
                  <a:lnTo>
                    <a:pt x="0" y="987"/>
                  </a:lnTo>
                  <a:lnTo>
                    <a:pt x="951" y="1963"/>
                  </a:lnTo>
                  <a:close/>
                </a:path>
              </a:pathLst>
            </a:cu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3" name="Freeform 21" descr="1"/>
            <p:cNvSpPr>
              <a:spLocks/>
            </p:cNvSpPr>
            <p:nvPr userDrawn="1"/>
          </p:nvSpPr>
          <p:spPr bwMode="gray">
            <a:xfrm>
              <a:off x="4779" y="144"/>
              <a:ext cx="572" cy="416"/>
            </a:xfrm>
            <a:custGeom>
              <a:avLst/>
              <a:gdLst>
                <a:gd name="T0" fmla="*/ 905 w 1810"/>
                <a:gd name="T1" fmla="*/ 1388 h 1388"/>
                <a:gd name="T2" fmla="*/ 1810 w 1810"/>
                <a:gd name="T3" fmla="*/ 408 h 1388"/>
                <a:gd name="T4" fmla="*/ 874 w 1810"/>
                <a:gd name="T5" fmla="*/ 40 h 1388"/>
                <a:gd name="T6" fmla="*/ 0 w 1810"/>
                <a:gd name="T7" fmla="*/ 409 h 1388"/>
                <a:gd name="T8" fmla="*/ 905 w 1810"/>
                <a:gd name="T9" fmla="*/ 1388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0" h="1388">
                  <a:moveTo>
                    <a:pt x="905" y="1388"/>
                  </a:moveTo>
                  <a:lnTo>
                    <a:pt x="1810" y="408"/>
                  </a:lnTo>
                  <a:cubicBezTo>
                    <a:pt x="1612" y="189"/>
                    <a:pt x="1272" y="0"/>
                    <a:pt x="874" y="40"/>
                  </a:cubicBezTo>
                  <a:cubicBezTo>
                    <a:pt x="541" y="52"/>
                    <a:pt x="252" y="162"/>
                    <a:pt x="0" y="409"/>
                  </a:cubicBezTo>
                  <a:lnTo>
                    <a:pt x="905" y="1388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4" name="Freeform 22" descr="2"/>
            <p:cNvSpPr>
              <a:spLocks/>
            </p:cNvSpPr>
            <p:nvPr userDrawn="1"/>
          </p:nvSpPr>
          <p:spPr bwMode="gray">
            <a:xfrm>
              <a:off x="4629" y="286"/>
              <a:ext cx="419" cy="572"/>
            </a:xfrm>
            <a:custGeom>
              <a:avLst/>
              <a:gdLst>
                <a:gd name="T0" fmla="*/ 1325 w 1325"/>
                <a:gd name="T1" fmla="*/ 960 h 1910"/>
                <a:gd name="T2" fmla="*/ 414 w 1325"/>
                <a:gd name="T3" fmla="*/ 0 h 1910"/>
                <a:gd name="T4" fmla="*/ 27 w 1325"/>
                <a:gd name="T5" fmla="*/ 1014 h 1910"/>
                <a:gd name="T6" fmla="*/ 402 w 1325"/>
                <a:gd name="T7" fmla="*/ 1910 h 1910"/>
                <a:gd name="T8" fmla="*/ 1325 w 1325"/>
                <a:gd name="T9" fmla="*/ 960 h 1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5" h="1910">
                  <a:moveTo>
                    <a:pt x="1325" y="960"/>
                  </a:moveTo>
                  <a:lnTo>
                    <a:pt x="414" y="0"/>
                  </a:lnTo>
                  <a:cubicBezTo>
                    <a:pt x="238" y="162"/>
                    <a:pt x="0" y="570"/>
                    <a:pt x="27" y="1014"/>
                  </a:cubicBezTo>
                  <a:cubicBezTo>
                    <a:pt x="53" y="1458"/>
                    <a:pt x="233" y="1748"/>
                    <a:pt x="402" y="1910"/>
                  </a:cubicBezTo>
                  <a:lnTo>
                    <a:pt x="1325" y="960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5" name="Freeform 23" descr="55282"/>
            <p:cNvSpPr>
              <a:spLocks/>
            </p:cNvSpPr>
            <p:nvPr userDrawn="1"/>
          </p:nvSpPr>
          <p:spPr bwMode="gray">
            <a:xfrm>
              <a:off x="4770" y="585"/>
              <a:ext cx="590" cy="418"/>
            </a:xfrm>
            <a:custGeom>
              <a:avLst/>
              <a:gdLst>
                <a:gd name="T0" fmla="*/ 927 w 1866"/>
                <a:gd name="T1" fmla="*/ 0 h 1398"/>
                <a:gd name="T2" fmla="*/ 0 w 1866"/>
                <a:gd name="T3" fmla="*/ 975 h 1398"/>
                <a:gd name="T4" fmla="*/ 996 w 1866"/>
                <a:gd name="T5" fmla="*/ 1387 h 1398"/>
                <a:gd name="T6" fmla="*/ 1866 w 1866"/>
                <a:gd name="T7" fmla="*/ 996 h 1398"/>
                <a:gd name="T8" fmla="*/ 927 w 1866"/>
                <a:gd name="T9" fmla="*/ 0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6" h="1398">
                  <a:moveTo>
                    <a:pt x="927" y="0"/>
                  </a:moveTo>
                  <a:lnTo>
                    <a:pt x="0" y="975"/>
                  </a:lnTo>
                  <a:cubicBezTo>
                    <a:pt x="203" y="1204"/>
                    <a:pt x="607" y="1398"/>
                    <a:pt x="996" y="1387"/>
                  </a:cubicBezTo>
                  <a:cubicBezTo>
                    <a:pt x="1385" y="1375"/>
                    <a:pt x="1707" y="1159"/>
                    <a:pt x="1866" y="996"/>
                  </a:cubicBezTo>
                  <a:lnTo>
                    <a:pt x="927" y="0"/>
                  </a:ln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6" name="Oval 24"/>
            <p:cNvSpPr>
              <a:spLocks noChangeArrowheads="1"/>
            </p:cNvSpPr>
            <p:nvPr userDrawn="1"/>
          </p:nvSpPr>
          <p:spPr bwMode="gray">
            <a:xfrm>
              <a:off x="4914" y="438"/>
              <a:ext cx="329" cy="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sp>
        <p:nvSpPr>
          <p:cNvPr id="17" name="TextBox 16"/>
          <p:cNvSpPr txBox="1"/>
          <p:nvPr userDrawn="1"/>
        </p:nvSpPr>
        <p:spPr>
          <a:xfrm>
            <a:off x="10777240" y="566632"/>
            <a:ext cx="7565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4400" b="1" i="1" dirty="0">
                <a:solidFill>
                  <a:srgbClr val="19426B"/>
                </a:solidFill>
                <a:latin typeface="Arial" panose="020B0604020202020204" pitchFamily="34" charset="0"/>
              </a:rPr>
              <a:t>8</a:t>
            </a:r>
          </a:p>
        </p:txBody>
      </p:sp>
      <p:grpSp>
        <p:nvGrpSpPr>
          <p:cNvPr id="19" name="Групувати 18"/>
          <p:cNvGrpSpPr/>
          <p:nvPr userDrawn="1"/>
        </p:nvGrpSpPr>
        <p:grpSpPr>
          <a:xfrm>
            <a:off x="-15225" y="6529734"/>
            <a:ext cx="4680520" cy="328282"/>
            <a:chOff x="467544" y="6485698"/>
            <a:chExt cx="4680520" cy="328281"/>
          </a:xfrm>
        </p:grpSpPr>
        <p:pic>
          <p:nvPicPr>
            <p:cNvPr id="20" name="Picture 3" descr="E:\Робота\Вчитель Інформатики\~~~Сайт~~~\teach-inf.at.ua\FTP\krfb_6465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6296" y="6485698"/>
              <a:ext cx="321568" cy="321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467544" y="6506203"/>
              <a:ext cx="4680520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9426B"/>
                  </a:solidFill>
                  <a:latin typeface="Verdana"/>
                </a:rPr>
                <a:t>© </a:t>
              </a:r>
              <a:r>
                <a:rPr lang="uk-UA" sz="1400" i="1" dirty="0">
                  <a:solidFill>
                    <a:srgbClr val="19426B"/>
                  </a:solidFill>
                  <a:latin typeface="Verdana"/>
                </a:rPr>
                <a:t>Вивчаємо інформатику        </a:t>
              </a:r>
              <a:r>
                <a:rPr lang="en-US" sz="1400" b="1" i="1" dirty="0">
                  <a:solidFill>
                    <a:srgbClr val="19426B"/>
                  </a:solidFill>
                  <a:latin typeface="Verdana"/>
                  <a:hlinkClick r:id="rId7" tooltip="Перейти на сайт"/>
                </a:rPr>
                <a:t>teach-inf.at.ua</a:t>
              </a:r>
              <a:endParaRPr lang="ru-RU" sz="1400" b="1" i="1" dirty="0">
                <a:solidFill>
                  <a:srgbClr val="19426B"/>
                </a:solidFill>
                <a:latin typeface="Verdana"/>
              </a:endParaRPr>
            </a:p>
          </p:txBody>
        </p:sp>
      </p:grpSp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lnSpcReduction="10000"/>
          </a:bodyPr>
          <a:lstStyle>
            <a:lvl1pPr>
              <a:defRPr kumimoji="0" lang="uk-UA" sz="3200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defRPr>
            </a:lvl1pPr>
          </a:lstStyle>
          <a:p>
            <a:pPr marL="0" lvl="0" fontAlgn="base">
              <a:lnSpc>
                <a:spcPct val="100000"/>
              </a:lnSpc>
              <a:spcAft>
                <a:spcPct val="0"/>
              </a:spcAft>
            </a:pPr>
            <a:r>
              <a:rPr lang="uk-UA" dirty="0"/>
              <a:t>Зразок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1739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30.01.2018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2391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і області з вмі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30.01.2018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403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30.01.2018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7997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30.01.2018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6459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30.01.2018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4038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30.01.2018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3831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30.01.2018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389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E9269-1560-433C-88F4-3A78CD881B3D}" type="datetimeFigureOut">
              <a:rPr lang="uk-UA" smtClean="0"/>
              <a:t>30.01.2018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52E948-F03E-4133-ABAE-EC8DE8272D46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22809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8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ідзаголовок 2"/>
          <p:cNvSpPr>
            <a:spLocks noGrp="1"/>
          </p:cNvSpPr>
          <p:nvPr>
            <p:ph type="subTitle" idx="4294967295"/>
          </p:nvPr>
        </p:nvSpPr>
        <p:spPr>
          <a:xfrm>
            <a:off x="5032382" y="3184362"/>
            <a:ext cx="7138989" cy="403410"/>
          </a:xfrm>
        </p:spPr>
        <p:txBody>
          <a:bodyPr anchor="ctr">
            <a:normAutofit/>
          </a:bodyPr>
          <a:lstStyle/>
          <a:p>
            <a:pPr marL="0" indent="0" algn="r">
              <a:buNone/>
            </a:pPr>
            <a:r>
              <a:rPr lang="uk-UA" sz="1600" b="1" dirty="0">
                <a:solidFill>
                  <a:srgbClr val="FFFFFF"/>
                </a:solidFill>
                <a:latin typeface="Verdana"/>
              </a:rPr>
              <a:t>За новою програмою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ctrTitle"/>
          </p:nvPr>
        </p:nvSpPr>
        <p:spPr>
          <a:xfrm>
            <a:off x="2503816" y="871600"/>
            <a:ext cx="7137066" cy="1801607"/>
          </a:xfrm>
        </p:spPr>
        <p:txBody>
          <a:bodyPr>
            <a:noAutofit/>
          </a:bodyPr>
          <a:lstStyle/>
          <a:p>
            <a:pPr algn="ctr"/>
            <a:r>
              <a:rPr lang="uk-UA" sz="3200" i="1" dirty="0"/>
              <a:t>Поняття події, обробника події. </a:t>
            </a:r>
            <a:r>
              <a:rPr lang="uk-UA" sz="3200" i="1" dirty="0" smtClean="0"/>
              <a:t>Використання </a:t>
            </a:r>
            <a:r>
              <a:rPr lang="uk-UA" sz="3200" i="1" dirty="0"/>
              <a:t>вікон повідомлень. </a:t>
            </a:r>
          </a:p>
        </p:txBody>
      </p:sp>
      <p:pic>
        <p:nvPicPr>
          <p:cNvPr id="11" name="Picture 2" descr="design, programming, seo, site, web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476" y="3618768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oding, html i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6880" y="3729162"/>
            <a:ext cx="2194560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743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pPr algn="ctr"/>
            <a:r>
              <a:rPr lang="uk-UA" i="1" dirty="0">
                <a:solidFill>
                  <a:srgbClr val="FF0000"/>
                </a:solidFill>
              </a:rPr>
              <a:t>Події та їх обробники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008" y="1196763"/>
            <a:ext cx="12050142" cy="1384995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Після слова </a:t>
            </a:r>
            <a:r>
              <a:rPr lang="uk-UA" sz="2800" b="1" i="1" kern="0" dirty="0" err="1">
                <a:solidFill>
                  <a:srgbClr val="FFFF00"/>
                </a:solidFill>
              </a:rPr>
              <a:t>end</a:t>
            </a:r>
            <a:r>
              <a:rPr lang="uk-UA" sz="2800" b="1" i="1" kern="0" dirty="0">
                <a:solidFill>
                  <a:srgbClr val="FFFFFF"/>
                </a:solidFill>
              </a:rPr>
              <a:t> у кінці процедури повинна стояти крапка з комою (</a:t>
            </a:r>
            <a:r>
              <a:rPr lang="uk-UA" sz="2800" b="1" i="1" kern="0" dirty="0">
                <a:solidFill>
                  <a:srgbClr val="FFFF00"/>
                </a:solidFill>
              </a:rPr>
              <a:t>;</a:t>
            </a:r>
            <a:r>
              <a:rPr lang="uk-UA" sz="2800" b="1" i="1" kern="0" dirty="0">
                <a:solidFill>
                  <a:srgbClr val="FFFFFF"/>
                </a:solidFill>
              </a:rPr>
              <a:t>). Кожна команда процедури також має закінчуватися крапкою з комою (</a:t>
            </a:r>
            <a:r>
              <a:rPr lang="uk-UA" sz="2800" b="1" i="1" kern="0" dirty="0">
                <a:solidFill>
                  <a:srgbClr val="FFFF00"/>
                </a:solidFill>
              </a:rPr>
              <a:t>;</a:t>
            </a:r>
            <a:r>
              <a:rPr lang="uk-UA" sz="2800" b="1" i="1" kern="0" dirty="0">
                <a:solidFill>
                  <a:srgbClr val="FFFFFF"/>
                </a:solidFill>
              </a:rPr>
              <a:t>).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35879" t="65637"/>
          <a:stretch/>
        </p:blipFill>
        <p:spPr>
          <a:xfrm>
            <a:off x="160118" y="3288863"/>
            <a:ext cx="11874948" cy="2226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кутник 7"/>
          <p:cNvSpPr/>
          <p:nvPr/>
        </p:nvSpPr>
        <p:spPr>
          <a:xfrm>
            <a:off x="10740574" y="3387377"/>
            <a:ext cx="464456" cy="491985"/>
          </a:xfrm>
          <a:prstGeom prst="rect">
            <a:avLst/>
          </a:prstGeom>
          <a:solidFill>
            <a:srgbClr val="008000">
              <a:alpha val="30000"/>
            </a:srgbClr>
          </a:solidFill>
          <a:ln w="57150">
            <a:solidFill>
              <a:srgbClr val="D24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9" name="Прямокутник 8"/>
          <p:cNvSpPr/>
          <p:nvPr/>
        </p:nvSpPr>
        <p:spPr>
          <a:xfrm>
            <a:off x="2075545" y="4737205"/>
            <a:ext cx="464456" cy="491985"/>
          </a:xfrm>
          <a:prstGeom prst="rect">
            <a:avLst/>
          </a:prstGeom>
          <a:solidFill>
            <a:srgbClr val="008000">
              <a:alpha val="30000"/>
            </a:srgbClr>
          </a:solidFill>
          <a:ln w="57150">
            <a:solidFill>
              <a:srgbClr val="D24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5593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25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pPr algn="ctr"/>
            <a:r>
              <a:rPr lang="uk-UA" i="1" dirty="0">
                <a:solidFill>
                  <a:srgbClr val="FF0000"/>
                </a:solidFill>
              </a:rPr>
              <a:t>Події та їх обробники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008" y="1196763"/>
            <a:ext cx="12050142" cy="1815882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Якщо потрібно, щоб у результаті виконання процедури змінилося значення певної властивості форми, процедура повинна містити команду </a:t>
            </a:r>
            <a:r>
              <a:rPr lang="uk-UA" sz="2800" b="1" i="1" kern="0" dirty="0">
                <a:solidFill>
                  <a:srgbClr val="FFFF00"/>
                </a:solidFill>
              </a:rPr>
              <a:t>присвоювання</a:t>
            </a:r>
            <a:r>
              <a:rPr lang="uk-UA" sz="2800" b="1" i="1" kern="0" dirty="0">
                <a:solidFill>
                  <a:srgbClr val="FFFFFF"/>
                </a:solidFill>
              </a:rPr>
              <a:t>. Вона може мати такий вигляд: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2008" y="3127163"/>
            <a:ext cx="12050142" cy="461665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rgbClr val="FFFF00"/>
                </a:solidFill>
              </a:rPr>
              <a:t>&lt;ім'я об'єкта&gt;.&lt;назва властивості&gt;:= &lt;значення або вираз&gt;;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85029" y="3938151"/>
            <a:ext cx="5024100" cy="52322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або такий: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2008" y="4861903"/>
            <a:ext cx="12050142" cy="83099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rgbClr val="FFFF00"/>
                </a:solidFill>
              </a:rPr>
              <a:t>&lt;ім'я </a:t>
            </a:r>
            <a:r>
              <a:rPr lang="uk-UA" sz="2400" b="1" i="1" kern="0" dirty="0" smtClean="0">
                <a:solidFill>
                  <a:srgbClr val="FFFF00"/>
                </a:solidFill>
              </a:rPr>
              <a:t>об'єкта&gt;.&lt;</a:t>
            </a:r>
            <a:r>
              <a:rPr lang="uk-UA" sz="2400" b="1" i="1" kern="0" dirty="0">
                <a:solidFill>
                  <a:srgbClr val="FFFF00"/>
                </a:solidFill>
              </a:rPr>
              <a:t>назва властивості&gt;:= &lt;ім'я об'єкта&gt;.&lt;назва властивості&gt; + &lt;значення або вираз&gt;;</a:t>
            </a:r>
          </a:p>
        </p:txBody>
      </p:sp>
    </p:spTree>
    <p:extLst>
      <p:ext uri="{BB962C8B-B14F-4D97-AF65-F5344CB8AC3E}">
        <p14:creationId xmlns:p14="http://schemas.microsoft.com/office/powerpoint/2010/main" val="3581263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pPr algn="ctr"/>
            <a:r>
              <a:rPr lang="uk-UA" i="1" dirty="0">
                <a:solidFill>
                  <a:srgbClr val="FF0000"/>
                </a:solidFill>
              </a:rPr>
              <a:t>Події та їх обробники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008" y="1196763"/>
            <a:ext cx="12050142" cy="954107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700" b="1" i="1" kern="0" dirty="0">
                <a:solidFill>
                  <a:srgbClr val="FFFFFF"/>
                </a:solidFill>
              </a:rPr>
              <a:t>Наприклад, виконання команди</a:t>
            </a:r>
            <a:r>
              <a:rPr lang="en-US" sz="2700" b="1" i="1" kern="0" dirty="0">
                <a:solidFill>
                  <a:srgbClr val="FFFFFF"/>
                </a:solidFill>
              </a:rPr>
              <a:t> </a:t>
            </a:r>
            <a:r>
              <a:rPr lang="en-US" sz="2700" b="1" i="1" kern="0" dirty="0">
                <a:solidFill>
                  <a:srgbClr val="FFFF00"/>
                </a:solidFill>
              </a:rPr>
              <a:t>Form1.Color := </a:t>
            </a:r>
            <a:r>
              <a:rPr lang="en-US" sz="2700" b="1" i="1" kern="0" dirty="0" err="1">
                <a:solidFill>
                  <a:srgbClr val="FFFF00"/>
                </a:solidFill>
              </a:rPr>
              <a:t>clGreen</a:t>
            </a:r>
            <a:r>
              <a:rPr lang="en-US" sz="2700" b="1" i="1" kern="0" dirty="0">
                <a:solidFill>
                  <a:srgbClr val="FFFF00"/>
                </a:solidFill>
              </a:rPr>
              <a:t> </a:t>
            </a:r>
            <a:r>
              <a:rPr lang="uk-UA" sz="2700" b="1" i="1" kern="0" dirty="0">
                <a:solidFill>
                  <a:srgbClr val="FFFFFF"/>
                </a:solidFill>
              </a:rPr>
              <a:t>встановить зеленим колір фону форми.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9086" y="2270577"/>
            <a:ext cx="4675196" cy="4239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51" y="2270577"/>
            <a:ext cx="4675196" cy="4239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Стрілка вліво 8"/>
          <p:cNvSpPr/>
          <p:nvPr/>
        </p:nvSpPr>
        <p:spPr>
          <a:xfrm rot="10800000">
            <a:off x="5472918" y="3812164"/>
            <a:ext cx="1450396" cy="1156443"/>
          </a:xfrm>
          <a:prstGeom prst="leftArrow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99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pPr algn="ctr"/>
            <a:r>
              <a:rPr lang="uk-UA" i="1" dirty="0">
                <a:solidFill>
                  <a:srgbClr val="FF0000"/>
                </a:solidFill>
              </a:rPr>
              <a:t>Події та їх обробники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008" y="1196763"/>
            <a:ext cx="12050142" cy="1384995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А виконання команди </a:t>
            </a:r>
            <a:r>
              <a:rPr lang="en-US" sz="2800" b="1" i="1" kern="0" dirty="0">
                <a:solidFill>
                  <a:srgbClr val="FFFF00"/>
                </a:solidFill>
              </a:rPr>
              <a:t>Form1.Top := Form1.Top + 50 </a:t>
            </a:r>
            <a:r>
              <a:rPr lang="uk-UA" sz="2800" b="1" i="1" kern="0" dirty="0">
                <a:solidFill>
                  <a:srgbClr val="FFFFFF"/>
                </a:solidFill>
              </a:rPr>
              <a:t>збільшить поточний відступ верхньої межі вікна від верхньої межі екрана на 50 пікселів.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771" y="3378035"/>
            <a:ext cx="3001162" cy="2721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трілка вліво 7"/>
          <p:cNvSpPr/>
          <p:nvPr/>
        </p:nvSpPr>
        <p:spPr>
          <a:xfrm rot="10800000">
            <a:off x="5533376" y="4231168"/>
            <a:ext cx="885653" cy="775593"/>
          </a:xfrm>
          <a:prstGeom prst="leftArrow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2472" y="3994327"/>
            <a:ext cx="3001162" cy="2721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одвійна стрілка вгору/вниз 2"/>
          <p:cNvSpPr/>
          <p:nvPr/>
        </p:nvSpPr>
        <p:spPr>
          <a:xfrm>
            <a:off x="7772767" y="3378035"/>
            <a:ext cx="290286" cy="501431"/>
          </a:xfrm>
          <a:prstGeom prst="up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9086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pPr algn="ctr"/>
            <a:r>
              <a:rPr lang="uk-UA" i="1" dirty="0">
                <a:solidFill>
                  <a:srgbClr val="FF0000"/>
                </a:solidFill>
              </a:rPr>
              <a:t>Події та їх обробники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008" y="1196763"/>
            <a:ext cx="12050142" cy="2246769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Командою присвоювання </a:t>
            </a:r>
            <a:r>
              <a:rPr lang="en-US" sz="2800" b="1" i="1" kern="0" dirty="0">
                <a:solidFill>
                  <a:srgbClr val="FFFF00"/>
                </a:solidFill>
              </a:rPr>
              <a:t>Form1.Caption := '</a:t>
            </a:r>
            <a:r>
              <a:rPr lang="uk-UA" sz="2800" b="1" i="1" kern="0" dirty="0">
                <a:solidFill>
                  <a:srgbClr val="FFFF00"/>
                </a:solidFill>
              </a:rPr>
              <a:t>Змінення значень властивостей форми</a:t>
            </a:r>
            <a:r>
              <a:rPr lang="en-US" sz="2800" b="1" i="1" kern="0" dirty="0">
                <a:solidFill>
                  <a:srgbClr val="FFFF00"/>
                </a:solidFill>
              </a:rPr>
              <a:t>’</a:t>
            </a:r>
            <a:r>
              <a:rPr lang="uk-UA" sz="2800" b="1" i="1" kern="0" dirty="0">
                <a:solidFill>
                  <a:srgbClr val="FFFF00"/>
                </a:solidFill>
              </a:rPr>
              <a:t> </a:t>
            </a:r>
            <a:r>
              <a:rPr lang="uk-UA" sz="2800" b="1" i="1" kern="0" dirty="0">
                <a:solidFill>
                  <a:srgbClr val="FFFFFF"/>
                </a:solidFill>
              </a:rPr>
              <a:t>можна встановити вказаний у лапках текст у рядку заголовка форми, а командою </a:t>
            </a:r>
            <a:r>
              <a:rPr lang="en-US" sz="2800" b="1" i="1" kern="0" dirty="0">
                <a:solidFill>
                  <a:srgbClr val="FFFF00"/>
                </a:solidFill>
              </a:rPr>
              <a:t>Form1.Left := 300 </a:t>
            </a:r>
            <a:r>
              <a:rPr lang="en-US" sz="2800" b="1" i="1" kern="0" dirty="0">
                <a:solidFill>
                  <a:srgbClr val="FFFFFF"/>
                </a:solidFill>
              </a:rPr>
              <a:t>- </a:t>
            </a:r>
            <a:r>
              <a:rPr lang="uk-UA" sz="2800" b="1" i="1" kern="0" dirty="0">
                <a:solidFill>
                  <a:srgbClr val="FFFFFF"/>
                </a:solidFill>
              </a:rPr>
              <a:t>встановити відступ 300 пікселів лівої межі вікна від лівої межі екрана.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202" y="3768756"/>
            <a:ext cx="11623870" cy="2244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40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pPr algn="ctr"/>
            <a:r>
              <a:rPr lang="uk-UA" i="1" dirty="0">
                <a:solidFill>
                  <a:srgbClr val="FF0000"/>
                </a:solidFill>
              </a:rPr>
              <a:t>Події та їх обробники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008" y="1674435"/>
            <a:ext cx="5182163" cy="3970318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Наведемо приклад процедури </a:t>
            </a:r>
            <a:r>
              <a:rPr lang="en-US" sz="2800" b="1" i="1" kern="0" dirty="0" smtClean="0">
                <a:solidFill>
                  <a:srgbClr val="FFFF00"/>
                </a:solidFill>
              </a:rPr>
              <a:t>TForm1.FormClick</a:t>
            </a:r>
            <a:r>
              <a:rPr lang="en-US" sz="2800" b="1" i="1" kern="0" dirty="0" smtClean="0">
                <a:solidFill>
                  <a:srgbClr val="FFFFFF"/>
                </a:solidFill>
              </a:rPr>
              <a:t>,</a:t>
            </a:r>
            <a:r>
              <a:rPr lang="ru-RU" sz="2800" b="1" i="1" kern="0" dirty="0" smtClean="0">
                <a:solidFill>
                  <a:srgbClr val="FFFFFF"/>
                </a:solidFill>
              </a:rPr>
              <a:t> </a:t>
            </a:r>
            <a:r>
              <a:rPr lang="uk-UA" sz="2800" b="1" i="1" kern="0" dirty="0" smtClean="0">
                <a:solidFill>
                  <a:srgbClr val="FFFFFF"/>
                </a:solidFill>
              </a:rPr>
              <a:t>у </a:t>
            </a:r>
            <a:r>
              <a:rPr lang="uk-UA" sz="2800" b="1" i="1" kern="0" dirty="0">
                <a:solidFill>
                  <a:srgbClr val="FFFFFF"/>
                </a:solidFill>
              </a:rPr>
              <a:t>результаті виконання якої зміняться значення властивостей </a:t>
            </a:r>
            <a:r>
              <a:rPr lang="en-US" sz="2800" b="1" i="1" kern="0" dirty="0">
                <a:solidFill>
                  <a:srgbClr val="FFFF00"/>
                </a:solidFill>
              </a:rPr>
              <a:t>Caption</a:t>
            </a:r>
            <a:r>
              <a:rPr lang="en-US" sz="2800" b="1" i="1" kern="0" dirty="0">
                <a:solidFill>
                  <a:srgbClr val="FFFFFF"/>
                </a:solidFill>
              </a:rPr>
              <a:t>, </a:t>
            </a:r>
            <a:r>
              <a:rPr lang="en-US" sz="2800" b="1" i="1" kern="0" dirty="0">
                <a:solidFill>
                  <a:srgbClr val="FFFF00"/>
                </a:solidFill>
              </a:rPr>
              <a:t>Color</a:t>
            </a:r>
            <a:r>
              <a:rPr lang="en-US" sz="2800" b="1" i="1" kern="0" dirty="0">
                <a:solidFill>
                  <a:srgbClr val="FFFFFF"/>
                </a:solidFill>
              </a:rPr>
              <a:t>, </a:t>
            </a:r>
            <a:r>
              <a:rPr lang="en-US" sz="2800" b="1" i="1" kern="0" dirty="0">
                <a:solidFill>
                  <a:srgbClr val="FFFF00"/>
                </a:solidFill>
              </a:rPr>
              <a:t>Left</a:t>
            </a:r>
            <a:r>
              <a:rPr lang="en-US" sz="2800" b="1" i="1" kern="0" dirty="0">
                <a:solidFill>
                  <a:srgbClr val="FFFFFF"/>
                </a:solidFill>
              </a:rPr>
              <a:t> </a:t>
            </a:r>
            <a:r>
              <a:rPr lang="uk-UA" sz="2800" b="1" i="1" kern="0" dirty="0">
                <a:solidFill>
                  <a:srgbClr val="FFFFFF"/>
                </a:solidFill>
              </a:rPr>
              <a:t>і </a:t>
            </a:r>
            <a:r>
              <a:rPr lang="uk-UA" sz="2800" b="1" i="1" kern="0" dirty="0">
                <a:solidFill>
                  <a:srgbClr val="FFFF00"/>
                </a:solidFill>
              </a:rPr>
              <a:t>Тор</a:t>
            </a:r>
            <a:r>
              <a:rPr lang="uk-UA" sz="2800" b="1" i="1" kern="0" dirty="0">
                <a:solidFill>
                  <a:srgbClr val="FFFFFF"/>
                </a:solidFill>
              </a:rPr>
              <a:t> форми, а також результат її виконання.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1937" y="1196763"/>
            <a:ext cx="6710214" cy="5320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кутник 6"/>
          <p:cNvSpPr/>
          <p:nvPr/>
        </p:nvSpPr>
        <p:spPr>
          <a:xfrm>
            <a:off x="6066971" y="4992914"/>
            <a:ext cx="6055180" cy="1524000"/>
          </a:xfrm>
          <a:prstGeom prst="rect">
            <a:avLst/>
          </a:prstGeom>
          <a:solidFill>
            <a:srgbClr val="008000">
              <a:alpha val="30000"/>
            </a:srgbClr>
          </a:solidFill>
          <a:ln w="57150">
            <a:solidFill>
              <a:srgbClr val="D24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8" name="Прямокутник 7"/>
          <p:cNvSpPr/>
          <p:nvPr/>
        </p:nvSpPr>
        <p:spPr>
          <a:xfrm>
            <a:off x="6367459" y="1196764"/>
            <a:ext cx="4097341" cy="3672452"/>
          </a:xfrm>
          <a:prstGeom prst="rect">
            <a:avLst/>
          </a:prstGeom>
          <a:solidFill>
            <a:srgbClr val="008000">
              <a:alpha val="30000"/>
            </a:srgbClr>
          </a:solidFill>
          <a:ln w="57150">
            <a:solidFill>
              <a:srgbClr val="D24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7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25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258046"/>
            <a:ext cx="9053954" cy="532820"/>
          </a:xfrm>
        </p:spPr>
        <p:txBody>
          <a:bodyPr>
            <a:noAutofit/>
          </a:bodyPr>
          <a:lstStyle/>
          <a:p>
            <a:pPr algn="ctr"/>
            <a:r>
              <a:rPr lang="uk-UA" i="1" dirty="0">
                <a:solidFill>
                  <a:srgbClr val="FF0000"/>
                </a:solidFill>
              </a:rPr>
              <a:t>Засоби створення і</a:t>
            </a:r>
            <a:br>
              <a:rPr lang="uk-UA" i="1" dirty="0">
                <a:solidFill>
                  <a:srgbClr val="FF0000"/>
                </a:solidFill>
              </a:rPr>
            </a:br>
            <a:r>
              <a:rPr lang="uk-UA" i="1" dirty="0">
                <a:solidFill>
                  <a:srgbClr val="FF0000"/>
                </a:solidFill>
              </a:rPr>
              <a:t>редагування проекту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008" y="1196763"/>
            <a:ext cx="12050142" cy="954107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Середовище </a:t>
            </a:r>
            <a:r>
              <a:rPr lang="uk-UA" sz="2800" b="1" i="1" kern="0" dirty="0" err="1">
                <a:solidFill>
                  <a:srgbClr val="FFFF00"/>
                </a:solidFill>
              </a:rPr>
              <a:t>Lazarus</a:t>
            </a:r>
            <a:r>
              <a:rPr lang="uk-UA" sz="2800" b="1" i="1" kern="0" dirty="0">
                <a:solidFill>
                  <a:srgbClr val="FFFFFF"/>
                </a:solidFill>
              </a:rPr>
              <a:t> </a:t>
            </a:r>
            <a:r>
              <a:rPr lang="uk-UA" sz="2800" b="1" i="1" kern="0" dirty="0" smtClean="0">
                <a:solidFill>
                  <a:srgbClr val="FFFFFF"/>
                </a:solidFill>
              </a:rPr>
              <a:t>має </a:t>
            </a:r>
            <a:r>
              <a:rPr lang="uk-UA" sz="2800" b="1" i="1" kern="0" dirty="0">
                <a:solidFill>
                  <a:srgbClr val="FFFFFF"/>
                </a:solidFill>
              </a:rPr>
              <a:t>зручні засоби допомоги під час написання тексту проекту: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2278064"/>
            <a:ext cx="11512550" cy="1815882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після введення першої або кількох перших літер імені об'єкта можна натиснути сполучення клавіш </a:t>
            </a:r>
            <a:r>
              <a:rPr lang="en-US" sz="2800" b="1" i="1" kern="0" dirty="0">
                <a:solidFill>
                  <a:srgbClr val="FFFF00"/>
                </a:solidFill>
              </a:rPr>
              <a:t>Ctrl</a:t>
            </a:r>
            <a:r>
              <a:rPr lang="en-US" sz="2800" b="1" i="1" kern="0" dirty="0">
                <a:solidFill>
                  <a:srgbClr val="FFFFFF"/>
                </a:solidFill>
              </a:rPr>
              <a:t> + </a:t>
            </a:r>
            <a:r>
              <a:rPr lang="uk-UA" sz="2800" b="1" i="1" kern="0" dirty="0">
                <a:solidFill>
                  <a:srgbClr val="FFFF00"/>
                </a:solidFill>
              </a:rPr>
              <a:t>Пропуск</a:t>
            </a:r>
            <a:r>
              <a:rPr lang="uk-UA" sz="2800" b="1" i="1" kern="0" dirty="0">
                <a:solidFill>
                  <a:srgbClr val="FFFFFF"/>
                </a:solidFill>
              </a:rPr>
              <a:t> і відкриється список, з якого можна вибрати потрібне ім'я об'єкта;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9404" y="4192112"/>
            <a:ext cx="5577567" cy="2264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543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pPr algn="ctr"/>
            <a:r>
              <a:rPr lang="uk-UA" i="1" dirty="0">
                <a:solidFill>
                  <a:srgbClr val="FF0000"/>
                </a:solidFill>
              </a:rPr>
              <a:t>Засоби створення і</a:t>
            </a:r>
            <a:br>
              <a:rPr lang="uk-UA" i="1" dirty="0">
                <a:solidFill>
                  <a:srgbClr val="FF0000"/>
                </a:solidFill>
              </a:rPr>
            </a:br>
            <a:r>
              <a:rPr lang="uk-UA" i="1" dirty="0">
                <a:solidFill>
                  <a:srgbClr val="FF0000"/>
                </a:solidFill>
              </a:rPr>
              <a:t>редагування проекту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1171572"/>
            <a:ext cx="11512550" cy="2677656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після введення крапки, що розділяє ім'я об'єкта і назву його властивості, автоматично відкривається вікно зі списком, який містить назви властивостей даного об'єкта. Далі назву властивості можна не вводити з клавіатури, а знайти у списку і натиснути клавішу </a:t>
            </a:r>
            <a:r>
              <a:rPr lang="en-US" sz="2800" b="1" i="1" kern="0" dirty="0">
                <a:solidFill>
                  <a:srgbClr val="FFFF00"/>
                </a:solidFill>
              </a:rPr>
              <a:t>Enter</a:t>
            </a:r>
            <a:r>
              <a:rPr lang="en-US" sz="2800" b="1" i="1" kern="0" dirty="0">
                <a:solidFill>
                  <a:srgbClr val="FFFFFF"/>
                </a:solidFill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8442" y="3921798"/>
            <a:ext cx="7233557" cy="25586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628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pPr algn="ctr"/>
            <a:r>
              <a:rPr lang="uk-UA" i="1" dirty="0">
                <a:solidFill>
                  <a:srgbClr val="FF0000"/>
                </a:solidFill>
              </a:rPr>
              <a:t>Засоби створення і</a:t>
            </a:r>
            <a:br>
              <a:rPr lang="uk-UA" i="1" dirty="0">
                <a:solidFill>
                  <a:srgbClr val="FF0000"/>
                </a:solidFill>
              </a:rPr>
            </a:br>
            <a:r>
              <a:rPr lang="uk-UA" i="1" dirty="0">
                <a:solidFill>
                  <a:srgbClr val="FF0000"/>
                </a:solidFill>
              </a:rPr>
              <a:t>редагування проекту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008" y="1196763"/>
            <a:ext cx="12050142" cy="1815882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Можна після відкриття списку ввести кілька перших літер з назви властивості. Тоді цей список скорочуватиметься, і у ньому залишатимуться лише ті назви, які починаються з уведених літер. 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104" y="3231009"/>
            <a:ext cx="7782801" cy="26276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953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pPr algn="ctr"/>
            <a:r>
              <a:rPr lang="uk-UA" i="1" dirty="0">
                <a:solidFill>
                  <a:srgbClr val="FF0000"/>
                </a:solidFill>
              </a:rPr>
              <a:t>Засоби створення і</a:t>
            </a:r>
            <a:br>
              <a:rPr lang="uk-UA" i="1" dirty="0">
                <a:solidFill>
                  <a:srgbClr val="FF0000"/>
                </a:solidFill>
              </a:rPr>
            </a:br>
            <a:r>
              <a:rPr lang="uk-UA" i="1" dirty="0">
                <a:solidFill>
                  <a:srgbClr val="FF0000"/>
                </a:solidFill>
              </a:rPr>
              <a:t>редагування проекту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0126" y="1121809"/>
            <a:ext cx="11832608" cy="1815882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Зазначимо також, що система не розрізняє великі і малі літери. Однак якщо слово утворено з кількох слів, прийнято (і зручно для кращого розуміння) писати першу літеру кожного слова великою.</a:t>
            </a:r>
          </a:p>
        </p:txBody>
      </p:sp>
      <p:pic>
        <p:nvPicPr>
          <p:cNvPr id="3074" name="Picture 2" descr="abc, abc letters, alphabets, learning, letters, preschool, school 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116" y="3291802"/>
            <a:ext cx="2984727" cy="2984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718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rmAutofit/>
          </a:bodyPr>
          <a:lstStyle/>
          <a:p>
            <a:pPr algn="ctr"/>
            <a:r>
              <a:rPr lang="uk-UA" i="1" dirty="0">
                <a:solidFill>
                  <a:srgbClr val="FF0000"/>
                </a:solidFill>
              </a:rPr>
              <a:t>Запитання</a:t>
            </a:r>
          </a:p>
        </p:txBody>
      </p:sp>
      <p:pic>
        <p:nvPicPr>
          <p:cNvPr id="30" name="Picture 2" descr="http://nvip.com.ua/sites/default/files/imagecache/original_watermark/pictures/news/q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774" y="4780449"/>
            <a:ext cx="1663554" cy="205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169994" y="918361"/>
            <a:ext cx="7847464" cy="2308324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457200" lvl="0" indent="-4572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ru-RU" sz="2400" b="1" i="1" kern="0" dirty="0" smtClean="0">
                <a:solidFill>
                  <a:schemeClr val="bg1"/>
                </a:solidFill>
              </a:rPr>
              <a:t>З </a:t>
            </a:r>
            <a:r>
              <a:rPr lang="ru-RU" sz="2400" b="1" i="1" kern="0" dirty="0" err="1" smtClean="0">
                <a:solidFill>
                  <a:schemeClr val="bg1"/>
                </a:solidFill>
              </a:rPr>
              <a:t>чого</a:t>
            </a:r>
            <a:r>
              <a:rPr lang="ru-RU" sz="2400" b="1" i="1" kern="0" dirty="0" smtClean="0">
                <a:solidFill>
                  <a:schemeClr val="bg1"/>
                </a:solidFill>
              </a:rPr>
              <a:t> </a:t>
            </a:r>
            <a:r>
              <a:rPr lang="ru-RU" sz="2400" b="1" i="1" kern="0" dirty="0" err="1" smtClean="0">
                <a:solidFill>
                  <a:schemeClr val="bg1"/>
                </a:solidFill>
              </a:rPr>
              <a:t>складається</a:t>
            </a:r>
            <a:r>
              <a:rPr lang="ru-RU" sz="2400" b="1" i="1" kern="0" dirty="0" smtClean="0">
                <a:solidFill>
                  <a:schemeClr val="bg1"/>
                </a:solidFill>
              </a:rPr>
              <a:t> </a:t>
            </a:r>
            <a:r>
              <a:rPr lang="ru-RU" sz="2400" b="1" i="1" kern="0" dirty="0" err="1" smtClean="0">
                <a:solidFill>
                  <a:schemeClr val="bg1"/>
                </a:solidFill>
              </a:rPr>
              <a:t>середовище</a:t>
            </a:r>
            <a:r>
              <a:rPr lang="ru-RU" sz="2400" b="1" i="1" kern="0" dirty="0" smtClean="0">
                <a:solidFill>
                  <a:schemeClr val="bg1"/>
                </a:solidFill>
              </a:rPr>
              <a:t> </a:t>
            </a:r>
            <a:r>
              <a:rPr lang="ru-RU" sz="2400" b="1" i="1" kern="0" dirty="0" err="1" smtClean="0">
                <a:solidFill>
                  <a:schemeClr val="bg1"/>
                </a:solidFill>
              </a:rPr>
              <a:t>Лазарус</a:t>
            </a:r>
            <a:r>
              <a:rPr lang="ru-RU" sz="2400" b="1" i="1" kern="0" dirty="0" smtClean="0">
                <a:solidFill>
                  <a:schemeClr val="bg1"/>
                </a:solidFill>
              </a:rPr>
              <a:t>?</a:t>
            </a:r>
            <a:endParaRPr lang="ru-RU" sz="2400" b="1" i="1" kern="0" dirty="0">
              <a:solidFill>
                <a:schemeClr val="bg1"/>
              </a:solidFill>
            </a:endParaRPr>
          </a:p>
          <a:p>
            <a:pPr marL="514350" indent="-51435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uk-UA" sz="2400" b="1" i="1" kern="0" dirty="0">
                <a:solidFill>
                  <a:srgbClr val="FFFFFF"/>
                </a:solidFill>
              </a:rPr>
              <a:t>Що таке форма? Назвіть кілька її властивостей.</a:t>
            </a:r>
          </a:p>
          <a:p>
            <a:pPr marL="514350" indent="-51435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uk-UA" sz="2400" b="1" i="1" kern="0" dirty="0">
                <a:solidFill>
                  <a:srgbClr val="FFFFFF"/>
                </a:solidFill>
              </a:rPr>
              <a:t>Яке призначення програми-компілятора і які етапи її виконання</a:t>
            </a:r>
            <a:r>
              <a:rPr lang="uk-UA" sz="2400" b="1" i="1" kern="0" dirty="0" smtClean="0">
                <a:solidFill>
                  <a:srgbClr val="FFFFFF"/>
                </a:solidFill>
              </a:rPr>
              <a:t>?</a:t>
            </a:r>
            <a:endParaRPr lang="uk-UA" sz="2400" b="1" i="1" kern="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416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pPr algn="ctr"/>
            <a:r>
              <a:rPr lang="uk-UA" i="1" dirty="0">
                <a:solidFill>
                  <a:srgbClr val="FF0000"/>
                </a:solidFill>
              </a:rPr>
              <a:t>Засоби створення і</a:t>
            </a:r>
            <a:br>
              <a:rPr lang="uk-UA" i="1" dirty="0">
                <a:solidFill>
                  <a:srgbClr val="FF0000"/>
                </a:solidFill>
              </a:rPr>
            </a:br>
            <a:r>
              <a:rPr lang="uk-UA" i="1" dirty="0">
                <a:solidFill>
                  <a:srgbClr val="FF0000"/>
                </a:solidFill>
              </a:rPr>
              <a:t>редагування проекту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008" y="992047"/>
            <a:ext cx="12050142" cy="267765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rgbClr val="FFFFFF"/>
                </a:solidFill>
              </a:rPr>
              <a:t>Ви вже знаєте, що на початку виконання проекту програма-компілятор перевіряє текст проекту на наявність синтаксичних помилок. Якщо такі помилки є, то виконання проекту переривається і у вікні </a:t>
            </a:r>
            <a:r>
              <a:rPr lang="uk-UA" sz="2400" b="1" i="1" kern="0" dirty="0">
                <a:solidFill>
                  <a:srgbClr val="FFFF00"/>
                </a:solidFill>
              </a:rPr>
              <a:t>Повідомлення</a:t>
            </a:r>
            <a:r>
              <a:rPr lang="uk-UA" sz="2400" b="1" i="1" kern="0" dirty="0">
                <a:solidFill>
                  <a:srgbClr val="FFFFFF"/>
                </a:solidFill>
              </a:rPr>
              <a:t>, яке відкривається під вікном </a:t>
            </a:r>
            <a:r>
              <a:rPr lang="uk-UA" sz="2400" b="1" i="1" kern="0" dirty="0">
                <a:solidFill>
                  <a:srgbClr val="FFFF00"/>
                </a:solidFill>
              </a:rPr>
              <a:t>Редактора тексту</a:t>
            </a:r>
            <a:r>
              <a:rPr lang="uk-UA" sz="2400" b="1" i="1" kern="0" dirty="0">
                <a:solidFill>
                  <a:srgbClr val="FFFFFF"/>
                </a:solidFill>
              </a:rPr>
              <a:t> з'являються повідомлення-підказки про номери рядків і номери позицій у них, де допущені помилки, а також коментарі до кожної із цих помилок.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8075"/>
          <a:stretch/>
        </p:blipFill>
        <p:spPr>
          <a:xfrm>
            <a:off x="1219885" y="3874418"/>
            <a:ext cx="9911889" cy="2867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кутник 7"/>
          <p:cNvSpPr/>
          <p:nvPr/>
        </p:nvSpPr>
        <p:spPr>
          <a:xfrm>
            <a:off x="3409950" y="6010776"/>
            <a:ext cx="7721823" cy="730779"/>
          </a:xfrm>
          <a:prstGeom prst="rect">
            <a:avLst/>
          </a:prstGeom>
          <a:solidFill>
            <a:srgbClr val="008000">
              <a:alpha val="30000"/>
            </a:srgbClr>
          </a:solidFill>
          <a:ln w="57150">
            <a:solidFill>
              <a:srgbClr val="D24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6631253" y="5411804"/>
            <a:ext cx="4282805" cy="461665"/>
          </a:xfrm>
          <a:prstGeom prst="wedgeRectCallout">
            <a:avLst>
              <a:gd name="adj1" fmla="val -35997"/>
              <a:gd name="adj2" fmla="val 110071"/>
            </a:avLst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rgbClr val="FFFFFF"/>
                </a:solidFill>
              </a:rPr>
              <a:t>Вікно </a:t>
            </a:r>
            <a:r>
              <a:rPr lang="uk-UA" sz="2400" b="1" i="1" kern="0" dirty="0">
                <a:solidFill>
                  <a:srgbClr val="FFFF00"/>
                </a:solidFill>
              </a:rPr>
              <a:t>Повідомлення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2008" y="4811639"/>
            <a:ext cx="5314004" cy="830997"/>
          </a:xfrm>
          <a:prstGeom prst="wedgeRectCallout">
            <a:avLst>
              <a:gd name="adj1" fmla="val 43758"/>
              <a:gd name="adj2" fmla="val -92536"/>
            </a:avLst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rgbClr val="FFFFFF"/>
                </a:solidFill>
              </a:rPr>
              <a:t>Рядок, перед яким помилка (пропущена </a:t>
            </a:r>
            <a:r>
              <a:rPr lang="en-US" sz="2400" b="1" i="1" kern="0" dirty="0">
                <a:solidFill>
                  <a:srgbClr val="FFFF00"/>
                </a:solidFill>
              </a:rPr>
              <a:t>;</a:t>
            </a:r>
            <a:r>
              <a:rPr lang="uk-UA" sz="2400" b="1" i="1" kern="0" dirty="0">
                <a:solidFill>
                  <a:srgbClr val="FFFFFF"/>
                </a:solidFill>
              </a:rPr>
              <a:t>)</a:t>
            </a:r>
            <a:endParaRPr lang="uk-UA" sz="2400" b="1" i="1" kern="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02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7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pPr algn="ctr"/>
            <a:r>
              <a:rPr lang="uk-UA" i="1" dirty="0">
                <a:solidFill>
                  <a:srgbClr val="FF0000"/>
                </a:solidFill>
              </a:rPr>
              <a:t>Вікно повідомлень</a:t>
            </a:r>
            <a:br>
              <a:rPr lang="uk-UA" i="1" dirty="0">
                <a:solidFill>
                  <a:srgbClr val="FF0000"/>
                </a:solidFill>
              </a:rPr>
            </a:br>
            <a:r>
              <a:rPr lang="uk-UA" i="1" dirty="0">
                <a:solidFill>
                  <a:srgbClr val="FF0000"/>
                </a:solidFill>
              </a:rPr>
              <a:t>і його використання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008" y="1196763"/>
            <a:ext cx="12050142" cy="267765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Для виведення на екран текстових повідомлень можна використати спеціальне вікно - </a:t>
            </a:r>
            <a:r>
              <a:rPr lang="uk-UA" sz="2800" b="1" i="1" kern="0" dirty="0">
                <a:solidFill>
                  <a:srgbClr val="FFFF00"/>
                </a:solidFill>
              </a:rPr>
              <a:t>вікно повідомлень</a:t>
            </a:r>
            <a:r>
              <a:rPr lang="uk-UA" sz="2800" b="1" i="1" kern="0" dirty="0">
                <a:solidFill>
                  <a:srgbClr val="FFFFFF"/>
                </a:solidFill>
              </a:rPr>
              <a:t>. Для відкриття такого вікна і виведення на ньому потрібного текстового повідомлення використовується команда </a:t>
            </a:r>
            <a:r>
              <a:rPr lang="en-US" sz="2800" b="1" i="1" kern="0" dirty="0" err="1">
                <a:solidFill>
                  <a:srgbClr val="FFFF00"/>
                </a:solidFill>
              </a:rPr>
              <a:t>ShowMessage</a:t>
            </a:r>
            <a:r>
              <a:rPr lang="en-US" sz="2800" b="1" i="1" kern="0" dirty="0">
                <a:solidFill>
                  <a:srgbClr val="FFFFFF"/>
                </a:solidFill>
              </a:rPr>
              <a:t> </a:t>
            </a:r>
            <a:r>
              <a:rPr lang="en-US" sz="2800" b="1" i="1" kern="0" dirty="0">
                <a:solidFill>
                  <a:srgbClr val="FFFF00"/>
                </a:solidFill>
              </a:rPr>
              <a:t>('&lt;</a:t>
            </a:r>
            <a:r>
              <a:rPr lang="uk-UA" sz="2800" b="1" i="1" kern="0" dirty="0">
                <a:solidFill>
                  <a:srgbClr val="FFFF00"/>
                </a:solidFill>
              </a:rPr>
              <a:t>текст&gt;') </a:t>
            </a:r>
            <a:r>
              <a:rPr lang="uk-UA" sz="2800" b="1" i="1" kern="0" dirty="0">
                <a:solidFill>
                  <a:srgbClr val="FFFFFF"/>
                </a:solidFill>
              </a:rPr>
              <a:t>(</a:t>
            </a:r>
            <a:r>
              <a:rPr lang="uk-UA" sz="2800" b="1" i="1" kern="0" dirty="0" err="1">
                <a:solidFill>
                  <a:srgbClr val="FFFFFF"/>
                </a:solidFill>
              </a:rPr>
              <a:t>англ</a:t>
            </a:r>
            <a:r>
              <a:rPr lang="uk-UA" sz="2800" b="1" i="1" kern="0" dirty="0">
                <a:solidFill>
                  <a:srgbClr val="FFFFFF"/>
                </a:solidFill>
              </a:rPr>
              <a:t>. </a:t>
            </a:r>
            <a:r>
              <a:rPr lang="en-US" sz="2800" b="1" i="1" kern="0" dirty="0">
                <a:solidFill>
                  <a:srgbClr val="FFFFFF"/>
                </a:solidFill>
              </a:rPr>
              <a:t>show message - </a:t>
            </a:r>
            <a:r>
              <a:rPr lang="uk-UA" sz="2800" b="1" i="1" kern="0" dirty="0">
                <a:solidFill>
                  <a:srgbClr val="FFFFFF"/>
                </a:solidFill>
              </a:rPr>
              <a:t>показувати повідомлення).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9208" y="4199643"/>
            <a:ext cx="5718728" cy="1785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8" y="4555160"/>
            <a:ext cx="5297714" cy="1032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трілка вліво 7"/>
          <p:cNvSpPr/>
          <p:nvPr/>
        </p:nvSpPr>
        <p:spPr>
          <a:xfrm rot="10800000">
            <a:off x="5521015" y="4768171"/>
            <a:ext cx="728193" cy="648072"/>
          </a:xfrm>
          <a:prstGeom prst="leftArrow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459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3694" y="0"/>
            <a:ext cx="10094259" cy="1337732"/>
          </a:xfrm>
        </p:spPr>
        <p:txBody>
          <a:bodyPr/>
          <a:lstStyle/>
          <a:p>
            <a:pPr algn="ctr"/>
            <a:r>
              <a:rPr lang="uk-UA" b="1" i="1" dirty="0">
                <a:solidFill>
                  <a:srgbClr val="FF0000"/>
                </a:solidFill>
              </a:rPr>
              <a:t>Працюємо за комп’ютером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4" descr="элементы Иллюстрации с использованием компьютеро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731" y="1923366"/>
            <a:ext cx="6251796" cy="4657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72988" y="1000036"/>
            <a:ext cx="9646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Увага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 </a:t>
            </a:r>
            <a:r>
              <a:rPr lang="ru-RU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час </a:t>
            </a:r>
            <a:r>
              <a:rPr lang="ru-RU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роботи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</a:t>
            </a:r>
            <a:r>
              <a:rPr lang="ru-RU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комп'ютером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дотримуйтеся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правил </a:t>
            </a:r>
            <a:r>
              <a:rPr lang="ru-RU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безпеки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 </a:t>
            </a:r>
            <a:r>
              <a:rPr lang="ru-RU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санітарно-гігієнічних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норм.</a:t>
            </a:r>
            <a:endParaRPr lang="uk-U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743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100" i="1" dirty="0">
                <a:solidFill>
                  <a:srgbClr val="FF0000"/>
                </a:solidFill>
              </a:rPr>
              <a:t>Працюємо за комп’ютером</a:t>
            </a:r>
            <a:endParaRPr lang="uk-UA" i="1" dirty="0">
              <a:solidFill>
                <a:srgbClr val="FF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51" y="2627290"/>
            <a:ext cx="3732102" cy="428025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24564" y="1309161"/>
            <a:ext cx="2708764" cy="1123712"/>
          </a:xfrm>
          <a:prstGeom prst="wedgeRoundRectCallout">
            <a:avLst>
              <a:gd name="adj1" fmla="val -57397"/>
              <a:gd name="adj2" fmla="val 184982"/>
              <a:gd name="adj3" fmla="val 16667"/>
            </a:avLst>
          </a:prstGeom>
          <a:solidFill>
            <a:srgbClr val="FFFF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uk-UA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1" i="1" u="none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Verdana"/>
              </a:defRPr>
            </a:lvl1pPr>
          </a:lstStyle>
          <a:p>
            <a:pPr lvl="0">
              <a:defRPr/>
            </a:pPr>
            <a:r>
              <a:rPr lang="uk-UA" sz="2000" dirty="0"/>
              <a:t>Сторінка</a:t>
            </a:r>
          </a:p>
          <a:p>
            <a:pPr lvl="0">
              <a:defRPr/>
            </a:pPr>
            <a:r>
              <a:rPr lang="uk-UA" sz="2000" dirty="0" smtClean="0"/>
              <a:t>169</a:t>
            </a:r>
            <a:endParaRPr lang="en-US" sz="2000" dirty="0" smtClean="0"/>
          </a:p>
          <a:p>
            <a:pPr lvl="0">
              <a:defRPr/>
            </a:pPr>
            <a:r>
              <a:rPr lang="ru-RU" sz="2000" dirty="0" smtClean="0"/>
              <a:t>№ 2,3,5</a:t>
            </a:r>
            <a:endParaRPr lang="uk-UA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393" y="3657600"/>
            <a:ext cx="3438659" cy="24777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766" y="1412191"/>
            <a:ext cx="5237165" cy="3185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3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3255" y="168338"/>
            <a:ext cx="10995212" cy="1337732"/>
          </a:xfrm>
        </p:spPr>
        <p:txBody>
          <a:bodyPr>
            <a:normAutofit/>
          </a:bodyPr>
          <a:lstStyle/>
          <a:p>
            <a:r>
              <a:rPr lang="uk-UA" sz="3600" b="1" i="1" dirty="0" smtClean="0">
                <a:solidFill>
                  <a:srgbClr val="FF0000"/>
                </a:solidFill>
              </a:rPr>
              <a:t>Дайте відповіді на </a:t>
            </a:r>
            <a:br>
              <a:rPr lang="uk-UA" sz="3600" b="1" i="1" dirty="0" smtClean="0">
                <a:solidFill>
                  <a:srgbClr val="FF0000"/>
                </a:solidFill>
              </a:rPr>
            </a:br>
            <a:r>
              <a:rPr lang="uk-UA" sz="3600" b="1" i="1" dirty="0" smtClean="0">
                <a:solidFill>
                  <a:srgbClr val="FF0000"/>
                </a:solidFill>
              </a:rPr>
              <a:t>запитання: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78541" y="1613648"/>
            <a:ext cx="10936941" cy="2459589"/>
          </a:xfrm>
          <a:solidFill>
            <a:srgbClr val="00B050"/>
          </a:solidFill>
        </p:spPr>
        <p:txBody>
          <a:bodyPr>
            <a:normAutofit/>
          </a:bodyPr>
          <a:lstStyle/>
          <a:p>
            <a:pPr marL="514350" lvl="0" indent="-51435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uk-UA" b="1" i="1" kern="0" dirty="0">
                <a:solidFill>
                  <a:schemeClr val="bg1"/>
                </a:solidFill>
              </a:rPr>
              <a:t>Які події можуть відбуватися з </a:t>
            </a:r>
            <a:r>
              <a:rPr lang="uk-UA" b="1" i="1" kern="0" dirty="0" smtClean="0">
                <a:solidFill>
                  <a:schemeClr val="bg1"/>
                </a:solidFill>
              </a:rPr>
              <a:t>формою?</a:t>
            </a:r>
          </a:p>
          <a:p>
            <a:pPr marL="514350" lvl="0" indent="-51435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uk-UA" b="1" i="1" kern="0" dirty="0" smtClean="0">
                <a:solidFill>
                  <a:schemeClr val="bg1"/>
                </a:solidFill>
              </a:rPr>
              <a:t>Що </a:t>
            </a:r>
            <a:r>
              <a:rPr lang="uk-UA" b="1" i="1" kern="0" dirty="0">
                <a:solidFill>
                  <a:schemeClr val="bg1"/>
                </a:solidFill>
              </a:rPr>
              <a:t>називають обробником </a:t>
            </a:r>
            <a:r>
              <a:rPr lang="uk-UA" b="1" i="1" kern="0" dirty="0" smtClean="0">
                <a:solidFill>
                  <a:schemeClr val="bg1"/>
                </a:solidFill>
              </a:rPr>
              <a:t>події?</a:t>
            </a:r>
          </a:p>
          <a:p>
            <a:pPr marL="514350" lvl="0" indent="-51435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uk-UA" b="1" i="1" kern="0" dirty="0" smtClean="0">
                <a:solidFill>
                  <a:schemeClr val="bg1"/>
                </a:solidFill>
              </a:rPr>
              <a:t>Як </a:t>
            </a:r>
            <a:r>
              <a:rPr lang="uk-UA" b="1" i="1" kern="0" dirty="0">
                <a:solidFill>
                  <a:schemeClr val="bg1"/>
                </a:solidFill>
              </a:rPr>
              <a:t>пов'язати з подією її </a:t>
            </a:r>
            <a:r>
              <a:rPr lang="uk-UA" b="1" i="1" kern="0" dirty="0" smtClean="0">
                <a:solidFill>
                  <a:schemeClr val="bg1"/>
                </a:solidFill>
              </a:rPr>
              <a:t>обробник?</a:t>
            </a:r>
          </a:p>
          <a:p>
            <a:pPr marL="514350" lvl="0" indent="-51435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uk-UA" b="1" i="1" kern="0" dirty="0" smtClean="0">
                <a:solidFill>
                  <a:schemeClr val="bg1"/>
                </a:solidFill>
              </a:rPr>
              <a:t>Що </a:t>
            </a:r>
            <a:r>
              <a:rPr lang="uk-UA" b="1" i="1" kern="0" dirty="0">
                <a:solidFill>
                  <a:schemeClr val="bg1"/>
                </a:solidFill>
              </a:rPr>
              <a:t>називають </a:t>
            </a:r>
            <a:r>
              <a:rPr lang="uk-UA" b="1" i="1" kern="0" dirty="0" smtClean="0">
                <a:solidFill>
                  <a:schemeClr val="bg1"/>
                </a:solidFill>
              </a:rPr>
              <a:t>процедурою?</a:t>
            </a:r>
          </a:p>
          <a:p>
            <a:pPr marL="514350" lvl="0" indent="-51435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uk-UA" b="1" i="1" kern="0" dirty="0" smtClean="0">
                <a:solidFill>
                  <a:schemeClr val="bg1"/>
                </a:solidFill>
              </a:rPr>
              <a:t>Що </a:t>
            </a:r>
            <a:r>
              <a:rPr lang="uk-UA" b="1" i="1" kern="0" dirty="0">
                <a:solidFill>
                  <a:schemeClr val="bg1"/>
                </a:solidFill>
              </a:rPr>
              <a:t>називають операторними дужками? Для чого вони використовуються?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 rot="21050200">
            <a:off x="7906871" y="420744"/>
            <a:ext cx="3854824" cy="86061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dirty="0" smtClean="0">
                <a:solidFill>
                  <a:srgbClr val="F9D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Обговорюємо</a:t>
            </a:r>
            <a:endParaRPr lang="ru-RU" sz="3200" b="1" i="1" dirty="0">
              <a:solidFill>
                <a:srgbClr val="F9D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467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"/>
            <a:ext cx="10515600" cy="1035423"/>
          </a:xfrm>
        </p:spPr>
        <p:txBody>
          <a:bodyPr>
            <a:normAutofit/>
          </a:bodyPr>
          <a:lstStyle/>
          <a:p>
            <a:pPr algn="ctr"/>
            <a:r>
              <a:rPr lang="uk-UA" sz="3600" b="1" i="1" dirty="0" smtClean="0">
                <a:solidFill>
                  <a:srgbClr val="FF0000"/>
                </a:solidFill>
              </a:rPr>
              <a:t>Знайдіть помилки: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8825" y="1156403"/>
            <a:ext cx="10897999" cy="2377142"/>
          </a:xfrm>
          <a:prstGeom prst="roundRect">
            <a:avLst>
              <a:gd name="adj" fmla="val 9736"/>
            </a:avLst>
          </a:prstGeom>
          <a:solidFill>
            <a:srgbClr val="006CFF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/>
              <a:t>Form.Color</a:t>
            </a:r>
            <a:r>
              <a:rPr lang="en-US" sz="2800" b="1" dirty="0"/>
              <a:t>:=</a:t>
            </a:r>
            <a:r>
              <a:rPr lang="en-US" sz="2800" b="1" dirty="0" err="1"/>
              <a:t>colBlue</a:t>
            </a:r>
            <a:r>
              <a:rPr lang="en-US" sz="2800" b="1" dirty="0"/>
              <a:t>; - 2 </a:t>
            </a:r>
            <a:r>
              <a:rPr lang="ru-RU" sz="2800" b="1" dirty="0" err="1" smtClean="0"/>
              <a:t>помилки</a:t>
            </a:r>
            <a:endParaRPr lang="ru-RU" sz="2800" b="1" dirty="0" smtClean="0"/>
          </a:p>
          <a:p>
            <a:endParaRPr lang="ru-RU" sz="2800" b="1" dirty="0"/>
          </a:p>
          <a:p>
            <a:pPr algn="ctr"/>
            <a:r>
              <a:rPr lang="en-US" sz="2800" b="1" dirty="0" err="1"/>
              <a:t>ShowMassage</a:t>
            </a:r>
            <a:r>
              <a:rPr lang="en-US" sz="2800" b="1" dirty="0"/>
              <a:t>('</a:t>
            </a:r>
            <a:r>
              <a:rPr lang="ru-RU" sz="2800" b="1" dirty="0" err="1"/>
              <a:t>Привіт</a:t>
            </a:r>
            <a:r>
              <a:rPr lang="ru-RU" sz="2800" b="1" dirty="0"/>
              <a:t>') – 2 </a:t>
            </a:r>
            <a:r>
              <a:rPr lang="ru-RU" sz="2800" b="1" dirty="0" err="1" smtClean="0"/>
              <a:t>помилки</a:t>
            </a:r>
            <a:endParaRPr lang="ru-RU" sz="2800" b="1" dirty="0" smtClean="0"/>
          </a:p>
          <a:p>
            <a:pPr algn="ctr"/>
            <a:endParaRPr lang="uk-UA" sz="2800" b="1" dirty="0"/>
          </a:p>
          <a:p>
            <a:pPr algn="ctr"/>
            <a:r>
              <a:rPr lang="en-US" sz="2800" b="1" dirty="0" err="1" smtClean="0"/>
              <a:t>Form.Caption</a:t>
            </a:r>
            <a:r>
              <a:rPr lang="en-US" sz="2800" b="1" dirty="0" smtClean="0"/>
              <a:t>:= </a:t>
            </a:r>
            <a:r>
              <a:rPr lang="ru-RU" sz="2800" b="1" dirty="0" smtClean="0"/>
              <a:t>Моя </a:t>
            </a:r>
            <a:r>
              <a:rPr lang="ru-RU" sz="2800" b="1" dirty="0" smtClean="0"/>
              <a:t>перша </a:t>
            </a:r>
            <a:r>
              <a:rPr lang="ru-RU" sz="2800" b="1" dirty="0" smtClean="0"/>
              <a:t>форма</a:t>
            </a:r>
            <a:r>
              <a:rPr lang="en-US" sz="2800" b="1" dirty="0" smtClean="0"/>
              <a:t>; </a:t>
            </a:r>
            <a:r>
              <a:rPr lang="en-US" sz="2800" b="1" dirty="0"/>
              <a:t>- </a:t>
            </a:r>
            <a:r>
              <a:rPr lang="ru-RU" sz="2800" b="1" dirty="0" smtClean="0"/>
              <a:t>1</a:t>
            </a:r>
            <a:r>
              <a:rPr lang="en-US" sz="2800" b="1" dirty="0" smtClean="0"/>
              <a:t> </a:t>
            </a:r>
            <a:r>
              <a:rPr lang="ru-RU" sz="2800" b="1" dirty="0" err="1" smtClean="0"/>
              <a:t>помилка</a:t>
            </a:r>
            <a:endParaRPr lang="ru-RU" sz="2800" b="1" dirty="0" smtClean="0"/>
          </a:p>
        </p:txBody>
      </p:sp>
    </p:spTree>
    <p:extLst>
      <p:ext uri="{BB962C8B-B14F-4D97-AF65-F5344CB8AC3E}">
        <p14:creationId xmlns:p14="http://schemas.microsoft.com/office/powerpoint/2010/main" val="392397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i="1" dirty="0">
                <a:solidFill>
                  <a:srgbClr val="FF0000"/>
                </a:solidFill>
              </a:rPr>
              <a:t>Домашнє завдання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343" y="1272160"/>
            <a:ext cx="4662947" cy="53478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69854" y="2133942"/>
            <a:ext cx="4663795" cy="1191816"/>
          </a:xfrm>
          <a:prstGeom prst="wedgeRoundRectCallout">
            <a:avLst>
              <a:gd name="adj1" fmla="val -59508"/>
              <a:gd name="adj2" fmla="val 126275"/>
              <a:gd name="adj3" fmla="val 16667"/>
            </a:avLst>
          </a:prstGeom>
          <a:gradFill rotWithShape="1">
            <a:gsLst>
              <a:gs pos="0">
                <a:srgbClr val="19426B">
                  <a:satMod val="103000"/>
                  <a:lumMod val="102000"/>
                  <a:tint val="94000"/>
                </a:srgbClr>
              </a:gs>
              <a:gs pos="50000">
                <a:srgbClr val="19426B">
                  <a:satMod val="110000"/>
                  <a:lumMod val="100000"/>
                  <a:shade val="100000"/>
                </a:srgbClr>
              </a:gs>
              <a:gs pos="100000">
                <a:srgbClr val="19426B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Опрацювати</a:t>
            </a:r>
            <a:endParaRPr kumimoji="0" lang="uk-UA" sz="3200" b="1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§ </a:t>
            </a:r>
            <a:r>
              <a:rPr lang="uk-UA" sz="3200" i="1" kern="0" dirty="0">
                <a:solidFill>
                  <a:srgbClr val="FFFFFF"/>
                </a:solidFill>
                <a:latin typeface="Verdana"/>
              </a:rPr>
              <a:t>5</a:t>
            </a:r>
            <a:r>
              <a:rPr kumimoji="0" lang="uk-UA" sz="32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.2, ст. </a:t>
            </a:r>
            <a:r>
              <a:rPr lang="uk-UA" sz="3200" i="1" kern="0" dirty="0">
                <a:solidFill>
                  <a:srgbClr val="FFFFFF"/>
                </a:solidFill>
                <a:latin typeface="Verdana"/>
              </a:rPr>
              <a:t>163</a:t>
            </a:r>
            <a:r>
              <a:rPr kumimoji="0" lang="uk-UA" sz="32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-</a:t>
            </a:r>
            <a:r>
              <a:rPr lang="uk-UA" sz="3200" i="1" kern="0" noProof="0" dirty="0">
                <a:solidFill>
                  <a:srgbClr val="FFFFFF"/>
                </a:solidFill>
                <a:latin typeface="Verdana"/>
              </a:rPr>
              <a:t>169</a:t>
            </a:r>
            <a:endParaRPr kumimoji="0" lang="uk-UA" sz="32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008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i="1" dirty="0">
                <a:solidFill>
                  <a:srgbClr val="FF0000"/>
                </a:solidFill>
              </a:rPr>
              <a:t>До нових зустрічей!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Picture 8" descr="Clipart mezuniyet şapkası takmış kale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656" y="1382623"/>
            <a:ext cx="4766813" cy="4763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356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90859450"/>
              </p:ext>
            </p:extLst>
          </p:nvPr>
        </p:nvGraphicFramePr>
        <p:xfrm>
          <a:off x="410635" y="309283"/>
          <a:ext cx="11338021" cy="45210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12695" y="0"/>
            <a:ext cx="10515600" cy="1337732"/>
          </a:xfrm>
        </p:spPr>
        <p:txBody>
          <a:bodyPr>
            <a:normAutofit/>
          </a:bodyPr>
          <a:lstStyle/>
          <a:p>
            <a:pPr algn="ctr"/>
            <a:r>
              <a:rPr lang="uk-UA" altLang="uk-UA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 дізнаєшся: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Картинки по запросу работа за компьютером рисунк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0161" y="4021600"/>
            <a:ext cx="3181227" cy="2385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Равно 5"/>
          <p:cNvSpPr/>
          <p:nvPr/>
        </p:nvSpPr>
        <p:spPr>
          <a:xfrm>
            <a:off x="6723530" y="4908176"/>
            <a:ext cx="1685365" cy="887506"/>
          </a:xfrm>
          <a:prstGeom prst="mathEqual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AutoShape 10" descr="милый маленький мальчик мультфильма сидит на чтение книг - высокое качество 3D-иллюстрации Фото со стока - 12859379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3" descr="милый маленький мальчик мультфильм с большим вопросительный - высокое качество 3D-иллюстрации Фото со стока - 13753815"/>
          <p:cNvSpPr>
            <a:spLocks noChangeAspect="1" noChangeArrowheads="1"/>
          </p:cNvSpPr>
          <p:nvPr/>
        </p:nvSpPr>
        <p:spPr bwMode="auto">
          <a:xfrm>
            <a:off x="410633" y="7938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люс 9"/>
          <p:cNvSpPr/>
          <p:nvPr/>
        </p:nvSpPr>
        <p:spPr>
          <a:xfrm>
            <a:off x="3544296" y="4824592"/>
            <a:ext cx="1206997" cy="779930"/>
          </a:xfrm>
          <a:prstGeom prst="mathPlu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cap="all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" name="Picture 13" descr="Картинки по запросу дети картинки учеба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045" y="4347783"/>
            <a:ext cx="1905000" cy="173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Похожее изображение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294" y="4161304"/>
            <a:ext cx="17907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Картинки по запросу радостный мальчик рисунок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9858" y="3831095"/>
            <a:ext cx="2642847" cy="2778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40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pPr algn="ctr"/>
            <a:r>
              <a:rPr lang="uk-UA" i="1" dirty="0">
                <a:solidFill>
                  <a:srgbClr val="FF0000"/>
                </a:solidFill>
              </a:rPr>
              <a:t>Події та їх обробники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008" y="1196763"/>
            <a:ext cx="12050142" cy="954107"/>
          </a:xfrm>
          <a:prstGeom prst="rect">
            <a:avLst/>
          </a:prstGeom>
          <a:gradFill rotWithShape="1">
            <a:gsLst>
              <a:gs pos="0">
                <a:srgbClr val="19426B">
                  <a:satMod val="103000"/>
                  <a:lumMod val="102000"/>
                  <a:tint val="94000"/>
                </a:srgbClr>
              </a:gs>
              <a:gs pos="50000">
                <a:srgbClr val="19426B">
                  <a:satMod val="110000"/>
                  <a:lumMod val="100000"/>
                  <a:shade val="100000"/>
                </a:srgbClr>
              </a:gs>
              <a:gs pos="100000">
                <a:srgbClr val="19426B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Форма, крім набору властивостей, має ще набір </a:t>
            </a:r>
            <a:r>
              <a:rPr lang="uk-UA" sz="2800" b="1" i="1" kern="0" dirty="0">
                <a:solidFill>
                  <a:srgbClr val="FFFF00"/>
                </a:solidFill>
              </a:rPr>
              <a:t>подій</a:t>
            </a:r>
            <a:r>
              <a:rPr lang="uk-UA" sz="2800" b="1" i="1" kern="0" dirty="0">
                <a:solidFill>
                  <a:srgbClr val="FFFFFF"/>
                </a:solidFill>
              </a:rPr>
              <a:t>, які можуть з нею відбутися під час виконання проекту.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90750" y="2721602"/>
            <a:ext cx="9928674" cy="461665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rgbClr val="FFFFFF"/>
                </a:solidFill>
              </a:rPr>
              <a:t>вибір будь-якої точки об'єкта;</a:t>
            </a:r>
          </a:p>
        </p:txBody>
      </p:sp>
      <p:sp>
        <p:nvSpPr>
          <p:cNvPr id="9" name="Прямокутник 8"/>
          <p:cNvSpPr/>
          <p:nvPr/>
        </p:nvSpPr>
        <p:spPr>
          <a:xfrm>
            <a:off x="72008" y="2721602"/>
            <a:ext cx="2061593" cy="461665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i="1" kern="0" dirty="0">
                <a:solidFill>
                  <a:srgbClr val="FFFFFF"/>
                </a:solidFill>
              </a:rPr>
              <a:t>Click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90750" y="3263117"/>
            <a:ext cx="9928674" cy="830997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rgbClr val="FFFFFF"/>
                </a:solidFill>
              </a:rPr>
              <a:t>закривання форми (вікна) під час завершення виконання проекту;</a:t>
            </a:r>
          </a:p>
        </p:txBody>
      </p:sp>
      <p:sp>
        <p:nvSpPr>
          <p:cNvPr id="12" name="Прямокутник 11"/>
          <p:cNvSpPr/>
          <p:nvPr/>
        </p:nvSpPr>
        <p:spPr>
          <a:xfrm>
            <a:off x="72008" y="3263117"/>
            <a:ext cx="2061593" cy="810891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i="1" kern="0" dirty="0">
                <a:solidFill>
                  <a:srgbClr val="FFFFFF"/>
                </a:solidFill>
              </a:rPr>
              <a:t>Close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90750" y="4176407"/>
            <a:ext cx="9928674" cy="830997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rgbClr val="FFFFFF"/>
                </a:solidFill>
              </a:rPr>
              <a:t>створення (відкриття) форми (вікна) на початку виконання проекту;</a:t>
            </a:r>
          </a:p>
        </p:txBody>
      </p:sp>
      <p:sp>
        <p:nvSpPr>
          <p:cNvPr id="15" name="Прямокутник 14"/>
          <p:cNvSpPr/>
          <p:nvPr/>
        </p:nvSpPr>
        <p:spPr>
          <a:xfrm>
            <a:off x="72008" y="4176407"/>
            <a:ext cx="2061593" cy="830997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i="1" kern="0" dirty="0">
                <a:solidFill>
                  <a:srgbClr val="FFFFFF"/>
                </a:solidFill>
              </a:rPr>
              <a:t>Create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90750" y="5109803"/>
            <a:ext cx="9928674" cy="461665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rgbClr val="FFFFFF"/>
                </a:solidFill>
              </a:rPr>
              <a:t>натиснення будь-якої клавіші на клавіатурі;</a:t>
            </a:r>
          </a:p>
        </p:txBody>
      </p:sp>
      <p:sp>
        <p:nvSpPr>
          <p:cNvPr id="17" name="Прямокутник 16"/>
          <p:cNvSpPr/>
          <p:nvPr/>
        </p:nvSpPr>
        <p:spPr>
          <a:xfrm>
            <a:off x="72008" y="5109803"/>
            <a:ext cx="2061593" cy="461665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i="1" kern="0" dirty="0" err="1">
                <a:solidFill>
                  <a:srgbClr val="FFFFFF"/>
                </a:solidFill>
              </a:rPr>
              <a:t>KeyPress</a:t>
            </a:r>
            <a:endParaRPr lang="en-US" sz="2800" b="1" i="1" kern="0" dirty="0">
              <a:solidFill>
                <a:srgbClr val="FFFF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90750" y="5651318"/>
            <a:ext cx="9928674" cy="830997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rgbClr val="FFFFFF"/>
                </a:solidFill>
              </a:rPr>
              <a:t>переміщення вказівника по вікні та інші.</a:t>
            </a:r>
            <a:endParaRPr lang="en-US" sz="2400" b="1" i="1" kern="0" dirty="0">
              <a:solidFill>
                <a:srgbClr val="FFFFFF"/>
              </a:solidFill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uk-UA" sz="2400" b="1" i="1" kern="0" dirty="0">
              <a:solidFill>
                <a:srgbClr val="FFFFFF"/>
              </a:solidFill>
            </a:endParaRPr>
          </a:p>
        </p:txBody>
      </p:sp>
      <p:sp>
        <p:nvSpPr>
          <p:cNvPr id="19" name="Прямокутник 18"/>
          <p:cNvSpPr/>
          <p:nvPr/>
        </p:nvSpPr>
        <p:spPr>
          <a:xfrm>
            <a:off x="72008" y="5651318"/>
            <a:ext cx="2061593" cy="830997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i="1" kern="0" dirty="0">
                <a:solidFill>
                  <a:srgbClr val="FFFFFF"/>
                </a:solidFill>
              </a:rPr>
              <a:t>Mouse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i="1" kern="0" dirty="0">
                <a:solidFill>
                  <a:srgbClr val="FFFFFF"/>
                </a:solidFill>
              </a:rPr>
              <a:t>Move</a:t>
            </a:r>
          </a:p>
        </p:txBody>
      </p:sp>
    </p:spTree>
    <p:extLst>
      <p:ext uri="{BB962C8B-B14F-4D97-AF65-F5344CB8AC3E}">
        <p14:creationId xmlns:p14="http://schemas.microsoft.com/office/powerpoint/2010/main" val="3344633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pPr algn="ctr"/>
            <a:r>
              <a:rPr lang="uk-UA" i="1" dirty="0">
                <a:solidFill>
                  <a:srgbClr val="FF0000"/>
                </a:solidFill>
              </a:rPr>
              <a:t>Події та їх обробники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22627" y="1196763"/>
            <a:ext cx="5813946" cy="3970318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З будь-якою подією, яка може відбутися з формою, можна пов'язати </a:t>
            </a:r>
            <a:r>
              <a:rPr lang="uk-UA" sz="2800" b="1" i="1" kern="0" dirty="0">
                <a:solidFill>
                  <a:srgbClr val="FFFF00"/>
                </a:solidFill>
              </a:rPr>
              <a:t>фрагмент програми, який буде виконуватися одразу після настання цієї події. </a:t>
            </a:r>
            <a:r>
              <a:rPr lang="uk-UA" sz="2800" b="1" i="1" kern="0" dirty="0">
                <a:solidFill>
                  <a:srgbClr val="FFFFFF"/>
                </a:solidFill>
              </a:rPr>
              <a:t>Такий фрагмент програми </a:t>
            </a:r>
            <a:r>
              <a:rPr lang="uk-UA" sz="2800" b="1" i="1" kern="0" dirty="0">
                <a:solidFill>
                  <a:srgbClr val="FFFF00"/>
                </a:solidFill>
              </a:rPr>
              <a:t>називають обробником події</a:t>
            </a:r>
            <a:r>
              <a:rPr lang="uk-UA" sz="2800" b="1" i="1" kern="0" dirty="0">
                <a:solidFill>
                  <a:srgbClr val="FFFFFF"/>
                </a:solidFill>
              </a:rPr>
              <a:t>. </a:t>
            </a:r>
          </a:p>
        </p:txBody>
      </p:sp>
      <p:pic>
        <p:nvPicPr>
          <p:cNvPr id="7" name="Picture 1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53" b="100000" l="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21" y="2047527"/>
            <a:ext cx="3428546" cy="356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78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pPr algn="ctr"/>
            <a:r>
              <a:rPr lang="uk-UA" i="1" dirty="0">
                <a:solidFill>
                  <a:srgbClr val="FF0000"/>
                </a:solidFill>
              </a:rPr>
              <a:t>Події та їх обробники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22626" y="1196762"/>
            <a:ext cx="6196083" cy="3970318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Середовище </a:t>
            </a:r>
            <a:r>
              <a:rPr lang="en-US" sz="2800" b="1" i="1" kern="0" dirty="0">
                <a:solidFill>
                  <a:srgbClr val="FFFF00"/>
                </a:solidFill>
              </a:rPr>
              <a:t>Lazarus</a:t>
            </a:r>
            <a:r>
              <a:rPr lang="en-US" sz="2800" b="1" i="1" kern="0" dirty="0">
                <a:solidFill>
                  <a:srgbClr val="FFFFFF"/>
                </a:solidFill>
              </a:rPr>
              <a:t> </a:t>
            </a:r>
            <a:r>
              <a:rPr lang="uk-UA" sz="2800" b="1" i="1" kern="0" dirty="0">
                <a:solidFill>
                  <a:srgbClr val="FFFFFF"/>
                </a:solidFill>
              </a:rPr>
              <a:t>за замовчуванням створює обробник події як </a:t>
            </a:r>
            <a:r>
              <a:rPr lang="uk-UA" sz="2800" b="1" i="1" kern="0" dirty="0">
                <a:solidFill>
                  <a:srgbClr val="FFFF00"/>
                </a:solidFill>
              </a:rPr>
              <a:t>процедуру</a:t>
            </a:r>
            <a:r>
              <a:rPr lang="uk-UA" sz="2800" b="1" i="1" kern="0" dirty="0">
                <a:solidFill>
                  <a:srgbClr val="FFFFFF"/>
                </a:solidFill>
              </a:rPr>
              <a:t>. </a:t>
            </a:r>
            <a:endParaRPr lang="uk-UA" sz="2800" b="1" i="1" kern="0" dirty="0" smtClean="0">
              <a:solidFill>
                <a:srgbClr val="FFFFFF"/>
              </a:solidFill>
            </a:endParaRPr>
          </a:p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 smtClean="0">
                <a:solidFill>
                  <a:srgbClr val="FFFF00"/>
                </a:solidFill>
              </a:rPr>
              <a:t>Процедура</a:t>
            </a:r>
            <a:r>
              <a:rPr lang="uk-UA" sz="2800" b="1" i="1" kern="0" dirty="0" smtClean="0">
                <a:solidFill>
                  <a:srgbClr val="FFFFFF"/>
                </a:solidFill>
              </a:rPr>
              <a:t> </a:t>
            </a:r>
            <a:r>
              <a:rPr lang="uk-UA" sz="2800" b="1" i="1" kern="0" dirty="0">
                <a:solidFill>
                  <a:srgbClr val="FFFFFF"/>
                </a:solidFill>
              </a:rPr>
              <a:t>— </a:t>
            </a:r>
            <a:r>
              <a:rPr lang="uk-UA" sz="2800" b="1" i="1" kern="0" dirty="0">
                <a:solidFill>
                  <a:schemeClr val="bg1"/>
                </a:solidFill>
              </a:rPr>
              <a:t>це окремо виділена частина програми, яка має своє ім'я і яку можна за цим іменем запустити на виконання.</a:t>
            </a:r>
          </a:p>
        </p:txBody>
      </p:sp>
      <p:pic>
        <p:nvPicPr>
          <p:cNvPr id="7" name="Picture 1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53" b="100000" l="5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21" y="2047527"/>
            <a:ext cx="3428546" cy="356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679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pPr algn="ctr"/>
            <a:r>
              <a:rPr lang="uk-UA" i="1" dirty="0">
                <a:solidFill>
                  <a:srgbClr val="FF0000"/>
                </a:solidFill>
              </a:rPr>
              <a:t>Події та їх обробники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4964" y="1196763"/>
            <a:ext cx="5960302" cy="3693319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600" b="1" i="1" kern="0" dirty="0" smtClean="0">
                <a:solidFill>
                  <a:srgbClr val="FFFFFF"/>
                </a:solidFill>
              </a:rPr>
              <a:t>Виконання </a:t>
            </a:r>
            <a:r>
              <a:rPr lang="uk-UA" sz="2600" b="1" i="1" kern="0" dirty="0">
                <a:solidFill>
                  <a:srgbClr val="FFFFFF"/>
                </a:solidFill>
              </a:rPr>
              <a:t>процедури також є подією. Якщо процедура виконується в результаті настання певної події з формою, наприклад події </a:t>
            </a:r>
            <a:r>
              <a:rPr lang="en-US" sz="2600" b="1" i="1" kern="0" dirty="0">
                <a:solidFill>
                  <a:srgbClr val="FFFF00"/>
                </a:solidFill>
              </a:rPr>
              <a:t>Click</a:t>
            </a:r>
            <a:r>
              <a:rPr lang="en-US" sz="2600" b="1" i="1" kern="0" dirty="0">
                <a:solidFill>
                  <a:srgbClr val="FFFFFF"/>
                </a:solidFill>
              </a:rPr>
              <a:t>, </a:t>
            </a:r>
            <a:r>
              <a:rPr lang="uk-UA" sz="2600" b="1" i="1" kern="0" dirty="0">
                <a:solidFill>
                  <a:srgbClr val="FFFFFF"/>
                </a:solidFill>
              </a:rPr>
              <a:t>то подію самого виконання цієї процедури називають </a:t>
            </a:r>
            <a:r>
              <a:rPr lang="en-US" sz="2600" b="1" i="1" kern="0" dirty="0" err="1">
                <a:solidFill>
                  <a:srgbClr val="FFFF00"/>
                </a:solidFill>
              </a:rPr>
              <a:t>OnClick</a:t>
            </a:r>
            <a:r>
              <a:rPr lang="en-US" sz="2600" b="1" i="1" kern="0" dirty="0">
                <a:solidFill>
                  <a:srgbClr val="FFFFFF"/>
                </a:solidFill>
              </a:rPr>
              <a:t> (</a:t>
            </a:r>
            <a:r>
              <a:rPr lang="uk-UA" sz="2600" b="1" i="1" kern="0" dirty="0" err="1">
                <a:solidFill>
                  <a:srgbClr val="FFFFFF"/>
                </a:solidFill>
              </a:rPr>
              <a:t>англ</a:t>
            </a:r>
            <a:r>
              <a:rPr lang="uk-UA" sz="2600" b="1" i="1" kern="0" dirty="0">
                <a:solidFill>
                  <a:srgbClr val="FFFFFF"/>
                </a:solidFill>
              </a:rPr>
              <a:t>. </a:t>
            </a:r>
            <a:r>
              <a:rPr lang="en-US" sz="2600" b="1" i="1" kern="0" dirty="0">
                <a:solidFill>
                  <a:srgbClr val="FFFFFF"/>
                </a:solidFill>
              </a:rPr>
              <a:t>on — </a:t>
            </a:r>
            <a:r>
              <a:rPr lang="uk-UA" sz="2600" b="1" i="1" kern="0" dirty="0">
                <a:solidFill>
                  <a:srgbClr val="FFFFFF"/>
                </a:solidFill>
              </a:rPr>
              <a:t>на).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7170" y="1137932"/>
            <a:ext cx="3777194" cy="51670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кутник 6"/>
          <p:cNvSpPr/>
          <p:nvPr/>
        </p:nvSpPr>
        <p:spPr>
          <a:xfrm>
            <a:off x="7919858" y="3641582"/>
            <a:ext cx="2929895" cy="470433"/>
          </a:xfrm>
          <a:prstGeom prst="rect">
            <a:avLst/>
          </a:prstGeom>
          <a:solidFill>
            <a:srgbClr val="008000">
              <a:alpha val="30000"/>
            </a:srgbClr>
          </a:solidFill>
          <a:ln w="57150">
            <a:solidFill>
              <a:srgbClr val="D24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8" name="Стрілка вліво 7"/>
          <p:cNvSpPr/>
          <p:nvPr/>
        </p:nvSpPr>
        <p:spPr>
          <a:xfrm rot="18900000">
            <a:off x="8514545" y="2988866"/>
            <a:ext cx="1152128" cy="648072"/>
          </a:xfrm>
          <a:prstGeom prst="leftArrow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Прямокутник 8"/>
          <p:cNvSpPr/>
          <p:nvPr/>
        </p:nvSpPr>
        <p:spPr>
          <a:xfrm>
            <a:off x="8732658" y="1116688"/>
            <a:ext cx="839839" cy="470433"/>
          </a:xfrm>
          <a:prstGeom prst="rect">
            <a:avLst/>
          </a:prstGeom>
          <a:solidFill>
            <a:srgbClr val="008000">
              <a:alpha val="30000"/>
            </a:srgbClr>
          </a:solidFill>
          <a:ln w="57150">
            <a:solidFill>
              <a:srgbClr val="D24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24788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25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pPr algn="ctr"/>
            <a:r>
              <a:rPr lang="uk-UA" i="1" dirty="0">
                <a:solidFill>
                  <a:srgbClr val="FF0000"/>
                </a:solidFill>
              </a:rPr>
              <a:t>Події та їх обробники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610" y="869217"/>
            <a:ext cx="12050142" cy="267765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У результаті виконання </a:t>
            </a:r>
            <a:r>
              <a:rPr lang="uk-UA" sz="2800" b="1" i="1" kern="0" dirty="0" smtClean="0">
                <a:solidFill>
                  <a:srgbClr val="FFFFFF"/>
                </a:solidFill>
              </a:rPr>
              <a:t>алгоритму </a:t>
            </a:r>
            <a:r>
              <a:rPr lang="uk-UA" sz="2800" b="1" i="1" kern="0" dirty="0">
                <a:solidFill>
                  <a:srgbClr val="FFFFFF"/>
                </a:solidFill>
              </a:rPr>
              <a:t>в полі </a:t>
            </a:r>
            <a:r>
              <a:rPr lang="en-US" sz="2800" b="1" i="1" kern="0" dirty="0" err="1">
                <a:solidFill>
                  <a:srgbClr val="FFFF00"/>
                </a:solidFill>
              </a:rPr>
              <a:t>OnClick</a:t>
            </a:r>
            <a:r>
              <a:rPr lang="en-US" sz="2800" b="1" i="1" kern="0" dirty="0">
                <a:solidFill>
                  <a:srgbClr val="FFFFFF"/>
                </a:solidFill>
              </a:rPr>
              <a:t> </a:t>
            </a:r>
            <a:r>
              <a:rPr lang="uk-UA" sz="2800" b="1" i="1" kern="0" dirty="0">
                <a:solidFill>
                  <a:srgbClr val="FFFFFF"/>
                </a:solidFill>
              </a:rPr>
              <a:t>на вкладці </a:t>
            </a:r>
            <a:r>
              <a:rPr lang="uk-UA" sz="2800" b="1" i="1" kern="0" dirty="0">
                <a:solidFill>
                  <a:srgbClr val="FFFF00"/>
                </a:solidFill>
              </a:rPr>
              <a:t>Події</a:t>
            </a:r>
            <a:r>
              <a:rPr lang="uk-UA" sz="2800" b="1" i="1" kern="0" dirty="0">
                <a:solidFill>
                  <a:srgbClr val="FFFFFF"/>
                </a:solidFill>
              </a:rPr>
              <a:t> з'являється текст </a:t>
            </a:r>
            <a:r>
              <a:rPr lang="en-US" sz="2800" b="1" i="1" kern="0" dirty="0" err="1" smtClean="0">
                <a:solidFill>
                  <a:srgbClr val="FFFF00"/>
                </a:solidFill>
              </a:rPr>
              <a:t>FormClick</a:t>
            </a:r>
            <a:r>
              <a:rPr lang="uk-UA" sz="2800" b="1" i="1" kern="0" dirty="0" smtClean="0">
                <a:solidFill>
                  <a:srgbClr val="FFFFFF"/>
                </a:solidFill>
              </a:rPr>
              <a:t>, </a:t>
            </a:r>
            <a:r>
              <a:rPr lang="uk-UA" sz="2800" b="1" i="1" kern="0" dirty="0">
                <a:solidFill>
                  <a:srgbClr val="FFFFFF"/>
                </a:solidFill>
              </a:rPr>
              <a:t>а у вікні редактора тексту проекту на вкладці </a:t>
            </a:r>
            <a:r>
              <a:rPr lang="en-US" sz="2800" b="1" i="1" kern="0" dirty="0">
                <a:solidFill>
                  <a:srgbClr val="FFFF00"/>
                </a:solidFill>
              </a:rPr>
              <a:t>Unit1</a:t>
            </a:r>
            <a:r>
              <a:rPr lang="en-US" sz="2800" b="1" i="1" kern="0" dirty="0">
                <a:solidFill>
                  <a:srgbClr val="FFFFFF"/>
                </a:solidFill>
              </a:rPr>
              <a:t> </a:t>
            </a:r>
            <a:r>
              <a:rPr lang="uk-UA" sz="2800" b="1" i="1" kern="0" dirty="0">
                <a:solidFill>
                  <a:srgbClr val="FFFFFF"/>
                </a:solidFill>
              </a:rPr>
              <a:t>з'являється заготовка для тексту процедури з іменем </a:t>
            </a:r>
            <a:r>
              <a:rPr lang="en-US" sz="2800" b="1" i="1" kern="0" dirty="0">
                <a:solidFill>
                  <a:srgbClr val="FFFF00"/>
                </a:solidFill>
              </a:rPr>
              <a:t>TForm1.FormClick</a:t>
            </a:r>
            <a:r>
              <a:rPr lang="en-US" sz="2800" b="1" i="1" kern="0" dirty="0">
                <a:solidFill>
                  <a:srgbClr val="FFFFFF"/>
                </a:solidFill>
              </a:rPr>
              <a:t>, </a:t>
            </a:r>
            <a:r>
              <a:rPr lang="uk-UA" sz="2800" b="1" i="1" kern="0" dirty="0">
                <a:solidFill>
                  <a:srgbClr val="FFFFFF"/>
                </a:solidFill>
              </a:rPr>
              <a:t>команди якої й будуть виконуватися при настанні події </a:t>
            </a:r>
            <a:r>
              <a:rPr lang="en-US" sz="2800" b="1" i="1" kern="0" dirty="0">
                <a:solidFill>
                  <a:srgbClr val="FFFF00"/>
                </a:solidFill>
              </a:rPr>
              <a:t>Click</a:t>
            </a:r>
            <a:r>
              <a:rPr lang="en-US" sz="2800" b="1" i="1" kern="0" dirty="0">
                <a:solidFill>
                  <a:srgbClr val="FFFFFF"/>
                </a:solidFill>
              </a:rPr>
              <a:t> </a:t>
            </a:r>
            <a:r>
              <a:rPr lang="uk-UA" sz="2800" b="1" i="1" kern="0" dirty="0">
                <a:solidFill>
                  <a:srgbClr val="FFFFFF"/>
                </a:solidFill>
              </a:rPr>
              <a:t>з формою</a:t>
            </a:r>
            <a:r>
              <a:rPr lang="uk-UA" sz="2800" b="1" i="1" kern="0" dirty="0" smtClean="0">
                <a:solidFill>
                  <a:srgbClr val="FFFFFF"/>
                </a:solidFill>
              </a:rPr>
              <a:t>.</a:t>
            </a:r>
            <a:endParaRPr lang="uk-UA" sz="2800" b="1" i="1" kern="0" dirty="0">
              <a:solidFill>
                <a:srgbClr val="FFFFFF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4982" y="3546873"/>
            <a:ext cx="8560631" cy="2995594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5843625" y="5502058"/>
            <a:ext cx="4688115" cy="898743"/>
          </a:xfrm>
          <a:prstGeom prst="rect">
            <a:avLst/>
          </a:prstGeom>
          <a:solidFill>
            <a:srgbClr val="008000">
              <a:alpha val="30000"/>
            </a:srgbClr>
          </a:solidFill>
          <a:ln w="57150">
            <a:solidFill>
              <a:srgbClr val="D24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3228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pPr algn="ctr"/>
            <a:r>
              <a:rPr lang="uk-UA" i="1" dirty="0" smtClean="0">
                <a:solidFill>
                  <a:srgbClr val="FF0000"/>
                </a:solidFill>
              </a:rPr>
              <a:t>Події </a:t>
            </a:r>
            <a:r>
              <a:rPr lang="uk-UA" i="1" dirty="0">
                <a:solidFill>
                  <a:srgbClr val="FF0000"/>
                </a:solidFill>
              </a:rPr>
              <a:t>та їх обробники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2008" y="1196763"/>
            <a:ext cx="12050142" cy="2246769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FF"/>
                </a:solidFill>
              </a:rPr>
              <a:t>Команди процедури записуються між двома словами </a:t>
            </a:r>
            <a:r>
              <a:rPr lang="en-US" sz="2800" b="1" i="1" kern="0" dirty="0">
                <a:solidFill>
                  <a:srgbClr val="FFFF00"/>
                </a:solidFill>
              </a:rPr>
              <a:t>begin</a:t>
            </a:r>
            <a:r>
              <a:rPr lang="en-US" sz="2800" b="1" i="1" kern="0" dirty="0">
                <a:solidFill>
                  <a:srgbClr val="FFFFFF"/>
                </a:solidFill>
              </a:rPr>
              <a:t> </a:t>
            </a:r>
            <a:r>
              <a:rPr lang="uk-UA" sz="2800" b="1" i="1" kern="0" dirty="0" smtClean="0">
                <a:solidFill>
                  <a:srgbClr val="FFFFFF"/>
                </a:solidFill>
              </a:rPr>
              <a:t>і </a:t>
            </a:r>
            <a:r>
              <a:rPr lang="en-US" sz="2800" b="1" i="1" kern="0" dirty="0" smtClean="0">
                <a:solidFill>
                  <a:srgbClr val="FFFF00"/>
                </a:solidFill>
              </a:rPr>
              <a:t>end</a:t>
            </a:r>
            <a:r>
              <a:rPr lang="uk-UA" sz="2800" b="1" i="1" kern="0" dirty="0" smtClean="0">
                <a:solidFill>
                  <a:srgbClr val="FFFFFF"/>
                </a:solidFill>
              </a:rPr>
              <a:t>. </a:t>
            </a:r>
            <a:r>
              <a:rPr lang="ru-RU" sz="2800" b="1" i="1" kern="0" dirty="0" smtClean="0">
                <a:solidFill>
                  <a:srgbClr val="FFFFFF"/>
                </a:solidFill>
              </a:rPr>
              <a:t>Ц</a:t>
            </a:r>
            <a:r>
              <a:rPr lang="uk-UA" sz="2800" b="1" i="1" kern="0" dirty="0" smtClean="0">
                <a:solidFill>
                  <a:srgbClr val="FFFFFF"/>
                </a:solidFill>
              </a:rPr>
              <a:t>е </a:t>
            </a:r>
            <a:r>
              <a:rPr lang="uk-UA" sz="2800" b="1" i="1" kern="0" dirty="0">
                <a:solidFill>
                  <a:srgbClr val="FFFFFF"/>
                </a:solidFill>
              </a:rPr>
              <a:t>не команди, ці слова відіграють роль відповідно відкриваючої та закриваючої дужки, що визначають початок і закінчення процедури. Ці слова часто називають </a:t>
            </a:r>
            <a:r>
              <a:rPr lang="uk-UA" sz="2800" b="1" i="1" kern="0" dirty="0">
                <a:solidFill>
                  <a:srgbClr val="FFFF00"/>
                </a:solidFill>
              </a:rPr>
              <a:t>операторними дужками</a:t>
            </a:r>
            <a:r>
              <a:rPr lang="uk-UA" sz="2800" b="1" i="1" kern="0" dirty="0">
                <a:solidFill>
                  <a:srgbClr val="FFFFFF"/>
                </a:solidFill>
              </a:rPr>
              <a:t>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35879" t="65637"/>
          <a:stretch/>
        </p:blipFill>
        <p:spPr>
          <a:xfrm>
            <a:off x="1242050" y="4513585"/>
            <a:ext cx="9768114" cy="18318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кутник 7"/>
          <p:cNvSpPr/>
          <p:nvPr/>
        </p:nvSpPr>
        <p:spPr>
          <a:xfrm>
            <a:off x="2293258" y="4920343"/>
            <a:ext cx="1074057" cy="491985"/>
          </a:xfrm>
          <a:prstGeom prst="rect">
            <a:avLst/>
          </a:prstGeom>
          <a:solidFill>
            <a:srgbClr val="008000">
              <a:alpha val="30000"/>
            </a:srgbClr>
          </a:solidFill>
          <a:ln w="57150">
            <a:solidFill>
              <a:srgbClr val="D24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9" name="Прямокутник 8"/>
          <p:cNvSpPr/>
          <p:nvPr/>
        </p:nvSpPr>
        <p:spPr>
          <a:xfrm>
            <a:off x="2293258" y="5632867"/>
            <a:ext cx="1074057" cy="491985"/>
          </a:xfrm>
          <a:prstGeom prst="rect">
            <a:avLst/>
          </a:prstGeom>
          <a:solidFill>
            <a:srgbClr val="008000">
              <a:alpha val="30000"/>
            </a:srgbClr>
          </a:solidFill>
          <a:ln w="57150">
            <a:solidFill>
              <a:srgbClr val="D24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0969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25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Настроювані 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7391</TotalTime>
  <Words>926</Words>
  <Application>Microsoft Office PowerPoint</Application>
  <PresentationFormat>Произвольный</PresentationFormat>
  <Paragraphs>87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Поняття події, обробника події. Використання вікон повідомлень. </vt:lpstr>
      <vt:lpstr>Запитання</vt:lpstr>
      <vt:lpstr>Ти дізнаєшся:</vt:lpstr>
      <vt:lpstr>Події та їх обробники</vt:lpstr>
      <vt:lpstr>Події та їх обробники</vt:lpstr>
      <vt:lpstr>Події та їх обробники</vt:lpstr>
      <vt:lpstr>Події та їх обробники</vt:lpstr>
      <vt:lpstr>Події та їх обробники</vt:lpstr>
      <vt:lpstr>Події та їх обробники</vt:lpstr>
      <vt:lpstr>Події та їх обробники</vt:lpstr>
      <vt:lpstr>Події та їх обробники</vt:lpstr>
      <vt:lpstr>Події та їх обробники</vt:lpstr>
      <vt:lpstr>Події та їх обробники</vt:lpstr>
      <vt:lpstr>Події та їх обробники</vt:lpstr>
      <vt:lpstr>Події та їх обробники</vt:lpstr>
      <vt:lpstr>Засоби створення і редагування проекту</vt:lpstr>
      <vt:lpstr>Засоби створення і редагування проекту</vt:lpstr>
      <vt:lpstr>Засоби створення і редагування проекту</vt:lpstr>
      <vt:lpstr>Засоби створення і редагування проекту</vt:lpstr>
      <vt:lpstr>Засоби створення і редагування проекту</vt:lpstr>
      <vt:lpstr>Вікно повідомлень і його використання</vt:lpstr>
      <vt:lpstr>Працюємо за комп’ютером</vt:lpstr>
      <vt:lpstr>Працюємо за комп’ютером</vt:lpstr>
      <vt:lpstr>Дайте відповіді на  запитання:</vt:lpstr>
      <vt:lpstr>Знайдіть помилки:</vt:lpstr>
      <vt:lpstr>Домашнє завдання</vt:lpstr>
      <vt:lpstr>До нових зустрічей!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Мацаєнко Сергій</dc:creator>
  <cp:lastModifiedBy>ADMIN</cp:lastModifiedBy>
  <cp:revision>425</cp:revision>
  <dcterms:created xsi:type="dcterms:W3CDTF">2016-06-06T19:48:43Z</dcterms:created>
  <dcterms:modified xsi:type="dcterms:W3CDTF">2018-01-30T09:47:13Z</dcterms:modified>
</cp:coreProperties>
</file>