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3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0" r:id="rId27"/>
    <p:sldId id="281" r:id="rId28"/>
    <p:sldId id="282" r:id="rId29"/>
    <p:sldId id="283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27" r:id="rId47"/>
    <p:sldId id="304" r:id="rId48"/>
    <p:sldId id="305" r:id="rId49"/>
    <p:sldId id="306" r:id="rId50"/>
    <p:sldId id="307" r:id="rId51"/>
    <p:sldId id="308" r:id="rId52"/>
    <p:sldId id="328" r:id="rId53"/>
    <p:sldId id="310" r:id="rId54"/>
    <p:sldId id="313" r:id="rId55"/>
    <p:sldId id="311" r:id="rId56"/>
    <p:sldId id="312" r:id="rId57"/>
    <p:sldId id="314" r:id="rId58"/>
    <p:sldId id="331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6" r:id="rId68"/>
    <p:sldId id="323" r:id="rId69"/>
    <p:sldId id="324" r:id="rId70"/>
    <p:sldId id="329" r:id="rId71"/>
    <p:sldId id="325" r:id="rId7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24" autoAdjust="0"/>
  </p:normalViewPr>
  <p:slideViewPr>
    <p:cSldViewPr>
      <p:cViewPr>
        <p:scale>
          <a:sx n="62" d="100"/>
          <a:sy n="62" d="100"/>
        </p:scale>
        <p:origin x="-97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56B57-3AB4-43C9-8509-28A80084884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6F3A1AD-2BC1-44CA-BCEB-50FE3D83102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endParaRPr lang="uk-UA" sz="2400" b="1" dirty="0" smtClean="0"/>
        </a:p>
        <a:p>
          <a:pPr rtl="0"/>
          <a:r>
            <a:rPr lang="uk-UA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 Підручник: опрацювати §</a:t>
          </a:r>
          <a:r>
            <a: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27</a:t>
          </a:r>
          <a:r>
            <a:rPr lang="uk-UA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uk-UA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36832C-2D61-41B7-97A0-C83EE79169BE}" type="parTrans" cxnId="{DCCB674D-20AF-44E6-9E42-95F30B199FAB}">
      <dgm:prSet/>
      <dgm:spPr/>
      <dgm:t>
        <a:bodyPr/>
        <a:lstStyle/>
        <a:p>
          <a:endParaRPr lang="uk-UA"/>
        </a:p>
      </dgm:t>
    </dgm:pt>
    <dgm:pt modelId="{62AC77B9-DE3B-488C-B0B4-8CCD0B9551FF}" type="sibTrans" cxnId="{DCCB674D-20AF-44E6-9E42-95F30B199FAB}">
      <dgm:prSet/>
      <dgm:spPr/>
      <dgm:t>
        <a:bodyPr/>
        <a:lstStyle/>
        <a:p>
          <a:endParaRPr lang="uk-UA"/>
        </a:p>
      </dgm:t>
    </dgm:pt>
    <dgm:pt modelId="{24091904-D622-4034-B580-9D8A8794BE3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 Повторити §§</a:t>
          </a:r>
          <a:r>
            <a: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24-26</a:t>
          </a:r>
          <a:r>
            <a:rPr lang="uk-UA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підготуватися до практичної роботи.</a:t>
          </a:r>
          <a:endParaRPr lang="uk-UA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C5DF0E-00B3-4398-8133-FEA7B7A7FBE4}" type="parTrans" cxnId="{8063D6A5-9945-4120-BCE2-4711AA6245D4}">
      <dgm:prSet/>
      <dgm:spPr/>
      <dgm:t>
        <a:bodyPr/>
        <a:lstStyle/>
        <a:p>
          <a:endParaRPr lang="uk-UA"/>
        </a:p>
      </dgm:t>
    </dgm:pt>
    <dgm:pt modelId="{2DFB1EC7-08DE-45E6-9D15-10347764D123}" type="sibTrans" cxnId="{8063D6A5-9945-4120-BCE2-4711AA6245D4}">
      <dgm:prSet/>
      <dgm:spPr/>
      <dgm:t>
        <a:bodyPr/>
        <a:lstStyle/>
        <a:p>
          <a:endParaRPr lang="uk-UA"/>
        </a:p>
      </dgm:t>
    </dgm:pt>
    <dgm:pt modelId="{E6D28574-2473-4260-B407-036602D81489}">
      <dgm:prSet custT="1"/>
      <dgm:spPr>
        <a:solidFill>
          <a:schemeClr val="tx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uk-UA" sz="24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Домашнє завдання</a:t>
          </a:r>
          <a:br>
            <a:rPr lang="uk-UA" sz="24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</a:br>
          <a:endParaRPr lang="uk-UA" sz="2400" b="1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B24C0F-759B-4757-B754-9EFD9261B285}" type="parTrans" cxnId="{DBBD5613-8098-4CDD-AF17-398869ADB077}">
      <dgm:prSet/>
      <dgm:spPr/>
      <dgm:t>
        <a:bodyPr/>
        <a:lstStyle/>
        <a:p>
          <a:endParaRPr lang="uk-UA"/>
        </a:p>
      </dgm:t>
    </dgm:pt>
    <dgm:pt modelId="{375E1D86-E9B5-4627-B44B-672F885A7842}" type="sibTrans" cxnId="{DBBD5613-8098-4CDD-AF17-398869ADB077}">
      <dgm:prSet/>
      <dgm:spPr/>
      <dgm:t>
        <a:bodyPr/>
        <a:lstStyle/>
        <a:p>
          <a:endParaRPr lang="uk-UA"/>
        </a:p>
      </dgm:t>
    </dgm:pt>
    <dgm:pt modelId="{95A7E7AA-F244-412C-9EE3-E787CF0AD895}" type="pres">
      <dgm:prSet presAssocID="{B9156B57-3AB4-43C9-8509-28A80084884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4BE0821-5D05-4810-9EA6-DE6F6571DF2F}" type="pres">
      <dgm:prSet presAssocID="{E6F3A1AD-2BC1-44CA-BCEB-50FE3D83102D}" presName="circ1" presStyleLbl="vennNode1" presStyleIdx="0" presStyleCnt="3" custScaleX="175253" custScaleY="59546"/>
      <dgm:spPr/>
      <dgm:t>
        <a:bodyPr/>
        <a:lstStyle/>
        <a:p>
          <a:endParaRPr lang="uk-UA"/>
        </a:p>
      </dgm:t>
    </dgm:pt>
    <dgm:pt modelId="{D9D05F88-33AA-4ABD-8A9D-3C7F911A90BD}" type="pres">
      <dgm:prSet presAssocID="{E6F3A1AD-2BC1-44CA-BCEB-50FE3D83102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CBB8E1-82ED-4BC4-95A1-1F6F8F4E4D90}" type="pres">
      <dgm:prSet presAssocID="{24091904-D622-4034-B580-9D8A8794BE31}" presName="circ2" presStyleLbl="vennNode1" presStyleIdx="1" presStyleCnt="3" custScaleX="141907" custScaleY="68681" custLinFactNeighborX="26977" custLinFactNeighborY="-6923"/>
      <dgm:spPr/>
      <dgm:t>
        <a:bodyPr/>
        <a:lstStyle/>
        <a:p>
          <a:endParaRPr lang="uk-UA"/>
        </a:p>
      </dgm:t>
    </dgm:pt>
    <dgm:pt modelId="{96F05246-0BD6-4368-B502-BA575D540581}" type="pres">
      <dgm:prSet presAssocID="{24091904-D622-4034-B580-9D8A8794BE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500225-67A3-47DD-94B8-7CBA153549D9}" type="pres">
      <dgm:prSet presAssocID="{E6D28574-2473-4260-B407-036602D81489}" presName="circ3" presStyleLbl="vennNode1" presStyleIdx="2" presStyleCnt="3" custScaleX="138228" custScaleY="58532" custLinFactNeighborX="-18887" custLinFactNeighborY="-8064"/>
      <dgm:spPr/>
      <dgm:t>
        <a:bodyPr/>
        <a:lstStyle/>
        <a:p>
          <a:endParaRPr lang="uk-UA"/>
        </a:p>
      </dgm:t>
    </dgm:pt>
    <dgm:pt modelId="{EE159A24-E558-4B17-9FF9-9DC0D0D964A7}" type="pres">
      <dgm:prSet presAssocID="{E6D28574-2473-4260-B407-036602D8148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063D6A5-9945-4120-BCE2-4711AA6245D4}" srcId="{B9156B57-3AB4-43C9-8509-28A80084884C}" destId="{24091904-D622-4034-B580-9D8A8794BE31}" srcOrd="1" destOrd="0" parTransId="{8EC5DF0E-00B3-4398-8133-FEA7B7A7FBE4}" sibTransId="{2DFB1EC7-08DE-45E6-9D15-10347764D123}"/>
    <dgm:cxn modelId="{85CD2BB9-E33D-4DF2-8BC9-48912CA179F5}" type="presOf" srcId="{E6F3A1AD-2BC1-44CA-BCEB-50FE3D83102D}" destId="{D9D05F88-33AA-4ABD-8A9D-3C7F911A90BD}" srcOrd="1" destOrd="0" presId="urn:microsoft.com/office/officeart/2005/8/layout/venn1"/>
    <dgm:cxn modelId="{5779C764-76EB-4D77-A4A0-669D8390F36A}" type="presOf" srcId="{B9156B57-3AB4-43C9-8509-28A80084884C}" destId="{95A7E7AA-F244-412C-9EE3-E787CF0AD895}" srcOrd="0" destOrd="0" presId="urn:microsoft.com/office/officeart/2005/8/layout/venn1"/>
    <dgm:cxn modelId="{2DC40FEC-A6E6-49F1-8581-BD870DE00392}" type="presOf" srcId="{24091904-D622-4034-B580-9D8A8794BE31}" destId="{65CBB8E1-82ED-4BC4-95A1-1F6F8F4E4D90}" srcOrd="0" destOrd="0" presId="urn:microsoft.com/office/officeart/2005/8/layout/venn1"/>
    <dgm:cxn modelId="{DCCB674D-20AF-44E6-9E42-95F30B199FAB}" srcId="{B9156B57-3AB4-43C9-8509-28A80084884C}" destId="{E6F3A1AD-2BC1-44CA-BCEB-50FE3D83102D}" srcOrd="0" destOrd="0" parTransId="{3B36832C-2D61-41B7-97A0-C83EE79169BE}" sibTransId="{62AC77B9-DE3B-488C-B0B4-8CCD0B9551FF}"/>
    <dgm:cxn modelId="{CAE8E6AE-346A-435E-A3C5-DCF8125E2ECD}" type="presOf" srcId="{E6F3A1AD-2BC1-44CA-BCEB-50FE3D83102D}" destId="{04BE0821-5D05-4810-9EA6-DE6F6571DF2F}" srcOrd="0" destOrd="0" presId="urn:microsoft.com/office/officeart/2005/8/layout/venn1"/>
    <dgm:cxn modelId="{8AAB1D5C-D304-40CC-A881-E0F90B75189A}" type="presOf" srcId="{24091904-D622-4034-B580-9D8A8794BE31}" destId="{96F05246-0BD6-4368-B502-BA575D540581}" srcOrd="1" destOrd="0" presId="urn:microsoft.com/office/officeart/2005/8/layout/venn1"/>
    <dgm:cxn modelId="{DBBD5613-8098-4CDD-AF17-398869ADB077}" srcId="{B9156B57-3AB4-43C9-8509-28A80084884C}" destId="{E6D28574-2473-4260-B407-036602D81489}" srcOrd="2" destOrd="0" parTransId="{EAB24C0F-759B-4757-B754-9EFD9261B285}" sibTransId="{375E1D86-E9B5-4627-B44B-672F885A7842}"/>
    <dgm:cxn modelId="{06B39436-A7C9-47E7-9FE8-83A1AABEB253}" type="presOf" srcId="{E6D28574-2473-4260-B407-036602D81489}" destId="{EE159A24-E558-4B17-9FF9-9DC0D0D964A7}" srcOrd="1" destOrd="0" presId="urn:microsoft.com/office/officeart/2005/8/layout/venn1"/>
    <dgm:cxn modelId="{5C41119B-96B2-4320-8DAD-6A36EF424DBA}" type="presOf" srcId="{E6D28574-2473-4260-B407-036602D81489}" destId="{01500225-67A3-47DD-94B8-7CBA153549D9}" srcOrd="0" destOrd="0" presId="urn:microsoft.com/office/officeart/2005/8/layout/venn1"/>
    <dgm:cxn modelId="{E2AE21AC-7267-418D-819F-8068761A4913}" type="presParOf" srcId="{95A7E7AA-F244-412C-9EE3-E787CF0AD895}" destId="{04BE0821-5D05-4810-9EA6-DE6F6571DF2F}" srcOrd="0" destOrd="0" presId="urn:microsoft.com/office/officeart/2005/8/layout/venn1"/>
    <dgm:cxn modelId="{7BAA7864-E8B3-42BA-A520-98D3CEF224BF}" type="presParOf" srcId="{95A7E7AA-F244-412C-9EE3-E787CF0AD895}" destId="{D9D05F88-33AA-4ABD-8A9D-3C7F911A90BD}" srcOrd="1" destOrd="0" presId="urn:microsoft.com/office/officeart/2005/8/layout/venn1"/>
    <dgm:cxn modelId="{F7C2F3F7-E10C-47C8-935A-ACCE4E3640DA}" type="presParOf" srcId="{95A7E7AA-F244-412C-9EE3-E787CF0AD895}" destId="{65CBB8E1-82ED-4BC4-95A1-1F6F8F4E4D90}" srcOrd="2" destOrd="0" presId="urn:microsoft.com/office/officeart/2005/8/layout/venn1"/>
    <dgm:cxn modelId="{8757B4AD-06EC-431F-850F-CA439D3C7B3D}" type="presParOf" srcId="{95A7E7AA-F244-412C-9EE3-E787CF0AD895}" destId="{96F05246-0BD6-4368-B502-BA575D540581}" srcOrd="3" destOrd="0" presId="urn:microsoft.com/office/officeart/2005/8/layout/venn1"/>
    <dgm:cxn modelId="{E33220FE-DE0B-4DFC-BCFE-7E5D4B4C5976}" type="presParOf" srcId="{95A7E7AA-F244-412C-9EE3-E787CF0AD895}" destId="{01500225-67A3-47DD-94B8-7CBA153549D9}" srcOrd="4" destOrd="0" presId="urn:microsoft.com/office/officeart/2005/8/layout/venn1"/>
    <dgm:cxn modelId="{664660FF-DC63-4930-B479-B243EE12F159}" type="presParOf" srcId="{95A7E7AA-F244-412C-9EE3-E787CF0AD895}" destId="{EE159A24-E558-4B17-9FF9-9DC0D0D964A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AC4C4-3A09-4A93-B683-AEA81A9220B5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0553D-28B8-46CA-9A00-DB724A471D91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398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553D-28B8-46CA-9A00-DB724A471D91}" type="slidenum">
              <a:rPr lang="uk-UA" smtClean="0"/>
              <a:pPr/>
              <a:t>56</a:t>
            </a:fld>
            <a:endParaRPr lang="uk-U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6" y="228601"/>
            <a:ext cx="8540751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3DF88989-6BC5-4C06-A3A4-B9BCF7B34319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DA44-87E3-49D0-A04C-5F1834A76DB0}" type="datetimeFigureOut">
              <a:rPr lang="uk-UA" smtClean="0"/>
              <a:pPr/>
              <a:t>27.02.2016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Девіз заняття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Не просто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слухати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чути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Не просто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дивитися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бачити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Не просто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міркувати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Дружно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плідно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працювати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                                             </a:t>
            </a:r>
            <a:endParaRPr lang="uk-UA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lvl="3"/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804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FE7C-03A3-445D-BD66-F60A7412411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fontAlgn="auto" latinLnBrk="0" hangingPunct="1">
        <a:spcBef>
          <a:spcPct val="20000"/>
        </a:spcBef>
        <a:spcAft>
          <a:spcPts val="0"/>
        </a:spcAft>
        <a:buFont typeface="Arial" pitchFamily="34" charset="0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xorst.ru/images/wallpapers/originals/gorod/1004140919_1039952718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mtur.nn.ru/countries/italy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17.jpeg"/><Relationship Id="rId12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5" Type="http://schemas.openxmlformats.org/officeDocument/2006/relationships/tags" Target="../tags/tag6.xml"/><Relationship Id="rId10" Type="http://schemas.openxmlformats.org/officeDocument/2006/relationships/image" Target="../media/image26.png"/><Relationship Id="rId4" Type="http://schemas.openxmlformats.org/officeDocument/2006/relationships/tags" Target="../tags/tag5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mtur.nn.ru/countries/italy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ktop.myweb.ru/preview.phtml?type=d&amp;d_id=14222&amp;ca_id=595&amp;format=800x600" TargetMode="External"/><Relationship Id="rId7" Type="http://schemas.openxmlformats.org/officeDocument/2006/relationships/image" Target="../media/image8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63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6;&#1080;&#1084;\&#1056;&#1080;&#1084;.av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k.wikipedia.org/wiki/%D0%A4%D0%B0%D0%B9%D0%BB:Satellite_image_of_Italy_in_March_2003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476671"/>
            <a:ext cx="8784976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 smtClean="0">
                <a:solidFill>
                  <a:srgbClr val="000099"/>
                </a:solidFill>
                <a:latin typeface="Monotype Corsiva" pitchFamily="66" charset="0"/>
                <a:cs typeface="+mn-cs"/>
              </a:rPr>
              <a:t>Тема заняття: </a:t>
            </a:r>
            <a:endParaRPr lang="uk-UA" sz="6600" b="1" dirty="0">
              <a:solidFill>
                <a:srgbClr val="000099"/>
              </a:solidFill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Італія</a:t>
            </a:r>
            <a:endParaRPr lang="uk-UA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174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g_photo_big" descr="Фотографии Венеция, канал, лодки, туристы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312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059.radikal.ru/0908/78/4c468956c72c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5.radikal.ru/i147/0908/a5/730ca9da71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0" y="3214688"/>
            <a:ext cx="7643813" cy="1752600"/>
          </a:xfrm>
        </p:spPr>
        <p:txBody>
          <a:bodyPr>
            <a:normAutofit/>
          </a:bodyPr>
          <a:lstStyle/>
          <a:p>
            <a:endParaRPr lang="uk-UA" sz="9600" b="1" dirty="0" smtClean="0"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Narrow" pitchFamily="34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План заняття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Склад території. Економіко-географічне положення</a:t>
            </a:r>
          </a:p>
          <a:p>
            <a:pPr marL="514350" indent="-514350">
              <a:buAutoNum type="arabicPeriod"/>
            </a:pPr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Природно-ресурсний потенціал</a:t>
            </a:r>
          </a:p>
          <a:p>
            <a:pPr marL="514350" indent="-514350">
              <a:buAutoNum type="arabicPeriod"/>
            </a:pPr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Населення та міста</a:t>
            </a:r>
          </a:p>
          <a:p>
            <a:pPr marL="514350" indent="-514350">
              <a:buAutoNum type="arabicPeriod"/>
            </a:pPr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Галузева структура господарства країни, її територіальні відмінності</a:t>
            </a:r>
          </a:p>
          <a:p>
            <a:pPr marL="514350" indent="-514350">
              <a:buAutoNum type="arabicPeriod"/>
            </a:pPr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Рекреаційно-туристична галузь Італії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714358"/>
            <a:ext cx="7772400" cy="1357322"/>
          </a:xfrm>
        </p:spPr>
        <p:txBody>
          <a:bodyPr>
            <a:normAutofit/>
          </a:bodyPr>
          <a:lstStyle/>
          <a:p>
            <a:r>
              <a:rPr lang="uk-UA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зупинка</a:t>
            </a:r>
            <a:endParaRPr lang="uk-UA" sz="80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2909" y="3214686"/>
            <a:ext cx="7643867" cy="1752600"/>
          </a:xfrm>
        </p:spPr>
        <p:txBody>
          <a:bodyPr>
            <a:normAutofit fontScale="85000" lnSpcReduction="10000"/>
          </a:bodyPr>
          <a:lstStyle/>
          <a:p>
            <a:r>
              <a:rPr lang="uk-UA" sz="9600" b="1" dirty="0" smtClean="0"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“Картографічна”</a:t>
            </a:r>
          </a:p>
          <a:p>
            <a:endParaRPr lang="uk-UA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Походження назви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етноніму лат.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Italici (італіки)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Цей термін означає: земля молодої великої рогатої худоби. Бик — символ південних італійських племен.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Назва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спочатку використовувалася тільки для південної частини Італії, а з часом цей термін був поширений на весь півострів.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Поетична назва: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країна-чобіток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“Візитна картка”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Герб Италии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flipH="1">
            <a:off x="571473" y="1785926"/>
            <a:ext cx="1785951" cy="1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6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9" y="1785926"/>
            <a:ext cx="3048000" cy="12858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59" y="3643315"/>
            <a:ext cx="842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Офіційна назва           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Італійська республіка 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301,2 тис. кв. км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Населення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60,2 млн. осіб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Столиця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Тип країни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високорозвинена держава, країна  “Великої сімки”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Державний устрій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парламентська республіка, унітарна  держава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                           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Склад території 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областей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Грошова одиниця       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євро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Девіз заняття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    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3" y="1500174"/>
            <a:ext cx="8572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>
              <a:defRPr/>
            </a:pP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Не просто слухати, а чути</a:t>
            </a:r>
          </a:p>
          <a:p>
            <a:pPr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Не просто дивитися, а бачити</a:t>
            </a:r>
          </a:p>
          <a:p>
            <a:pPr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Не просто відповідати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 міркувати</a:t>
            </a:r>
          </a:p>
          <a:p>
            <a:pPr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Дружно і плідно працювати.</a:t>
            </a:r>
          </a:p>
          <a:p>
            <a:pPr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uk-UA" dirty="0" smtClean="0">
              <a:solidFill>
                <a:srgbClr val="000000"/>
              </a:solidFill>
              <a:latin typeface="Bookman Old Style" pitchFamily="18" charset="0"/>
              <a:cs typeface="Times New Roman" charset="0"/>
            </a:endParaRPr>
          </a:p>
          <a:p>
            <a:endParaRPr lang="uk-UA" dirty="0"/>
          </a:p>
        </p:txBody>
      </p:sp>
      <p:pic>
        <p:nvPicPr>
          <p:cNvPr id="7" name="Рисунок 6" descr="http://ukrmap.su/program2010/g11/g10-11_26_files/image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4500562" y="500043"/>
            <a:ext cx="4071967" cy="5626121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ЕГП: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Держава на півдні Європи</a:t>
            </a:r>
          </a:p>
          <a:p>
            <a:pPr algn="ctr"/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   Сусіди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Швейцарія,    Австрія, Словенія, Франція. </a:t>
            </a:r>
          </a:p>
          <a:p>
            <a:pPr algn="ctr"/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Італії так само належать острови Ельба, Сицилія і Сардинія. </a:t>
            </a:r>
          </a:p>
          <a:p>
            <a:endParaRPr lang="uk-UA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http://nauch.com.ua/pars_docs/refs/5/4283/4283_html_679bf695.png"/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86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Протяжність кордонів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Сухопутні кордони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проходять вздовж гірського 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ланцюга Альп: на заході із Францією – 488 км, на півночі – зі Швейцарією – 740 км й Австрією – 430 км, на сході зі Словенією – 232 км. Крім того Італія має кордони з двома невеличкими державами-анклавами: Ватиканом – 3.2 км та Сан-Марино 39 км.</a:t>
            </a:r>
          </a:p>
          <a:p>
            <a:endParaRPr lang="uk-UA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Морські кордони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проходять по узбережжях морів: зі 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сходу – Адріатичного, з півдня – Іонічного, з південного заходу Тірренського, а з північного заходу Лігурійського. Південне узбережжя острова Сицилія омивають води Сицилійського моря.</a:t>
            </a:r>
          </a:p>
          <a:p>
            <a:pPr>
              <a:buFont typeface="Wingdings" pitchFamily="2" charset="2"/>
              <a:buChar char="§"/>
            </a:pPr>
            <a:endParaRPr lang="uk-UA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uk-UA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Довжина берегової лінії                                  </a:t>
            </a:r>
            <a:r>
              <a:rPr lang="uk-UA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7 600 км.</a:t>
            </a:r>
          </a:p>
          <a:p>
            <a:pPr>
              <a:buFont typeface="Wingdings" pitchFamily="2" charset="2"/>
              <a:buChar char="§"/>
            </a:pPr>
            <a:r>
              <a:rPr lang="uk-UA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Територіальні води                                          </a:t>
            </a:r>
            <a:r>
              <a:rPr lang="uk-UA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12 морських миль.</a:t>
            </a:r>
          </a:p>
          <a:p>
            <a:pPr>
              <a:buFont typeface="Wingdings" pitchFamily="2" charset="2"/>
              <a:buChar char="§"/>
            </a:pPr>
            <a:r>
              <a:rPr lang="uk-UA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Континентальний шельф                               </a:t>
            </a:r>
            <a:r>
              <a:rPr lang="uk-UA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200 морських миль.</a:t>
            </a:r>
            <a:endParaRPr lang="uk-UA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Зупинка “Природна”</a:t>
            </a:r>
            <a:endParaRPr lang="uk-UA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85860"/>
            <a:ext cx="9144000" cy="557214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80 % площі складають молоді сейсмічно активні гори —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Альпи та Апенніни.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Найбільша рівнина —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Паданська низовина.</a:t>
            </a:r>
            <a:r>
              <a:rPr lang="uk-UA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uk-UA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По, Тібр, Арно.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14284" y="1857365"/>
            <a:ext cx="2928937" cy="219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857885" y="928670"/>
            <a:ext cx="2928959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0" y="4964114"/>
            <a:ext cx="2928939" cy="18938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714745" y="2857497"/>
            <a:ext cx="2620963" cy="1993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flipH="1">
            <a:off x="2811771" y="1785926"/>
            <a:ext cx="457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Альпи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338889" y="4929189"/>
            <a:ext cx="2805113" cy="192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21299999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643703" y="1643052"/>
            <a:ext cx="128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/>
            <a:r>
              <a:rPr lang="uk-UA" b="1" dirty="0" smtClean="0">
                <a:solidFill>
                  <a:schemeClr val="bg1"/>
                </a:solidFill>
              </a:rPr>
              <a:t>Паданська низовина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08384" y="3244334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uk-UA" b="1" dirty="0" smtClean="0"/>
              <a:t>Апенніни</a:t>
            </a:r>
            <a:endParaRPr lang="uk-UA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00035" y="6215083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По</a:t>
            </a:r>
            <a:endParaRPr lang="uk-UA" sz="2400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6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42925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643571" y="357167"/>
            <a:ext cx="32861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Залізна руда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(о. Ельба)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Поліметалеві руди 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Ртутні руди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(Тоскана)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Марганець</a:t>
            </a:r>
            <a:r>
              <a:rPr lang="uk-UA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(Лігурія і</a:t>
            </a:r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Центральна Італія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Буре і кам'яне вугілля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(Сардинія, Тоскана, Умбрія, Калабрія)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Нафта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(Сицилія, Паданская  рівнина)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Природний газ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(Паданская рівнина, шельф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Адріатичного моря, Сицилія)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Карарський мармур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(Тоскана)</a:t>
            </a: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Сірка, калійні солі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(Сицилія)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рапеция 3"/>
          <p:cNvSpPr/>
          <p:nvPr/>
        </p:nvSpPr>
        <p:spPr bwMode="auto">
          <a:xfrm>
            <a:off x="2987677" y="1433514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" name="Трапеция 4"/>
          <p:cNvSpPr/>
          <p:nvPr/>
        </p:nvSpPr>
        <p:spPr bwMode="auto">
          <a:xfrm>
            <a:off x="2201863" y="1204914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Трапеция 5"/>
          <p:cNvSpPr/>
          <p:nvPr/>
        </p:nvSpPr>
        <p:spPr bwMode="auto">
          <a:xfrm>
            <a:off x="2427289" y="1092200"/>
            <a:ext cx="144463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" name="Прямоугольник 3"/>
          <p:cNvSpPr/>
          <p:nvPr/>
        </p:nvSpPr>
        <p:spPr bwMode="auto">
          <a:xfrm>
            <a:off x="1187450" y="1628776"/>
            <a:ext cx="387351" cy="215900"/>
          </a:xfrm>
          <a:custGeom>
            <a:avLst/>
            <a:gdLst>
              <a:gd name="connsiteX0" fmla="*/ 0 w 386401"/>
              <a:gd name="connsiteY0" fmla="*/ 0 h 216024"/>
              <a:gd name="connsiteX1" fmla="*/ 386401 w 386401"/>
              <a:gd name="connsiteY1" fmla="*/ 0 h 216024"/>
              <a:gd name="connsiteX2" fmla="*/ 386401 w 386401"/>
              <a:gd name="connsiteY2" fmla="*/ 216024 h 216024"/>
              <a:gd name="connsiteX3" fmla="*/ 0 w 386401"/>
              <a:gd name="connsiteY3" fmla="*/ 216024 h 216024"/>
              <a:gd name="connsiteX4" fmla="*/ 0 w 386401"/>
              <a:gd name="connsiteY4" fmla="*/ 0 h 216024"/>
              <a:gd name="connsiteX0" fmla="*/ 0 w 386401"/>
              <a:gd name="connsiteY0" fmla="*/ 3 h 216027"/>
              <a:gd name="connsiteX1" fmla="*/ 188022 w 386401"/>
              <a:gd name="connsiteY1" fmla="*/ 110991 h 216027"/>
              <a:gd name="connsiteX2" fmla="*/ 386401 w 386401"/>
              <a:gd name="connsiteY2" fmla="*/ 3 h 216027"/>
              <a:gd name="connsiteX3" fmla="*/ 386401 w 386401"/>
              <a:gd name="connsiteY3" fmla="*/ 216027 h 216027"/>
              <a:gd name="connsiteX4" fmla="*/ 0 w 386401"/>
              <a:gd name="connsiteY4" fmla="*/ 216027 h 216027"/>
              <a:gd name="connsiteX5" fmla="*/ 0 w 386401"/>
              <a:gd name="connsiteY5" fmla="*/ 3 h 2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01" h="216027">
                <a:moveTo>
                  <a:pt x="0" y="3"/>
                </a:moveTo>
                <a:cubicBezTo>
                  <a:pt x="59977" y="-764"/>
                  <a:pt x="128045" y="111758"/>
                  <a:pt x="188022" y="110991"/>
                </a:cubicBezTo>
                <a:lnTo>
                  <a:pt x="386401" y="3"/>
                </a:lnTo>
                <a:lnTo>
                  <a:pt x="386401" y="216027"/>
                </a:lnTo>
                <a:lnTo>
                  <a:pt x="0" y="216027"/>
                </a:lnTo>
                <a:lnTo>
                  <a:pt x="0" y="3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692275" y="1989139"/>
            <a:ext cx="287339" cy="2825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979613" y="2205039"/>
            <a:ext cx="360363" cy="3603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cxnSp>
        <p:nvCxnSpPr>
          <p:cNvPr id="10" name="Прямая соединительная линия 11"/>
          <p:cNvCxnSpPr>
            <a:cxnSpLocks noChangeShapeType="1"/>
          </p:cNvCxnSpPr>
          <p:nvPr/>
        </p:nvCxnSpPr>
        <p:spPr bwMode="auto">
          <a:xfrm>
            <a:off x="2127251" y="2697164"/>
            <a:ext cx="0" cy="300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2" name="Прямоугольник 11"/>
          <p:cNvSpPr/>
          <p:nvPr/>
        </p:nvSpPr>
        <p:spPr bwMode="auto">
          <a:xfrm>
            <a:off x="2600326" y="2457451"/>
            <a:ext cx="231775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071537" y="4000505"/>
            <a:ext cx="233363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500563" y="5357826"/>
            <a:ext cx="233363" cy="239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" name="Трапеция 14"/>
          <p:cNvSpPr/>
          <p:nvPr/>
        </p:nvSpPr>
        <p:spPr bwMode="auto">
          <a:xfrm>
            <a:off x="3571869" y="5786455"/>
            <a:ext cx="144463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" name="Трапеция 15"/>
          <p:cNvSpPr/>
          <p:nvPr/>
        </p:nvSpPr>
        <p:spPr bwMode="auto">
          <a:xfrm>
            <a:off x="3214677" y="6021388"/>
            <a:ext cx="214315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народ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28795" y="3214687"/>
            <a:ext cx="57241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6000" dirty="0" smtClean="0">
                <a:ln>
                  <a:solidFill>
                    <a:srgbClr val="99FF33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       </a:t>
            </a:r>
            <a:r>
              <a:rPr lang="uk-UA" sz="5400" dirty="0" smtClean="0">
                <a:ln>
                  <a:solidFill>
                    <a:srgbClr val="99FF33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Зупинка“Народна”</a:t>
            </a:r>
            <a:endParaRPr lang="ru-RU" sz="5400" dirty="0">
              <a:ln>
                <a:solidFill>
                  <a:srgbClr val="99FF33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Розшифруйте наступні цифри: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60,2 млн. чол. - 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- 0,9 чол./тис - 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200 чол./кв. км - 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67% - 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І – 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83 роки –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Найбільші міста країни: …, …, …, … 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Міні-підручник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Кількість населення – 60,2 млн. осіб.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Густота населення – 200 чол.</a:t>
            </a:r>
            <a:r>
              <a:rPr lang="en-US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 км.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Переважає І тип відтворення.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 населення: 95% - італійці, 2% - німці, словаки,   албанці, греки, французи.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 зайнятості становить: 36%.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Урбанізація:</a:t>
            </a:r>
          </a:p>
          <a:p>
            <a:pPr marL="514350" indent="-514350"/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а) особливості: сільське – 32%, міське – 68%;</a:t>
            </a:r>
          </a:p>
          <a:p>
            <a:pPr marL="514350" indent="-514350"/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б) міста: Мілан, Турін, Генуя, Рим, Неаполь, Флоренція;</a:t>
            </a:r>
          </a:p>
          <a:p>
            <a:pPr marL="514350" indent="-514350"/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в) агломерації: Міланська, Римська, Неапольська.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Напрямки зовнішніх міграцій: країни Європи, США, Близького Сходу, Японії, Латинської Америки.</a:t>
            </a:r>
          </a:p>
          <a:p>
            <a:pPr marL="514350" indent="-514350">
              <a:buFont typeface="+mj-lt"/>
              <a:buAutoNum type="arabicPeriod"/>
            </a:pPr>
            <a:endParaRPr lang="uk-UA" sz="24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400301" y="146050"/>
            <a:ext cx="40750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ru-RU" sz="4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МІСТА ІТАЛІЇ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04900" y="960438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3581400" y="41148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Венеція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857224" y="4143381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Палермо</a:t>
            </a:r>
          </a:p>
        </p:txBody>
      </p:sp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4724402" y="4572000"/>
            <a:ext cx="142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Мілан</a:t>
            </a:r>
          </a:p>
        </p:txBody>
      </p:sp>
      <p:pic>
        <p:nvPicPr>
          <p:cNvPr id="1741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7" y="4114800"/>
            <a:ext cx="200025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8700" y="1363664"/>
            <a:ext cx="40386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1" y="1516063"/>
            <a:ext cx="38862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4530725"/>
            <a:ext cx="3409951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5651500" y="4876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uk-UA" dirty="0"/>
          </a:p>
        </p:txBody>
      </p:sp>
      <p:sp>
        <p:nvSpPr>
          <p:cNvPr id="17420" name="Line 28"/>
          <p:cNvSpPr>
            <a:spLocks noChangeShapeType="1"/>
          </p:cNvSpPr>
          <p:nvPr/>
        </p:nvSpPr>
        <p:spPr bwMode="auto">
          <a:xfrm flipV="1">
            <a:off x="4429124" y="385762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uk-UA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2971801" y="3071810"/>
            <a:ext cx="9096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Мілан</a:t>
            </a:r>
          </a:p>
          <a:p>
            <a:endParaRPr lang="ru-RU" b="1" dirty="0"/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6096000" y="3124200"/>
            <a:ext cx="1056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Соренто</a:t>
            </a:r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39" y="3717926"/>
            <a:ext cx="45720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5132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1" y="3492501"/>
            <a:ext cx="2201863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2286000" y="49530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Піза</a:t>
            </a:r>
          </a:p>
        </p:txBody>
      </p:sp>
      <p:sp>
        <p:nvSpPr>
          <p:cNvPr id="18440" name="Line 17"/>
          <p:cNvSpPr>
            <a:spLocks noChangeShapeType="1"/>
          </p:cNvSpPr>
          <p:nvPr/>
        </p:nvSpPr>
        <p:spPr bwMode="auto">
          <a:xfrm flipH="1" flipV="1">
            <a:off x="2714612" y="2500306"/>
            <a:ext cx="304800" cy="609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uk-UA" dirty="0"/>
          </a:p>
        </p:txBody>
      </p:sp>
      <p:sp>
        <p:nvSpPr>
          <p:cNvPr id="18441" name="Line 18"/>
          <p:cNvSpPr>
            <a:spLocks noChangeShapeType="1"/>
          </p:cNvSpPr>
          <p:nvPr/>
        </p:nvSpPr>
        <p:spPr bwMode="auto">
          <a:xfrm>
            <a:off x="6705600" y="3429000"/>
            <a:ext cx="3810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uk-UA" dirty="0"/>
          </a:p>
        </p:txBody>
      </p:sp>
      <p:sp>
        <p:nvSpPr>
          <p:cNvPr id="18442" name="Text Box 20"/>
          <p:cNvSpPr txBox="1">
            <a:spLocks noChangeArrowheads="1"/>
          </p:cNvSpPr>
          <p:nvPr/>
        </p:nvSpPr>
        <p:spPr bwMode="auto">
          <a:xfrm>
            <a:off x="4724400" y="32766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Венеція</a:t>
            </a:r>
          </a:p>
        </p:txBody>
      </p:sp>
      <p:sp>
        <p:nvSpPr>
          <p:cNvPr id="18443" name="Line 21"/>
          <p:cNvSpPr>
            <a:spLocks noChangeShapeType="1"/>
          </p:cNvSpPr>
          <p:nvPr/>
        </p:nvSpPr>
        <p:spPr bwMode="auto">
          <a:xfrm flipV="1">
            <a:off x="5715000" y="2971800"/>
            <a:ext cx="5334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uk-UA" dirty="0"/>
          </a:p>
        </p:txBody>
      </p:sp>
      <p:pic>
        <p:nvPicPr>
          <p:cNvPr id="18444" name="Picture 30" descr="venice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3737" y="198438"/>
            <a:ext cx="450056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Зупинка </a:t>
            </a:r>
            <a:r>
              <a:rPr lang="uk-UA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uk-UA" sz="66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Традиційна”</a:t>
            </a:r>
            <a:endParaRPr lang="uk-UA" sz="66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0265-carriage-driver-at-the-colosseum-enjoying-a-siesta-rome-ita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67944" cy="3050958"/>
          </a:xfrm>
          <a:effectLst>
            <a:softEdge rad="112500"/>
          </a:effectLst>
        </p:spPr>
      </p:pic>
      <p:pic>
        <p:nvPicPr>
          <p:cNvPr id="5" name="Рисунок 4" descr="language-butcher-quiz-10-263x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995936" cy="299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Сієста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siesta.jpg"/>
          <p:cNvPicPr>
            <a:picLocks noChangeAspect="1"/>
          </p:cNvPicPr>
          <p:nvPr/>
        </p:nvPicPr>
        <p:blipFill>
          <a:blip r:embed="rId4" cstate="print"/>
          <a:srcRect l="4543" t="32308" r="12165"/>
          <a:stretch>
            <a:fillRect/>
          </a:stretch>
        </p:blipFill>
        <p:spPr>
          <a:xfrm>
            <a:off x="1475657" y="3429001"/>
            <a:ext cx="6687607" cy="305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9766_244489608914390_764763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4186" y="0"/>
            <a:ext cx="4889815" cy="3645024"/>
          </a:xfrm>
          <a:effectLst>
            <a:softEdge rad="112500"/>
          </a:effectLst>
        </p:spPr>
      </p:pic>
      <p:pic>
        <p:nvPicPr>
          <p:cNvPr id="5" name="Рисунок 4" descr="head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64497" cy="350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agra» 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sag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67044"/>
            <a:ext cx="9144000" cy="329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6397ba9731fc8b7faad812ef7685ae2_christmas_presents_2011_christmas_presents_2011_st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47667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0bd-d0b3-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077072"/>
            <a:ext cx="1800200" cy="267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rticle-112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413380"/>
            <a:ext cx="5220073" cy="330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52447766_E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0"/>
            <a:ext cx="5334000" cy="400050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46fd2bc6c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260649"/>
            <a:ext cx="3713305" cy="2664296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3" name="Рисунок 2" descr="italyanskie-traditsii-460x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56992"/>
            <a:ext cx="4608512" cy="305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96840d658b4ccb9c3a436907e8b23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04664"/>
            <a:ext cx="453650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407707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venice_carnival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212977"/>
            <a:ext cx="5076056" cy="347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veneti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8640"/>
            <a:ext cx="352805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Карнавал</a:t>
            </a: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3779912" cy="2448272"/>
          </a:xfrm>
          <a:effectLst>
            <a:softEdge rad="112500"/>
          </a:effectLst>
        </p:spPr>
      </p:pic>
      <p:pic>
        <p:nvPicPr>
          <p:cNvPr id="5" name="Рисунок 4" descr="karnav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980955"/>
            <a:ext cx="3830011" cy="287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thumb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64904"/>
            <a:ext cx="4114800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venez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0"/>
            <a:ext cx="2514976" cy="3780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55976" y="2852937"/>
            <a:ext cx="4788024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Карнавал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47666" y="5877272"/>
            <a:ext cx="7329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“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Carni</a:t>
            </a: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,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Vale</a:t>
            </a: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!” – “М’ясо, прощай!”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6" y="5013326"/>
            <a:ext cx="269081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16" descr="обув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6" y="4419600"/>
            <a:ext cx="23749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4" y="2565400"/>
            <a:ext cx="2371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17" descr="оливки.jpg"/>
          <p:cNvPicPr>
            <a:picLocks noChangeAspect="1"/>
          </p:cNvPicPr>
          <p:nvPr/>
        </p:nvPicPr>
        <p:blipFill>
          <a:blip r:embed="rId5"/>
          <a:srcRect r="39920" b="48932"/>
          <a:stretch>
            <a:fillRect/>
          </a:stretch>
        </p:blipFill>
        <p:spPr bwMode="auto">
          <a:xfrm>
            <a:off x="1" y="3284538"/>
            <a:ext cx="255587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6400" y="1"/>
            <a:ext cx="2387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6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4643439" y="1"/>
            <a:ext cx="2808287" cy="2492375"/>
          </a:xfrm>
        </p:spPr>
      </p:pic>
      <p:pic>
        <p:nvPicPr>
          <p:cNvPr id="35848" name="Рисунок 12" descr="alfa-romeo-8c-competizion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0"/>
            <a:ext cx="2916239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Рисунок 15" descr="фиат.jpg"/>
          <p:cNvPicPr>
            <a:picLocks noChangeAspect="1"/>
          </p:cNvPicPr>
          <p:nvPr/>
        </p:nvPicPr>
        <p:blipFill>
          <a:blip r:embed="rId9"/>
          <a:srcRect l="1892" t="18806" r="3265" b="18806"/>
          <a:stretch>
            <a:fillRect/>
          </a:stretch>
        </p:blipFill>
        <p:spPr bwMode="auto">
          <a:xfrm>
            <a:off x="2627313" y="1"/>
            <a:ext cx="24495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Рисунок 13" descr="мазератти.jpg"/>
          <p:cNvPicPr>
            <a:picLocks noChangeAspect="1"/>
          </p:cNvPicPr>
          <p:nvPr/>
        </p:nvPicPr>
        <p:blipFill>
          <a:blip r:embed="rId10"/>
          <a:srcRect l="5113" t="11038" r="5901" b="16942"/>
          <a:stretch>
            <a:fillRect/>
          </a:stretch>
        </p:blipFill>
        <p:spPr bwMode="auto">
          <a:xfrm>
            <a:off x="1" y="1628776"/>
            <a:ext cx="26273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09121"/>
            <a:ext cx="5688632" cy="93610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Зупинка “Економічна”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5852" name="Рисунок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67600" y="2349500"/>
            <a:ext cx="1676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Рисунок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5875" y="1628775"/>
            <a:ext cx="25923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Рисунок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8850" y="5041900"/>
            <a:ext cx="1835151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Рисунок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27314" y="2924176"/>
            <a:ext cx="2520951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214546" y="1"/>
            <a:ext cx="4634043" cy="83099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  <a:endParaRPr lang="uk-UA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0" y="733426"/>
            <a:ext cx="9036051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ПЕК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добування газу, нафтопереробка (Мілаццо, Генуя, Венеція); ТЕС – 78%, ГЕС – 20%, АЕС – 1,5 %, ГеоЕС – 0,5%.</a:t>
            </a:r>
          </a:p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Металургія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чавун, сталь, труби (Таранто,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магній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(Больцано), олово (Тоскана). </a:t>
            </a: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b="1" dirty="0">
              <a:latin typeface="Bookman Old Style" pitchFamily="18" charset="0"/>
            </a:endParaRPr>
          </a:p>
          <a:p>
            <a:pPr algn="just" eaLnBrk="0" hangingPunct="0"/>
            <a:endParaRPr lang="uk-UA" sz="800" b="1" dirty="0">
              <a:latin typeface="Bookman Old Style" pitchFamily="18" charset="0"/>
            </a:endParaRPr>
          </a:p>
          <a:p>
            <a:pPr algn="just" eaLnBrk="0" hangingPunct="0"/>
            <a:endParaRPr lang="uk-UA" b="1" dirty="0" smtClean="0">
              <a:latin typeface="Bookman Old Style" pitchFamily="18" charset="0"/>
            </a:endParaRPr>
          </a:p>
          <a:p>
            <a:pPr algn="just" eaLnBrk="0" hangingPunct="0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Машинобудування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суднобудування (Трієст, Генуя, Палермо, Монфальконе), літакобудування (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Турин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Неаполь), верстатобудування (Ломбардія, П'ємонт), трактори (Паданська рівнина),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електротехніка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(Мілан, Турин, Рим, Неаполь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6" y="2714620"/>
            <a:ext cx="337502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714620"/>
            <a:ext cx="337026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upload.wikimedia.org/wikipedia/commons/f/fd/%D0%A1%D1%80%D0%B5%D0%B4%D0%B8%D0%B7%D0%B5%D0%BC%D0%BD%D0%BE%D0%B5_%D0%BC%D0%BE%D1%80%D0%B5_%D1%83_%D0%B1%D0%B5%D1%80%D0%B5%D0%B3%D0%BE%D0%B2_%D0%9B%D0%B8%D0%B2%D0%B8%D0%B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talyanskaya_Melodiya_-_dushi_moej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147888" y="0"/>
            <a:ext cx="4995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42910" y="4316414"/>
            <a:ext cx="500859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Автомобілебудування</a:t>
            </a:r>
            <a:endParaRPr lang="uk-UA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(1/4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оброблювальна промисловість,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зайнято 2млн.чол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Феррарі» (Мілан), «Мазераті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Ланча»; найбільша – «Фіат» (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Турин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«Альфа-Ромео» (Неаполь).</a:t>
            </a:r>
          </a:p>
        </p:txBody>
      </p:sp>
      <p:pic>
        <p:nvPicPr>
          <p:cNvPr id="21508" name="Picture 16" descr="Обои для рабочего стола - Нажмите, чтобы установить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6" y="4316414"/>
            <a:ext cx="3013075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9" descr="fi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4413" y="3887788"/>
            <a:ext cx="1600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3" descr="83f3025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539" y="1006475"/>
            <a:ext cx="39719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5" descr="6866546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0790" y="1006476"/>
            <a:ext cx="371157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143108" y="1"/>
            <a:ext cx="4857784" cy="83099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  <a:endParaRPr lang="uk-UA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0" y="733426"/>
            <a:ext cx="9036051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основному працює на імпортній сировині) – пластмаси, СВ, СК (Неаполь,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Турин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Мілан), шини – (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Турин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Мілан), ліки, парфуми (Неаполь).</a:t>
            </a: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 smtClean="0">
              <a:latin typeface="Bookman Old Style" pitchFamily="18" charset="0"/>
            </a:endParaRPr>
          </a:p>
          <a:p>
            <a:pPr algn="just" eaLnBrk="0" hangingPunct="0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Нафтохімічна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(найпотужніша в країнах Європи)</a:t>
            </a:r>
          </a:p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Текстильна промисловість</a:t>
            </a: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натуральні тканини (Ломбардія, П'ємонт),  синтетичні тканини (Неаполь).</a:t>
            </a:r>
          </a:p>
          <a:p>
            <a:pPr algn="just" eaLnBrk="0" hangingPunct="0"/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2114551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785926"/>
            <a:ext cx="31003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714884"/>
            <a:ext cx="25495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1500174"/>
            <a:ext cx="2387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7423" y="1"/>
            <a:ext cx="4491166" cy="83099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  <a:endParaRPr lang="uk-UA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428597" y="733426"/>
            <a:ext cx="860745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Швейна</a:t>
            </a:r>
            <a:r>
              <a:rPr lang="uk-UA" sz="1800" b="1" dirty="0">
                <a:latin typeface="Bookman Old Style" pitchFamily="18" charset="0"/>
              </a:rPr>
              <a:t> – </a:t>
            </a:r>
            <a:r>
              <a:rPr lang="uk-UA" sz="2000" dirty="0">
                <a:solidFill>
                  <a:schemeClr val="bg1"/>
                </a:solidFill>
                <a:latin typeface="Bookman Old Style" pitchFamily="18" charset="0"/>
              </a:rPr>
              <a:t>готовий одяг (ІІ місце в світі) </a:t>
            </a:r>
            <a:r>
              <a:rPr lang="uk-UA" sz="2000" dirty="0" smtClean="0">
                <a:solidFill>
                  <a:schemeClr val="bg1"/>
                </a:solidFill>
                <a:latin typeface="Bookman Old Style" pitchFamily="18" charset="0"/>
              </a:rPr>
              <a:t>Турин</a:t>
            </a:r>
            <a:endParaRPr lang="uk-UA" sz="2000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Взуттєва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(Мілан)</a:t>
            </a: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514" y="1125539"/>
            <a:ext cx="265588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2451" y="1155700"/>
            <a:ext cx="18573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51" y="919163"/>
            <a:ext cx="1676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8"/>
          <p:cNvPicPr>
            <a:picLocks noChangeAspect="1"/>
          </p:cNvPicPr>
          <p:nvPr/>
        </p:nvPicPr>
        <p:blipFill>
          <a:blip r:embed="rId6"/>
          <a:srcRect t="4269" b="3165"/>
          <a:stretch>
            <a:fillRect/>
          </a:stretch>
        </p:blipFill>
        <p:spPr bwMode="auto">
          <a:xfrm>
            <a:off x="857224" y="4292601"/>
            <a:ext cx="321471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1" y="4292601"/>
            <a:ext cx="25955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19900" y="4089400"/>
            <a:ext cx="2106613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00100" y="0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4283" y="777876"/>
            <a:ext cx="8821768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2900" indent="-342900" algn="just">
              <a:buFontTx/>
              <a:buChar char="-"/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меблева промисловість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у Італії склалася традиція робити меблі "під старовину")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Італія знаходиться на одному з перших місць у світі по розвитку ювелірної промисловості (здавна славляться своїми ювелірними виробами Флоренція, Рим, Венеція). </a:t>
            </a:r>
          </a:p>
          <a:p>
            <a:pPr algn="just"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Харчова промисловість</a:t>
            </a:r>
            <a:r>
              <a:rPr lang="uk-UA" b="1" dirty="0" smtClean="0">
                <a:latin typeface="Bookman Old Style" pitchFamily="18" charset="0"/>
                <a:cs typeface="Times New Roman" charset="0"/>
              </a:rPr>
              <a:t> – 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макарони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458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1" y="1557338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2" y="1557338"/>
            <a:ext cx="24415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557339"/>
            <a:ext cx="237648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6688" y="4584701"/>
            <a:ext cx="158432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1100" y="4652964"/>
            <a:ext cx="1873251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6988" y="4622800"/>
            <a:ext cx="2371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27088" y="0"/>
            <a:ext cx="75311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9" y="777875"/>
            <a:ext cx="7993063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вино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сир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560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239" y="1196976"/>
            <a:ext cx="24542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142984"/>
            <a:ext cx="19510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4" y="4248151"/>
            <a:ext cx="26908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0440" y="4248151"/>
            <a:ext cx="3030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0563" y="4371976"/>
            <a:ext cx="26670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42911" y="0"/>
            <a:ext cx="80010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Сільське господарство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777876"/>
            <a:ext cx="903605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Тваринництво </a:t>
            </a:r>
            <a:r>
              <a:rPr lang="uk-UA" b="1" i="1" dirty="0" smtClean="0">
                <a:latin typeface="Bookman Old Style" pitchFamily="18" charset="0"/>
              </a:rPr>
              <a:t>–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м’ясо-молочне скотарство, свинарство (Паданська рівнина), птахівництво (передмістя).</a:t>
            </a:r>
            <a:endParaRPr lang="uk-UA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Рослинництво </a:t>
            </a: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–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зернові культури, овочі, цукрові буряки (Паданська рівнина), виноград (Тоскана, Лаціо), оливи, цитрусові, тютюн (Сицилія, південь).</a:t>
            </a:r>
            <a:endParaRPr lang="uk-UA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1" y="1557338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2"/>
          <p:cNvPicPr>
            <a:picLocks noChangeAspect="1"/>
          </p:cNvPicPr>
          <p:nvPr/>
        </p:nvPicPr>
        <p:blipFill>
          <a:blip r:embed="rId4"/>
          <a:srcRect b="12231"/>
          <a:stretch>
            <a:fillRect/>
          </a:stretch>
        </p:blipFill>
        <p:spPr bwMode="auto">
          <a:xfrm>
            <a:off x="6227764" y="1557339"/>
            <a:ext cx="2911475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701" y="1484313"/>
            <a:ext cx="21812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276" y="4670426"/>
            <a:ext cx="2257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6813" y="4646614"/>
            <a:ext cx="2124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59626" y="4518025"/>
            <a:ext cx="18764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Рисунок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4646614"/>
            <a:ext cx="22479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052513"/>
            <a:ext cx="7775575" cy="540067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704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488"/>
                <a:gridCol w="6286512"/>
              </a:tblGrid>
              <a:tr h="471424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Показники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Характеристика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925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Електроенергетика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ТЕС – 78%, ГЕС – 20%, АЕС -1,5%.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4054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Металургія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Чорна працює тільки на імпортній сировині. Кольорова використовує переважно привізну сировину, виплавляє алюміній, свинець, цинк, магній, ртуть.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31949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Машинобудування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ФІАТ (фабрика італійських автомобілів) у Турині. Виробляє 80%  італійських авто та 13%  європейського авторинку.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Суднобудування – Трієст; Генуя, Палермо.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Літакобудування – Турин, Неаполь.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Електроніка  - Мілан, Турин, Рим, Неаполь.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Верстатобудування – Мілан, Турин.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3752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Хімічна промисловість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Полімери, шини, фармацевтичні засоби, парфуми. Центри  - Неаполь, Мілан.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3679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Легка промисловість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Взуття, одяг, натуральні і синтетичні тканини. «Імперії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моди» — «Армані», «Версаче», «Гуччі», «Прада».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5089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Харчова промисловість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Макаронні вироби, виноградні вина, томатні та фруктові консерви, маслинова олія (1/3 світового виробництва), сир, цукор.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72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Сільське господарство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Маслини, тютюн, цукрові буряки, мигдаль, волоські горіхи, фундук, виноград – 1 місце в світі.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Експорт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Машини та обладнання, прокат металів, тканини, одяг, взуття,харчові продукти, фрукти.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161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Імпорт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Мінеральна сировина (енергоносії, руди чорних та кольорових металів), ліс, хімікати, сільгоспсировина (бавовна, вовна)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0"/>
            <a:ext cx="925195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Зупинка “Туристична”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4" y="260350"/>
            <a:ext cx="8072437" cy="57800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uk-UA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«Калейдоскоп»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uk-UA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 студент називає вид транспорту. </a:t>
            </a:r>
          </a:p>
          <a:p>
            <a:pPr eaLnBrk="1" hangingPunct="1">
              <a:buFontTx/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 Другий -  його позитивні  якості та   </a:t>
            </a:r>
          </a:p>
          <a:p>
            <a:pPr eaLnBrk="1" hangingPunct="1">
              <a:buFontTx/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переваги перед іншими.</a:t>
            </a:r>
          </a:p>
          <a:p>
            <a:pPr eaLnBrk="1" hangingPunct="1">
              <a:buFontTx/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 Третій -  його недоліки.</a:t>
            </a:r>
          </a:p>
          <a:p>
            <a:pPr eaLnBrk="1" hangingPunct="1">
              <a:buFontTx/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 Четвертий – особливості поширення.</a:t>
            </a:r>
            <a:endParaRPr lang="uk-UA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uk-UA" sz="2800" i="1" u="sng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uk-UA" sz="2800" i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justLow" eaLnBrk="1" hangingPunct="1">
              <a:buFont typeface="Wingdings" pitchFamily="2" charset="2"/>
              <a:buNone/>
            </a:pPr>
            <a:r>
              <a:rPr lang="uk-UA" i="1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0" y="0"/>
            <a:ext cx="3529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Low"/>
            <a:r>
              <a:rPr lang="uk-UA" sz="1400" i="1" dirty="0">
                <a:solidFill>
                  <a:srgbClr val="00008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</a:t>
            </a:r>
            <a:endParaRPr lang="uk-UA" dirty="0"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38916" name="Rectangle 8"/>
          <p:cNvSpPr>
            <a:spLocks noChangeArrowheads="1"/>
          </p:cNvSpPr>
          <p:nvPr/>
        </p:nvSpPr>
        <p:spPr bwMode="auto">
          <a:xfrm>
            <a:off x="571473" y="1285860"/>
            <a:ext cx="9701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Low"/>
            <a:r>
              <a:rPr lang="uk-UA" sz="1400" i="1" dirty="0">
                <a:solidFill>
                  <a:srgbClr val="00008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</a:t>
            </a:r>
            <a:endParaRPr lang="uk-UA" dirty="0"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38917" name="Rectangle 9"/>
          <p:cNvSpPr>
            <a:spLocks noChangeArrowheads="1"/>
          </p:cNvSpPr>
          <p:nvPr/>
        </p:nvSpPr>
        <p:spPr bwMode="auto">
          <a:xfrm>
            <a:off x="228601" y="2457450"/>
            <a:ext cx="85792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Low"/>
            <a:r>
              <a:rPr lang="uk-UA" sz="1400" i="1" dirty="0">
                <a:solidFill>
                  <a:srgbClr val="00008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</a:t>
            </a:r>
            <a:endParaRPr lang="uk-UA" dirty="0"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228601" y="3724275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1" name="Рисунок 10" descr="f7a677eda05104fc0111106cb81b5e21_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365105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renault-magn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365105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252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4365105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6" y="228601"/>
            <a:ext cx="8510588" cy="608013"/>
          </a:xfrm>
        </p:spPr>
        <p:txBody>
          <a:bodyPr>
            <a:noAutofit/>
          </a:bodyPr>
          <a:lstStyle/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Світові туристичні потоки до Італії (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2013р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71545"/>
            <a:ext cx="9144000" cy="5786455"/>
          </a:xfrm>
          <a:ln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івень Середземного моря може зрости на півметра, Середземне море, рівень моря, клімат, глобальне потепл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Рисунок 0" descr="549399_SMALL_0_0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324975" cy="6858000"/>
          </a:xfrm>
          <a:noFill/>
          <a:ln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Рисунок 0" descr="548962_SMALL_0_0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ХРАМ ВЕСТИ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1014" name="Picture 6" descr="Файл:Rom vesta tempel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642918"/>
            <a:ext cx="9144000" cy="6215082"/>
          </a:xfrm>
          <a:noFill/>
          <a:ln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85728"/>
            <a:ext cx="7229500" cy="142876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ПАНТЕОН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4" name="Picture 6" descr="panteon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20714"/>
            <a:ext cx="9144000" cy="6237287"/>
          </a:xfrm>
          <a:noFill/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 descr="ватика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71800" y="1"/>
            <a:ext cx="3342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  <a:cs typeface="+mn-cs"/>
              </a:rPr>
              <a:t>Ватикан</a:t>
            </a:r>
            <a:endParaRPr lang="uk-U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928925" y="2285992"/>
            <a:ext cx="5072099" cy="1071570"/>
          </a:xfrm>
        </p:spPr>
        <p:txBody>
          <a:bodyPr>
            <a:normAutofit/>
          </a:bodyPr>
          <a:lstStyle/>
          <a:p>
            <a:r>
              <a:rPr lang="uk-UA" sz="4000" dirty="0"/>
              <a:t>Сикстинська капела</a:t>
            </a:r>
            <a:endParaRPr lang="ru-RU" sz="4000" dirty="0"/>
          </a:p>
        </p:txBody>
      </p:sp>
      <p:pic>
        <p:nvPicPr>
          <p:cNvPr id="179206" name="Picture 6" descr="sikstinskaya%20kapell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286844" cy="7143728"/>
          </a:xfrm>
          <a:noFill/>
          <a:ln/>
        </p:spPr>
      </p:pic>
      <p:sp>
        <p:nvSpPr>
          <p:cNvPr id="4" name="Прямоугольник 3"/>
          <p:cNvSpPr/>
          <p:nvPr/>
        </p:nvSpPr>
        <p:spPr>
          <a:xfrm>
            <a:off x="3349198" y="428605"/>
            <a:ext cx="42231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                  </a:t>
            </a:r>
            <a:r>
              <a:rPr lang="uk-UA" sz="4400" b="1" dirty="0" smtClean="0">
                <a:solidFill>
                  <a:schemeClr val="bg1"/>
                </a:solidFill>
                <a:latin typeface="Monotype Corsiva" pitchFamily="66" charset="0"/>
              </a:rPr>
              <a:t>СИКСТИНСЬКА КАПЕЛА</a:t>
            </a:r>
            <a:endParaRPr lang="uk-UA" sz="4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40963" name="Рисунок 3" descr="0_4a237_fb06a7e_XL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7784" y="260649"/>
            <a:ext cx="28600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  <a:cs typeface="+mn-cs"/>
              </a:rPr>
              <a:t>Колізей</a:t>
            </a:r>
            <a:endParaRPr lang="uk-U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Фонтан Треви в Риме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1"/>
          </a:xfrm>
          <a:noFill/>
          <a:ln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ФОНТАН ТРЕВІ</a:t>
            </a:r>
            <a:endParaRPr lang="uk-UA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3440"/>
            <a:ext cx="9010456" cy="507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98437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ПАЛАЦЦО ВЕККІО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86" name="lightboxImage" descr="4620-Wedding%20in%20Florence%20(Palace%20Palazzo%20Vekkio)-img_b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92150"/>
            <a:ext cx="9144000" cy="6165850"/>
          </a:xfrm>
          <a:noFill/>
          <a:ln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ські круїзи по Середземному морю.  Круїз туризм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785842"/>
            <a:ext cx="9929883" cy="764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69850"/>
          </a:xfrm>
        </p:spPr>
        <p:txBody>
          <a:bodyPr>
            <a:normAutofit fontScale="90000"/>
          </a:bodyPr>
          <a:lstStyle/>
          <a:p>
            <a:r>
              <a:rPr lang="uk-UA" sz="3800" dirty="0"/>
              <a:t>  </a:t>
            </a:r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ТЕАТР “ЛА СКАЛА”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4" name="Picture 6" descr="59581_o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20714"/>
            <a:ext cx="9144000" cy="6237287"/>
          </a:xfrm>
          <a:noFill/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 descr="Гранд канал венеци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2" descr="World_Italy_The_Italian_Venice_007862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1" y="0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188641"/>
            <a:ext cx="28696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Monotype Corsiva" pitchFamily="66" charset="0"/>
                <a:cs typeface="+mn-cs"/>
              </a:rPr>
              <a:t>Венеція</a:t>
            </a:r>
            <a:endParaRPr lang="uk-U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69850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СОБОР СВЯТОГО МАРКА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9030" name="Picture 6" descr="512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20714"/>
            <a:ext cx="9144000" cy="6237287"/>
          </a:xfrm>
          <a:noFill/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27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 </a:t>
            </a:r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БАЗИЛІКА СВЯТОГО МАРКА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8" name="Picture 6" descr="200px-Ven_basil_matin_08200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20714"/>
            <a:ext cx="9144000" cy="6237287"/>
          </a:xfrm>
          <a:noFill/>
          <a:ln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27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  </a:t>
            </a:r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ПАЛАЦ ДОЖІВ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26" name="Picture 6" descr="Вид на Палац дожів в боку Венеціанської лагуни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20714"/>
            <a:ext cx="9144000" cy="6237287"/>
          </a:xfrm>
          <a:noFill/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Закріплення вивченого матеріалу</a:t>
            </a:r>
            <a:endParaRPr lang="uk-UA" sz="4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643051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</a:rPr>
              <a:t> 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Завдання-есе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Напишіть листа другу з Італії до України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(лист другу  “Моя Італія”).</a:t>
            </a:r>
          </a:p>
          <a:p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Скласти сенкан про Італію.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1" y="274638"/>
            <a:ext cx="7901015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Сенкан</a:t>
            </a:r>
            <a:endParaRPr lang="uk-UA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П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ятирядковий неримований вірш з 11    слів.</a:t>
            </a:r>
          </a:p>
          <a:p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Іменник (тема).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Два прикметники (яке воно?).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Три дієслова (що воно робить?).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Фраза – висновок з чотирьох слів.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Іменник – синонім до теми.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Приклад сенкану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                      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Австралія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1. Австралія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2. Найменший, найсухіший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3. Знаходиться, омивається, зацікавлює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4. Австралія – найсухіший материк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Землі</a:t>
            </a:r>
          </a:p>
          <a:p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5. Чудо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0010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b="1" dirty="0" smtClean="0">
                <a:solidFill>
                  <a:srgbClr val="FF0000"/>
                </a:solidFill>
              </a:rPr>
              <a:t>Асоціативний кущ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1" y="981076"/>
            <a:ext cx="8001000" cy="5400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uk-UA" b="1" i="1" dirty="0" smtClean="0">
                <a:solidFill>
                  <a:srgbClr val="000099"/>
                </a:solidFill>
                <a:latin typeface="Bookman Old Style" pitchFamily="18" charset="0"/>
              </a:rPr>
              <a:t>Напишіть всі асоціаціі, які</a:t>
            </a:r>
            <a:r>
              <a:rPr lang="uk-UA" b="1" i="1" dirty="0" smtClean="0">
                <a:solidFill>
                  <a:srgbClr val="0033CC"/>
                </a:solidFill>
                <a:latin typeface="Bookman Old Style" pitchFamily="18" charset="0"/>
              </a:rPr>
              <a:t> </a:t>
            </a:r>
            <a:r>
              <a:rPr lang="uk-UA" b="1" i="1" dirty="0" smtClean="0">
                <a:solidFill>
                  <a:srgbClr val="000099"/>
                </a:solidFill>
                <a:latin typeface="Bookman Old Style" pitchFamily="18" charset="0"/>
              </a:rPr>
              <a:t>викликає у вас слово “Італія”.</a:t>
            </a:r>
          </a:p>
        </p:txBody>
      </p:sp>
      <p:sp>
        <p:nvSpPr>
          <p:cNvPr id="6" name="Овал 5"/>
          <p:cNvSpPr/>
          <p:nvPr/>
        </p:nvSpPr>
        <p:spPr>
          <a:xfrm>
            <a:off x="3635377" y="3429001"/>
            <a:ext cx="1800225" cy="158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Arial Narrow" pitchFamily="34" charset="0"/>
              </a:rPr>
              <a:t>Італія</a:t>
            </a:r>
          </a:p>
        </p:txBody>
      </p:sp>
      <p:sp>
        <p:nvSpPr>
          <p:cNvPr id="8" name="Овал 7"/>
          <p:cNvSpPr/>
          <p:nvPr/>
        </p:nvSpPr>
        <p:spPr>
          <a:xfrm>
            <a:off x="1692277" y="3789364"/>
            <a:ext cx="1008063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sp>
        <p:nvSpPr>
          <p:cNvPr id="9" name="Овал 8"/>
          <p:cNvSpPr/>
          <p:nvPr/>
        </p:nvSpPr>
        <p:spPr>
          <a:xfrm>
            <a:off x="5292726" y="1989139"/>
            <a:ext cx="1008063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sp>
        <p:nvSpPr>
          <p:cNvPr id="10" name="Овал 9"/>
          <p:cNvSpPr/>
          <p:nvPr/>
        </p:nvSpPr>
        <p:spPr>
          <a:xfrm>
            <a:off x="2771777" y="5589589"/>
            <a:ext cx="1008063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sp>
        <p:nvSpPr>
          <p:cNvPr id="11" name="Овал 10"/>
          <p:cNvSpPr/>
          <p:nvPr/>
        </p:nvSpPr>
        <p:spPr>
          <a:xfrm>
            <a:off x="6443663" y="3429001"/>
            <a:ext cx="1008063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sp>
        <p:nvSpPr>
          <p:cNvPr id="12" name="Овал 11"/>
          <p:cNvSpPr/>
          <p:nvPr/>
        </p:nvSpPr>
        <p:spPr>
          <a:xfrm>
            <a:off x="2627314" y="1989139"/>
            <a:ext cx="1008063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sp>
        <p:nvSpPr>
          <p:cNvPr id="13" name="Овал 12"/>
          <p:cNvSpPr/>
          <p:nvPr/>
        </p:nvSpPr>
        <p:spPr>
          <a:xfrm>
            <a:off x="5795963" y="5516564"/>
            <a:ext cx="1008063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/>
              <a:t>?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508625" y="4076701"/>
            <a:ext cx="719139" cy="21590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19702" y="4941889"/>
            <a:ext cx="576263" cy="574675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419477" y="5013325"/>
            <a:ext cx="576263" cy="503238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771776" y="4221164"/>
            <a:ext cx="792163" cy="71437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635375" y="2781300"/>
            <a:ext cx="431800" cy="64770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5076825" y="2852738"/>
            <a:ext cx="431800" cy="64770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1"/>
            <a:ext cx="8001000" cy="4095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0000"/>
                </a:solidFill>
              </a:rPr>
              <a:t>“З чим я йду?”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9" y="928689"/>
            <a:ext cx="8577263" cy="1132160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Визначте, що найголовніше з вивченого на уроці</a:t>
            </a: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ви візьмете з собою,  а що -  залишите.</a:t>
            </a:r>
          </a:p>
        </p:txBody>
      </p:sp>
      <p:sp>
        <p:nvSpPr>
          <p:cNvPr id="8" name="Блок-схема: ручне керування 7"/>
          <p:cNvSpPr/>
          <p:nvPr/>
        </p:nvSpPr>
        <p:spPr bwMode="auto">
          <a:xfrm>
            <a:off x="5786439" y="3143251"/>
            <a:ext cx="2286000" cy="3500438"/>
          </a:xfrm>
          <a:prstGeom prst="flowChartManualOperation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С</a:t>
            </a: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М</a:t>
            </a: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І</a:t>
            </a: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Т</a:t>
            </a: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Т</a:t>
            </a: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0099"/>
                </a:solidFill>
                <a:latin typeface="+mn-lt"/>
                <a:cs typeface="+mn-cs"/>
              </a:rPr>
              <a:t>Я</a:t>
            </a:r>
          </a:p>
        </p:txBody>
      </p:sp>
      <p:sp>
        <p:nvSpPr>
          <p:cNvPr id="9" name="Прямокутник із двома округленими сусідніми кутами 8"/>
          <p:cNvSpPr/>
          <p:nvPr/>
        </p:nvSpPr>
        <p:spPr bwMode="auto">
          <a:xfrm>
            <a:off x="428626" y="3714751"/>
            <a:ext cx="3714751" cy="2500313"/>
          </a:xfrm>
          <a:prstGeom prst="round2Same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0" name="Прямокутник із двома округленими сусідніми кутами 9"/>
          <p:cNvSpPr/>
          <p:nvPr/>
        </p:nvSpPr>
        <p:spPr bwMode="auto">
          <a:xfrm>
            <a:off x="1000126" y="4286250"/>
            <a:ext cx="500063" cy="857250"/>
          </a:xfrm>
          <a:prstGeom prst="round2Same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2" name="Прямокутник із двома округленими сусідніми кутами 11"/>
          <p:cNvSpPr/>
          <p:nvPr/>
        </p:nvSpPr>
        <p:spPr bwMode="auto">
          <a:xfrm flipH="1">
            <a:off x="642940" y="3786188"/>
            <a:ext cx="4071937" cy="2428875"/>
          </a:xfrm>
          <a:prstGeom prst="round2Same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  <a:p>
            <a:pPr marL="908050" indent="-436563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  <a:p>
            <a:pPr marL="908050" indent="-4365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Валіза</a:t>
            </a:r>
          </a:p>
        </p:txBody>
      </p:sp>
      <p:cxnSp>
        <p:nvCxnSpPr>
          <p:cNvPr id="52232" name="Пряма зі стрілкою 13"/>
          <p:cNvCxnSpPr>
            <a:cxnSpLocks noChangeShapeType="1"/>
          </p:cNvCxnSpPr>
          <p:nvPr/>
        </p:nvCxnSpPr>
        <p:spPr bwMode="auto">
          <a:xfrm rot="5400000">
            <a:off x="2999582" y="3144044"/>
            <a:ext cx="287338" cy="285751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cxnSp>
        <p:nvCxnSpPr>
          <p:cNvPr id="52233" name="Пряма зі стрілкою 17"/>
          <p:cNvCxnSpPr>
            <a:cxnSpLocks noChangeShapeType="1"/>
          </p:cNvCxnSpPr>
          <p:nvPr/>
        </p:nvCxnSpPr>
        <p:spPr bwMode="auto">
          <a:xfrm flipH="1">
            <a:off x="3059114" y="1916114"/>
            <a:ext cx="720725" cy="1512887"/>
          </a:xfrm>
          <a:prstGeom prst="straightConnector1">
            <a:avLst/>
          </a:prstGeom>
          <a:noFill/>
          <a:ln w="34925" algn="ctr">
            <a:solidFill>
              <a:schemeClr val="tx1">
                <a:alpha val="81960"/>
              </a:schemeClr>
            </a:solidFill>
            <a:round/>
            <a:headEnd/>
            <a:tailEnd type="stealth" w="med" len="med"/>
          </a:ln>
        </p:spPr>
      </p:cxnSp>
      <p:cxnSp>
        <p:nvCxnSpPr>
          <p:cNvPr id="52234" name="Пряма зі стрілкою 25"/>
          <p:cNvCxnSpPr>
            <a:cxnSpLocks noChangeShapeType="1"/>
          </p:cNvCxnSpPr>
          <p:nvPr/>
        </p:nvCxnSpPr>
        <p:spPr bwMode="auto">
          <a:xfrm>
            <a:off x="6084890" y="1916114"/>
            <a:ext cx="573087" cy="1076325"/>
          </a:xfrm>
          <a:prstGeom prst="straightConnector1">
            <a:avLst/>
          </a:prstGeom>
          <a:noFill/>
          <a:ln w="34925" algn="ctr">
            <a:solidFill>
              <a:schemeClr val="tx1">
                <a:alpha val="81960"/>
              </a:schemeClr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erdzemne mor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0"/>
            <a:ext cx="7443815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rrivederci!</a:t>
            </a:r>
            <a:endParaRPr lang="uk-U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еннінський півострів. Вигляд з космосу">
            <a:hlinkClick r:id="rId2" tooltip="&quot;Апеннінський півострів. Вигляд з космосу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2f1ed65ae42_norma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022231534SlideId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3184458SlideId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4221620SlideId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4221620SlideId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4221620SlideId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4221620SlideId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113184329SlideId27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1404</Words>
  <Application>Microsoft Office PowerPoint</Application>
  <PresentationFormat>Экран (4:3)</PresentationFormat>
  <Paragraphs>279</Paragraphs>
  <Slides>71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Презентация PowerPoint</vt:lpstr>
      <vt:lpstr>Девіз заняття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заняття</vt:lpstr>
      <vt:lpstr>1 зупинка</vt:lpstr>
      <vt:lpstr>Походження назви</vt:lpstr>
      <vt:lpstr>“Візитна картка”</vt:lpstr>
      <vt:lpstr>Презентация PowerPoint</vt:lpstr>
      <vt:lpstr>Презентация PowerPoint</vt:lpstr>
      <vt:lpstr>Протяжність кордонів</vt:lpstr>
      <vt:lpstr>Зупинка “Природна”</vt:lpstr>
      <vt:lpstr>Презентация PowerPoint</vt:lpstr>
      <vt:lpstr>Презентация PowerPoint</vt:lpstr>
      <vt:lpstr>Презентация PowerPoint</vt:lpstr>
      <vt:lpstr>Презентация PowerPoint</vt:lpstr>
      <vt:lpstr>Розшифруйте наступні цифри:</vt:lpstr>
      <vt:lpstr>Міні-підручник</vt:lpstr>
      <vt:lpstr>Презентация PowerPoint</vt:lpstr>
      <vt:lpstr>Презентация PowerPoint</vt:lpstr>
      <vt:lpstr>Зупинка “Традиційна”</vt:lpstr>
      <vt:lpstr>Сієста</vt:lpstr>
      <vt:lpstr>«Sagra» </vt:lpstr>
      <vt:lpstr>Презентация PowerPoint</vt:lpstr>
      <vt:lpstr>Презентация PowerPoint</vt:lpstr>
      <vt:lpstr>Карнавал</vt:lpstr>
      <vt:lpstr>Зупинка “Економічна”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Зупинка “Туристична”</vt:lpstr>
      <vt:lpstr>Презентация PowerPoint</vt:lpstr>
      <vt:lpstr>Світові туристичні потоки до Італії (2013р.)</vt:lpstr>
      <vt:lpstr>Презентация PowerPoint</vt:lpstr>
      <vt:lpstr>Презентация PowerPoint</vt:lpstr>
      <vt:lpstr>ХРАМ ВЕСТИ</vt:lpstr>
      <vt:lpstr>ПАНТЕОН</vt:lpstr>
      <vt:lpstr>Презентация PowerPoint</vt:lpstr>
      <vt:lpstr>Сикстинська капела</vt:lpstr>
      <vt:lpstr>Презентация PowerPoint</vt:lpstr>
      <vt:lpstr>ФОНТАН ТРЕВІ</vt:lpstr>
      <vt:lpstr>Презентация PowerPoint</vt:lpstr>
      <vt:lpstr>ПАЛАЦЦО ВЕККІО</vt:lpstr>
      <vt:lpstr>  ТЕАТР “ЛА СКАЛА”</vt:lpstr>
      <vt:lpstr>Презентация PowerPoint</vt:lpstr>
      <vt:lpstr>СОБОР СВЯТОГО МАРКА</vt:lpstr>
      <vt:lpstr> БАЗИЛІКА СВЯТОГО МАРКА</vt:lpstr>
      <vt:lpstr>  ПАЛАЦ ДОЖІВ</vt:lpstr>
      <vt:lpstr>Закріплення вивченого матеріалу</vt:lpstr>
      <vt:lpstr>Сенкан</vt:lpstr>
      <vt:lpstr>Приклад сенкану</vt:lpstr>
      <vt:lpstr>Асоціативний кущ</vt:lpstr>
      <vt:lpstr>“З чим я йду?”</vt:lpstr>
      <vt:lpstr>Домашнє завдання </vt:lpstr>
      <vt:lpstr>Аrrivederci!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Алина</dc:creator>
  <cp:lastModifiedBy>Алина</cp:lastModifiedBy>
  <cp:revision>118</cp:revision>
  <dcterms:created xsi:type="dcterms:W3CDTF">2014-11-02T08:31:32Z</dcterms:created>
  <dcterms:modified xsi:type="dcterms:W3CDTF">2016-02-27T12:46:33Z</dcterms:modified>
</cp:coreProperties>
</file>