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68" r:id="rId3"/>
    <p:sldId id="269" r:id="rId4"/>
    <p:sldId id="270" r:id="rId5"/>
    <p:sldId id="271" r:id="rId6"/>
    <p:sldId id="263" r:id="rId7"/>
    <p:sldId id="272" r:id="rId8"/>
    <p:sldId id="277" r:id="rId9"/>
    <p:sldId id="273" r:id="rId10"/>
    <p:sldId id="274" r:id="rId11"/>
    <p:sldId id="275" r:id="rId12"/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4" r:id="rId20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9" autoAdjust="0"/>
    <p:restoredTop sz="86383" autoAdjust="0"/>
  </p:normalViewPr>
  <p:slideViewPr>
    <p:cSldViewPr>
      <p:cViewPr varScale="1">
        <p:scale>
          <a:sx n="74" d="100"/>
          <a:sy n="74" d="100"/>
        </p:scale>
        <p:origin x="-120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49BBE-BBD0-40D6-89E8-F98428F0CC9F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32C58-2C93-4FCF-990D-2B16BC23F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0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32C58-2C93-4FCF-990D-2B16BC23F8D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48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588" y="836712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Стратегії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критичного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мислення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уроках у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початковій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школі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7136" y="4797152"/>
            <a:ext cx="3377580" cy="158417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uk-UA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Лахно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Галина Віталіївна, вчитель-методист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Броварської загальноосвітньої школи 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I-III </a:t>
            </a: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ступенів №3 Київської області.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0" indent="0">
              <a:buNone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8" y="2924944"/>
            <a:ext cx="3619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725" y="188640"/>
            <a:ext cx="990599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«Діаграма </a:t>
            </a:r>
            <a:r>
              <a:rPr lang="uk-UA" sz="28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енна»</a:t>
            </a:r>
            <a:endParaRPr lang="en-US" sz="2800" b="1" u="sng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в групах, в парах)</a:t>
            </a:r>
            <a:endParaRPr lang="en-US" sz="2400" dirty="0" smtClean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17638"/>
            <a:ext cx="457200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артинки по запросу диаграмма венна"/>
          <p:cNvSpPr>
            <a:spLocks noChangeAspect="1" noChangeArrowheads="1"/>
          </p:cNvSpPr>
          <p:nvPr/>
        </p:nvSpPr>
        <p:spPr bwMode="auto">
          <a:xfrm>
            <a:off x="155575" y="-2087563"/>
            <a:ext cx="6029325" cy="436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Картинки по запросу диаграмма вен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1" y="1916831"/>
            <a:ext cx="9217024" cy="493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98087" y="1340768"/>
            <a:ext cx="345638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33120" y="1397641"/>
            <a:ext cx="3456384" cy="5911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Прямокутник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2598" y="962720"/>
            <a:ext cx="1657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Аргумент «за»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825208" y="1028309"/>
            <a:ext cx="202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Аргумент «проти»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0863" y="3429000"/>
            <a:ext cx="2985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сторони рівні</a:t>
            </a:r>
          </a:p>
          <a:p>
            <a:pPr algn="ctr"/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 = а  • 4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3120" y="3447474"/>
            <a:ext cx="29859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 сторони рівні</a:t>
            </a:r>
          </a:p>
          <a:p>
            <a:pPr algn="ctr"/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 = 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+ 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7277" y="3259716"/>
            <a:ext cx="29859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b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геометричних</a:t>
            </a:r>
            <a:b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фігур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a </a:t>
            </a:r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uk-UA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27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20" y="637985"/>
            <a:ext cx="8352928" cy="615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8947" y="3573016"/>
            <a:ext cx="15081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284" y="0"/>
            <a:ext cx="9905999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«Ромашка </a:t>
            </a:r>
            <a:r>
              <a:rPr lang="uk-UA" sz="2800" b="1" u="sng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8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лума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uk-UA" sz="24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(Робота в групах, на уроках читання)</a:t>
            </a:r>
            <a:endParaRPr lang="ru-RU" sz="2400" dirty="0">
              <a:ln w="11430"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0675768">
            <a:off x="3410549" y="1278926"/>
            <a:ext cx="11508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Прості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Що?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Коли?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558963">
            <a:off x="4873159" y="4921194"/>
            <a:ext cx="1881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Уточнюючі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питання: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правильно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зрозумів…?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237961">
            <a:off x="5051727" y="1309306"/>
            <a:ext cx="1677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вуються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496616" y="2599157"/>
            <a:ext cx="2224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Пояснюючі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Чому…?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377162">
            <a:off x="2893481" y="5065538"/>
            <a:ext cx="15919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питання: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було б…?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0951" y="3716120"/>
            <a:ext cx="1728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Повчальні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питання:</a:t>
            </a:r>
          </a:p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хорошого?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поганого?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 descr="Картинки по запросу узор без фонає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695" y="3892341"/>
            <a:ext cx="1290635" cy="130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Картинки по запросу узор без фонає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395" y="2208067"/>
            <a:ext cx="1290635" cy="1301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78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68" y="1136938"/>
            <a:ext cx="9906000" cy="107721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шести капелюхів </a:t>
            </a:r>
            <a:endParaRPr lang="en-US" sz="4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Едварда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ru-RU" sz="4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Боно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1339560"/>
            <a:ext cx="7248525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28696" y="3256559"/>
            <a:ext cx="2440348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br>
              <a:rPr lang="uk-UA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капелюхів</a:t>
            </a:r>
            <a:endParaRPr lang="ru-RU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01272" y="32565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5024" y="1829435"/>
            <a:ext cx="1335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3212" y="348468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298" y="3236518"/>
            <a:ext cx="14350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Позитивне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320" y="4943520"/>
            <a:ext cx="1514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Проблеми,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протиріччя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3211" y="5097408"/>
            <a:ext cx="944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03953" y="1829435"/>
            <a:ext cx="1805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9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60848"/>
            <a:ext cx="9875228" cy="216024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 вправи</a:t>
            </a:r>
            <a:endParaRPr lang="ru-RU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29966" y="4369872"/>
            <a:ext cx="1620956" cy="1149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842122" y="4353749"/>
            <a:ext cx="1480540" cy="1113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2" idx="0"/>
          </p:cNvCxnSpPr>
          <p:nvPr/>
        </p:nvCxnSpPr>
        <p:spPr>
          <a:xfrm flipH="1">
            <a:off x="4953000" y="4362065"/>
            <a:ext cx="39294" cy="1731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508631"/>
            <a:ext cx="481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Мозкова атака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093296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Асоціативний кущ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44800" y="5508631"/>
            <a:ext cx="506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Кубування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01072" y="159055"/>
            <a:ext cx="3835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інформація, факти, цифри.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42122" y="581226"/>
            <a:ext cx="1758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14027" y="1104446"/>
            <a:ext cx="3667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Якою ми володіємо інформацією?</a:t>
            </a:r>
          </a:p>
          <a:p>
            <a: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Якої інформації нам не вистачає?</a:t>
            </a:r>
            <a:endParaRPr lang="ru-RU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2" y="0"/>
            <a:ext cx="3163793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80791" y="61212"/>
            <a:ext cx="2665851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Білий капелюх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55806" y="1916832"/>
            <a:ext cx="4072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Міркуючи,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пригадай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треба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(словники,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енциклопедії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довідники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 спрямовує увагу на наяву відсутньої інформації.</a:t>
            </a: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57437" y="1427080"/>
            <a:ext cx="4172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Які у мене виникають почуття?</a:t>
            </a:r>
            <a:b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Що нам показує </a:t>
            </a:r>
            <a:r>
              <a:rPr lang="uk-UA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інтуіція</a:t>
            </a:r>
            <a:r>
              <a:rPr lang="uk-UA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uk-UA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720752" y="4609933"/>
            <a:ext cx="1148422" cy="835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835343" y="4621088"/>
            <a:ext cx="1061873" cy="7145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1184" y="5333273"/>
            <a:ext cx="5159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Скажіть по-іншому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467" y="5333273"/>
            <a:ext cx="4748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«група слів»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" y="236533"/>
            <a:ext cx="3812737" cy="2350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43294" y="193660"/>
            <a:ext cx="3360792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Червоний </a:t>
            </a:r>
            <a:r>
              <a:rPr lang="uk-UA" sz="28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капелюх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57842" y="323364"/>
            <a:ext cx="35533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емоції. почуття,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інтуіція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28013" y="2152807"/>
            <a:ext cx="4483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Учень відкрито виражає свої почуття, емоції, </a:t>
            </a:r>
            <a:r>
              <a:rPr lang="uk-UA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інтуіцію</a:t>
            </a:r>
            <a:r>
              <a:rPr lang="uk-UA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червоний капелюх – це формування свого ставлення до подій та їх учасників.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72" y="2276872"/>
            <a:ext cx="9875228" cy="216024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 вправи</a:t>
            </a:r>
            <a:endParaRPr lang="ru-RU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7235" y="888668"/>
            <a:ext cx="1758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808984" y="4609933"/>
            <a:ext cx="0" cy="1451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6061358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3775" y="4149080"/>
            <a:ext cx="5532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здійснення ідей. Учень у жовтому капелюсі робить пряме зусилля знайти переваги, досягнення й пропозиції.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2" r="-3137"/>
          <a:stretch/>
        </p:blipFill>
        <p:spPr bwMode="auto">
          <a:xfrm>
            <a:off x="0" y="22111"/>
            <a:ext cx="3583711" cy="2398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57586" y="792887"/>
            <a:ext cx="2930482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Жовтий капелюх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6739" y="915997"/>
            <a:ext cx="4559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позитив, переваги, перспективи.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43925" y="2523129"/>
            <a:ext cx="4953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Чому </a:t>
            </a:r>
            <a:r>
              <a:rPr lang="uk-UA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варто зробити</a:t>
            </a:r>
            <a:r>
              <a:rPr lang="uk-UA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Які </a:t>
            </a:r>
            <a:r>
              <a:rPr lang="uk-UA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перспективи?</a:t>
            </a:r>
          </a:p>
          <a:p>
            <a:r>
              <a:rPr lang="uk-UA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варто досліджувати, чи ні?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1242" y="1844824"/>
            <a:ext cx="1986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4809" y="2492330"/>
            <a:ext cx="6045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Застерігає і змушує думати критично. Що може статися поганого? Що піде не так? Обережність. Дозволяє дати волю критичним оцінкам.  Вказує на можливі ризики. Діти вчаться доводити свою думку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5" t="7037"/>
          <a:stretch/>
        </p:blipFill>
        <p:spPr bwMode="auto">
          <a:xfrm>
            <a:off x="1" y="9128"/>
            <a:ext cx="3224808" cy="244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5181" y="971199"/>
            <a:ext cx="1758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2103" y="1569000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Чому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 не варто робити</a:t>
            </a:r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Що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піти не так?</a:t>
            </a:r>
          </a:p>
          <a:p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Які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недоліки?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47369" y="337178"/>
            <a:ext cx="17709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критика.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68824" y="231867"/>
            <a:ext cx="301056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Чорний </a:t>
            </a:r>
            <a:r>
              <a:rPr lang="uk-UA" sz="2800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капелюх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03483" y="2501723"/>
            <a:ext cx="9875228" cy="216024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 вправи</a:t>
            </a:r>
            <a:endParaRPr lang="ru-RU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553056" y="4869160"/>
            <a:ext cx="136815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4" idx="0"/>
          </p:cNvCxnSpPr>
          <p:nvPr/>
        </p:nvCxnSpPr>
        <p:spPr>
          <a:xfrm>
            <a:off x="5721385" y="4869160"/>
            <a:ext cx="1190918" cy="724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-47032" y="5579078"/>
            <a:ext cx="5159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 «Добре-погано»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32735" y="5593401"/>
            <a:ext cx="5159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Дискусія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1374" y="2555050"/>
            <a:ext cx="5132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 колір нагадує про рослини, ріст, енергію, життя. Під зеленим капелюхом учень вносить пропозицію і обговорює нові ідеї, варіанти.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91374" y="4643568"/>
            <a:ext cx="1495516" cy="873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96267" y="4643568"/>
            <a:ext cx="1544965" cy="844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9323" y="5488310"/>
            <a:ext cx="4437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 ланцюжок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9530" y="5517232"/>
            <a:ext cx="4937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 - респондент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" y="0"/>
            <a:ext cx="3296816" cy="22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441815" y="231867"/>
            <a:ext cx="3076291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Зелений капелюх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76512" y="354977"/>
            <a:ext cx="46646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креативність, творчість, нові ідеї.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2770" y="857219"/>
            <a:ext cx="1758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45453" y="1446493"/>
            <a:ext cx="4953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 зробити по-іншому?</a:t>
            </a:r>
          </a:p>
          <a:p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Які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 ідей з цим пов’язані?</a:t>
            </a:r>
          </a:p>
          <a:p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незвичайного можна з цим зробити?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772" y="2276872"/>
            <a:ext cx="9875228" cy="216024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 вправи</a:t>
            </a:r>
            <a:endParaRPr lang="ru-RU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4798253" y="4643568"/>
            <a:ext cx="61277" cy="1449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84205" y="6093296"/>
            <a:ext cx="4437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71403" y="1916832"/>
            <a:ext cx="9875228" cy="216024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28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 вправи</a:t>
            </a:r>
            <a:endParaRPr lang="ru-RU" sz="2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48002" y="2495518"/>
            <a:ext cx="428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Символізує знання, розум. Це контроль, підбиття підсумків. Узагальнення.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410331" y="4293096"/>
            <a:ext cx="1486032" cy="1131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endCxn id="11" idx="0"/>
          </p:cNvCxnSpPr>
          <p:nvPr/>
        </p:nvCxnSpPr>
        <p:spPr>
          <a:xfrm>
            <a:off x="6042770" y="4293096"/>
            <a:ext cx="1430117" cy="1160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5445224"/>
            <a:ext cx="4882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Сенкан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03" y="5997734"/>
            <a:ext cx="990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Взаємне навчання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80579" y="5453502"/>
            <a:ext cx="478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Інтрига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>
            <a:endCxn id="10" idx="0"/>
          </p:cNvCxnSpPr>
          <p:nvPr/>
        </p:nvCxnSpPr>
        <p:spPr>
          <a:xfrm>
            <a:off x="4947997" y="4293096"/>
            <a:ext cx="0" cy="170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1" y="116632"/>
            <a:ext cx="3308103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248002" y="231867"/>
            <a:ext cx="2726837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Синій капелюх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97534" y="354977"/>
            <a:ext cx="5315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координація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реалізація і вирішення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42770" y="857219"/>
            <a:ext cx="17583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45453" y="1409691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Чого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 досягли?</a:t>
            </a:r>
          </a:p>
          <a:p>
            <a:r>
              <a:rPr lang="uk-UA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Що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зробити ще?</a:t>
            </a: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44256" y="3418840"/>
            <a:ext cx="9902408" cy="6336704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b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464" y="188640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/>
              <a:t>“</a:t>
            </a:r>
            <a:r>
              <a:rPr lang="ru-RU" i="1" dirty="0" err="1"/>
              <a:t>Майбутнє</a:t>
            </a:r>
            <a:r>
              <a:rPr lang="ru-RU" i="1" dirty="0"/>
              <a:t> наших </a:t>
            </a:r>
            <a:r>
              <a:rPr lang="ru-RU" i="1" dirty="0" err="1"/>
              <a:t>дітей</a:t>
            </a:r>
            <a:r>
              <a:rPr lang="ru-RU" i="1" dirty="0"/>
              <a:t>, </a:t>
            </a:r>
            <a:r>
              <a:rPr lang="ru-RU" i="1" dirty="0" err="1"/>
              <a:t>майбутнє</a:t>
            </a:r>
            <a:r>
              <a:rPr lang="ru-RU" i="1" dirty="0"/>
              <a:t> народу – в руках учителя. В </a:t>
            </a:r>
            <a:r>
              <a:rPr lang="ru-RU" i="1" dirty="0" err="1"/>
              <a:t>його</a:t>
            </a:r>
            <a:r>
              <a:rPr lang="ru-RU" i="1" dirty="0"/>
              <a:t> золотому </a:t>
            </a:r>
            <a:r>
              <a:rPr lang="ru-RU" i="1" dirty="0" err="1"/>
              <a:t>серці</a:t>
            </a:r>
            <a:r>
              <a:rPr lang="ru-RU" i="1" dirty="0"/>
              <a:t>”.</a:t>
            </a:r>
            <a:br>
              <a:rPr lang="ru-RU" i="1" dirty="0"/>
            </a:br>
            <a:r>
              <a:rPr lang="ru-RU" i="1" dirty="0" err="1"/>
              <a:t>О.Фадєєв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93" y="1068513"/>
            <a:ext cx="9936938" cy="150926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Нові технології розвитку критичного мислення  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початкових класах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Безымянн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28" y="1489974"/>
            <a:ext cx="8712968" cy="536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7876" y="3573015"/>
            <a:ext cx="15552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b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критичного</a:t>
            </a:r>
            <a:b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7045" y="3942347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368077">
            <a:off x="2586265" y="4992031"/>
            <a:ext cx="19239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 </a:t>
            </a:r>
            <a:b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9104" y="2758262"/>
            <a:ext cx="2314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7988" y="5044534"/>
            <a:ext cx="21272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2920" y="1958043"/>
            <a:ext cx="20505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Віра 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сили</a:t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0646205">
            <a:off x="1161952" y="3589518"/>
            <a:ext cx="20201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Цінування </a:t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думок</a:t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456004">
            <a:off x="1836592" y="2579419"/>
            <a:ext cx="2601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0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8898" y="1127646"/>
            <a:ext cx="9936938" cy="186930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етапи уроку </a:t>
            </a:r>
            <a:b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критичного мислення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045358" y="2996952"/>
            <a:ext cx="3832504" cy="163690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критичного мислення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784648" y="4365104"/>
            <a:ext cx="1314848" cy="1019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6598662" y="2420888"/>
            <a:ext cx="1234658" cy="816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636872" y="4744422"/>
            <a:ext cx="108012" cy="1280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2216696" y="2348880"/>
            <a:ext cx="1060424" cy="751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561866" y="4365104"/>
            <a:ext cx="1377789" cy="8865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44624" y="1948770"/>
            <a:ext cx="1560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Розминка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15053" y="6022037"/>
            <a:ext cx="20436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Усвідомлення</a:t>
            </a:r>
            <a:b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змісту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3121" y="5292176"/>
            <a:ext cx="1956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Актуалізація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89227" y="1740712"/>
            <a:ext cx="2298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000" b="1" u="sng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</a:t>
            </a:r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255646" y="5251702"/>
            <a:ext cx="1606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 Рефлексія</a:t>
            </a:r>
            <a:endParaRPr lang="ru-RU" sz="2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93" y="0"/>
            <a:ext cx="9936938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та форми роботи</a:t>
            </a:r>
            <a:br>
              <a:rPr lang="uk-UA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критичного мислення</a:t>
            </a:r>
            <a:endParaRPr lang="ru-RU" sz="32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30" y="1082994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 «Асоціативний кущ»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6274" y="1700808"/>
            <a:ext cx="4280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Асоціація спонукає до вільного і відкритого мислення.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780926"/>
            <a:ext cx="9906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185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записати ключове слово в центрі аркуша</a:t>
            </a:r>
            <a:r>
              <a:rPr lang="ru-RU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5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фразу</a:t>
            </a:r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записати будь-які слова чи фрази, які спадають на думку</a:t>
            </a:r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85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ставити знаки питання біля частин куща, в яких є невпевненість</a:t>
            </a:r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185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після заповнення «куща» вказати проблеми для розгляду яких потрібна додаткова інформація</a:t>
            </a:r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встановити якомога більше зв’язків</a:t>
            </a:r>
            <a:r>
              <a:rPr lang="uk-UA" sz="185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185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185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5634" y="2428551"/>
            <a:ext cx="3005245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3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 правил:</a:t>
            </a:r>
            <a:endParaRPr lang="uk-UA" sz="23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17669" y="5478524"/>
            <a:ext cx="1368152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518849" y="5344580"/>
            <a:ext cx="1080120" cy="284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464614" y="4986921"/>
            <a:ext cx="432048" cy="457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3958855" y="4950173"/>
            <a:ext cx="331595" cy="457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3599135" y="5344580"/>
            <a:ext cx="518534" cy="126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854714" y="5730552"/>
            <a:ext cx="12109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22142" y="6073680"/>
            <a:ext cx="603739" cy="4666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485821" y="5744362"/>
            <a:ext cx="936104" cy="13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401155" y="5920190"/>
            <a:ext cx="669278" cy="124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858402" y="6063208"/>
            <a:ext cx="407276" cy="332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485821" y="5970317"/>
            <a:ext cx="1316977" cy="463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577124" y="5920191"/>
            <a:ext cx="1420865" cy="143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21925" y="5573506"/>
            <a:ext cx="1224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26631" y="4628281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Зошит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78502" y="5120722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Пенал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44997" y="4628281"/>
            <a:ext cx="77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05270" y="5117496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85666" y="5507066"/>
            <a:ext cx="99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39408" y="591176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81035" y="5878542"/>
            <a:ext cx="67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798017" y="6247874"/>
            <a:ext cx="84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86274" y="6498086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54920" y="6433494"/>
            <a:ext cx="1234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4801745" y="4950173"/>
            <a:ext cx="0" cy="457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380190" y="4580841"/>
            <a:ext cx="1078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Канікули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4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2680" y="13484"/>
            <a:ext cx="5904656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</a:t>
            </a:r>
            <a:r>
              <a:rPr lang="uk-UA" sz="28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Сенкан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uk-UA" sz="28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п’ятиряддя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uk-UA" sz="2800" i="1" u="sng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(Етап рефлексії)</a:t>
            </a:r>
          </a:p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520282" y="980728"/>
            <a:ext cx="90094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uk-UA" sz="24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сенкану</a:t>
            </a:r>
            <a:r>
              <a:rPr lang="uk-UA" sz="2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r>
              <a:rPr lang="uk-UA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1рядок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тема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іменник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sz="2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рядок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опис (2 </a:t>
            </a:r>
            <a:r>
              <a:rPr lang="uk-UA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прикм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sz="20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рядок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дія (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дієслова);</a:t>
            </a:r>
          </a:p>
          <a:p>
            <a:r>
              <a:rPr lang="uk-UA" sz="20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рядок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ставлення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(речення, фраза) почуття з приводу обговорюваного;</a:t>
            </a:r>
          </a:p>
          <a:p>
            <a:r>
              <a:rPr lang="uk-UA" sz="20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 рядок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перефразуванння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сутності ( синонім, узагальнення, підсумок);</a:t>
            </a: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6496" y="4005064"/>
            <a:ext cx="37704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1.Калина</a:t>
            </a:r>
          </a:p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2.Червона, чарівна.</a:t>
            </a:r>
            <a:b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3.Дивує, зворушує, лікує.</a:t>
            </a:r>
          </a:p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4.Без калини нема України.</a:t>
            </a:r>
          </a:p>
          <a:p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5.Оберіг.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7594" y="4034663"/>
            <a:ext cx="432143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ливе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активне.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Залучає, спілкується, навчає.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Промінь світла в темряві.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Просвіта.</a:t>
            </a:r>
          </a:p>
        </p:txBody>
      </p:sp>
    </p:spTree>
    <p:extLst>
      <p:ext uri="{BB962C8B-B14F-4D97-AF65-F5344CB8AC3E}">
        <p14:creationId xmlns:p14="http://schemas.microsoft.com/office/powerpoint/2010/main" val="75584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097" y="97373"/>
            <a:ext cx="538259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8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кубування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9338" y="628563"/>
            <a:ext cx="63068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Кубування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стратегія розвитку критичного мислення.</a:t>
            </a:r>
          </a:p>
          <a:p>
            <a:pPr algn="ctr"/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297928" y="1484784"/>
            <a:ext cx="1717024" cy="1470874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2060145" y="1960958"/>
            <a:ext cx="2797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-Як це виглядає?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246200" y="3204392"/>
            <a:ext cx="1813945" cy="1487120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орівняти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201006" y="4926884"/>
            <a:ext cx="1859139" cy="167046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 асоціації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Куб 8"/>
          <p:cNvSpPr/>
          <p:nvPr/>
        </p:nvSpPr>
        <p:spPr>
          <a:xfrm>
            <a:off x="4892752" y="1484785"/>
            <a:ext cx="1716432" cy="1470874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Проаналі-зувати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Куб 9"/>
          <p:cNvSpPr/>
          <p:nvPr/>
        </p:nvSpPr>
        <p:spPr>
          <a:xfrm>
            <a:off x="4856175" y="3204392"/>
            <a:ext cx="1969032" cy="1487120"/>
          </a:xfrm>
          <a:prstGeom prst="cub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астосувати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Куб 10"/>
          <p:cNvSpPr/>
          <p:nvPr/>
        </p:nvSpPr>
        <p:spPr>
          <a:xfrm>
            <a:off x="4856174" y="4998892"/>
            <a:ext cx="1751252" cy="1526452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«За» та «проти»</a:t>
            </a: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2076980" y="5328275"/>
            <a:ext cx="2797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 що це змушує тебе думати? Що спадає на думку у зв’язку з цим?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060145" y="3624786"/>
            <a:ext cx="2797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 що це схоже? Від чого це відрізняється?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6825207" y="5300453"/>
            <a:ext cx="3080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-Добре це чи погано? Чому? Займіть певну позицію.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6825207" y="3389057"/>
            <a:ext cx="308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-Як би ти це використав? Яким чином це може бути застосовано?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6825207" y="1683959"/>
            <a:ext cx="3080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-З чого це зроблено?  Ви це знаєте? Ви це можете вигадати?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2879" y="116632"/>
            <a:ext cx="87925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Приклад: </a:t>
            </a:r>
            <a:r>
              <a:rPr lang="uk-UA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«Годівничка»</a:t>
            </a:r>
          </a:p>
          <a:p>
            <a:pPr algn="ctr"/>
            <a:endParaRPr lang="uk-UA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Трикутна, невелика за розміром, коричнева.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Схожі на маленький будиночок, на трикутник.</a:t>
            </a: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Змушує думати про птахів, білок, маленьких тварин.</a:t>
            </a: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Зроблена руками людини за допомогою деревини, цвяхів, молотка.</a:t>
            </a: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годування птахів та маленьких тварин.</a:t>
            </a:r>
          </a:p>
          <a:p>
            <a:pPr marL="457200" indent="-457200">
              <a:buAutoNum type="arabicPeriod"/>
            </a:pP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Затишок і їжа для птахів.</a:t>
            </a:r>
            <a:r>
              <a:rPr lang="uk-UA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Звичайно, це добре.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160" y="4509120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84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«ЕСЕ»</a:t>
            </a:r>
            <a:br>
              <a:rPr lang="uk-UA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(Етап рефлексії, актуалізації)</a:t>
            </a:r>
            <a:r>
              <a:rPr lang="ru-RU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512" y="2617443"/>
            <a:ext cx="5825852" cy="3884657"/>
          </a:xfrm>
        </p:spPr>
        <p:txBody>
          <a:bodyPr/>
          <a:lstStyle/>
          <a:p>
            <a:pPr marL="0" indent="0">
              <a:buNone/>
            </a:pPr>
            <a:r>
              <a:rPr lang="uk-UA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написання: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збирання інформації за потребою;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аналіз інформації;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виявлення власної думки;</a:t>
            </a: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викладання власної думки;</a:t>
            </a:r>
            <a:endParaRPr lang="ru-RU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60912" y="1628800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розповісти про світ через себе</a:t>
            </a:r>
            <a:b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про себе за допомогою світу.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1185" y="222422"/>
            <a:ext cx="5572166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  «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</a:t>
            </a:r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респондент»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8404" y="840804"/>
            <a:ext cx="3759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методика спрямована на розвиток уваги учнів націлена на запам’ятовування важливих деталей.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68606"/>
            <a:ext cx="9905999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«Метод прес»</a:t>
            </a:r>
          </a:p>
          <a:p>
            <a:pPr algn="ctr"/>
            <a:r>
              <a:rPr lang="uk-UA" sz="2400" dirty="0" smtClean="0">
                <a:ln w="11430"/>
                <a:latin typeface="Times New Roman" panose="02020603050405020304" pitchFamily="18" charset="0"/>
                <a:cs typeface="Times New Roman" panose="02020603050405020304" pitchFamily="18" charset="0"/>
              </a:rPr>
              <a:t>(На будь якому етапі уроку) </a:t>
            </a:r>
          </a:p>
          <a:p>
            <a:pPr algn="ctr"/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18932" y="3240661"/>
            <a:ext cx="377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 своєї думки або своєї точки зору.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4032422"/>
            <a:ext cx="9905998" cy="8925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Стратегія «Порушено послідовність»</a:t>
            </a:r>
          </a:p>
          <a:p>
            <a:pPr algn="ctr"/>
            <a:r>
              <a:rPr lang="uk-UA" sz="2400" dirty="0" smtClean="0">
                <a:ln w="11430"/>
              </a:rPr>
              <a:t>(Робота в групах)</a:t>
            </a:r>
            <a:endParaRPr lang="ru-RU" sz="2400" dirty="0">
              <a:ln w="1143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7096" y="4931508"/>
            <a:ext cx="4088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Учням пропонується кілька речень з тексту, записаних у порушеній послідовності. І кожна група повинна запропонувати свою послідовність поданих речень.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4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886</Words>
  <Application>Microsoft Office PowerPoint</Application>
  <PresentationFormat>Лист A4 (210x297 мм)</PresentationFormat>
  <Paragraphs>193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Стратегії критичного мислення на уроках у початковій школі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Метод «ЕСЕ» (Етап рефлексії, актуалізації)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Аня Саргіївна</dc:creator>
  <cp:lastModifiedBy>Пользователь Windows</cp:lastModifiedBy>
  <cp:revision>62</cp:revision>
  <dcterms:created xsi:type="dcterms:W3CDTF">2017-12-29T14:26:29Z</dcterms:created>
  <dcterms:modified xsi:type="dcterms:W3CDTF">2018-01-11T16:05:50Z</dcterms:modified>
</cp:coreProperties>
</file>