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7" r:id="rId3"/>
    <p:sldId id="268" r:id="rId4"/>
    <p:sldId id="264" r:id="rId5"/>
    <p:sldId id="258" r:id="rId6"/>
    <p:sldId id="256" r:id="rId7"/>
    <p:sldId id="270" r:id="rId8"/>
    <p:sldId id="269" r:id="rId9"/>
    <p:sldId id="265" r:id="rId10"/>
    <p:sldId id="273" r:id="rId11"/>
    <p:sldId id="274" r:id="rId12"/>
    <p:sldId id="272" r:id="rId13"/>
    <p:sldId id="276" r:id="rId14"/>
    <p:sldId id="275" r:id="rId15"/>
    <p:sldId id="299" r:id="rId16"/>
    <p:sldId id="290" r:id="rId17"/>
    <p:sldId id="277" r:id="rId18"/>
    <p:sldId id="278" r:id="rId19"/>
    <p:sldId id="293" r:id="rId20"/>
    <p:sldId id="295" r:id="rId21"/>
    <p:sldId id="296" r:id="rId22"/>
    <p:sldId id="297" r:id="rId23"/>
    <p:sldId id="298" r:id="rId24"/>
    <p:sldId id="282" r:id="rId25"/>
    <p:sldId id="283" r:id="rId26"/>
    <p:sldId id="281" r:id="rId27"/>
    <p:sldId id="286" r:id="rId28"/>
    <p:sldId id="288" r:id="rId29"/>
    <p:sldId id="28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400BD7"/>
    <a:srgbClr val="D8FB05"/>
    <a:srgbClr val="27E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6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84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98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776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795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915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182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1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90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60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47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15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8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3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95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46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27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D14D1A-BF98-49FD-A8B6-8888EA52CBA1}" type="datetimeFigureOut">
              <a:rPr lang="ru-RU" smtClean="0"/>
              <a:t>26.01.2018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6930A8-E9BD-491A-B15F-CCF36AFF1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58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6.jpeg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1639" y="701884"/>
            <a:ext cx="762676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/>
                <a:solidFill>
                  <a:srgbClr val="C00000"/>
                </a:solidFill>
              </a:rPr>
              <a:t>ПЕРЕВІРКА ДОМАШНЬОГО ЗАВДАННЯ</a:t>
            </a:r>
            <a:endParaRPr lang="ru-RU" sz="28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4693" y="1592574"/>
            <a:ext cx="3029803" cy="3411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1. Вправа № 54, 55 с.47 </a:t>
            </a:r>
            <a:endParaRPr lang="ru-RU" b="1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058399" y="2088107"/>
            <a:ext cx="1251000" cy="4071937"/>
            <a:chOff x="38" y="436"/>
            <a:chExt cx="1390" cy="3449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-4777965">
              <a:off x="-318" y="1910"/>
              <a:ext cx="2131" cy="453"/>
            </a:xfrm>
            <a:prstGeom prst="wave">
              <a:avLst>
                <a:gd name="adj1" fmla="val 20644"/>
                <a:gd name="adj2" fmla="val -8194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ru-RU" dirty="0">
                <a:latin typeface="Verdana" pitchFamily="34" charset="0"/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 rot="-5400000">
              <a:off x="-408" y="1048"/>
              <a:ext cx="1631" cy="408"/>
            </a:xfrm>
            <a:prstGeom prst="wave">
              <a:avLst>
                <a:gd name="adj1" fmla="val 20644"/>
                <a:gd name="adj2" fmla="val -8250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>
                <a:latin typeface="Trebuchet MS" pitchFamily="34" charset="0"/>
              </a:endParaRPr>
            </a:p>
          </p:txBody>
        </p:sp>
        <p:pic>
          <p:nvPicPr>
            <p:cNvPr id="7" name="Picture 7" descr="Колба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840"/>
              <a:ext cx="1270" cy="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8"/>
            <p:cNvSpPr>
              <a:spLocks noChangeArrowheads="1" noChangeShapeType="1" noTextEdit="1"/>
            </p:cNvSpPr>
            <p:nvPr/>
          </p:nvSpPr>
          <p:spPr bwMode="auto">
            <a:xfrm rot="16769836">
              <a:off x="-49" y="850"/>
              <a:ext cx="842" cy="66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 dirty="0">
                  <a:solidFill>
                    <a:srgbClr val="C0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хімія</a:t>
              </a:r>
            </a:p>
          </p:txBody>
        </p:sp>
        <p:sp>
          <p:nvSpPr>
            <p:cNvPr id="9" name="WordArt 9"/>
            <p:cNvSpPr>
              <a:spLocks noChangeArrowheads="1" noChangeShapeType="1" noTextEdit="1"/>
            </p:cNvSpPr>
            <p:nvPr/>
          </p:nvSpPr>
          <p:spPr bwMode="auto">
            <a:xfrm rot="17342849">
              <a:off x="332" y="1754"/>
              <a:ext cx="789" cy="56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 dirty="0">
                  <a:solidFill>
                    <a:srgbClr val="C0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хімія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887105" y="2044000"/>
            <a:ext cx="2861481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/>
              <a:t> №54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 + АgNО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( 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Ва(ОН)</a:t>
            </a:r>
            <a:r>
              <a:rPr lang="uk-UA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в)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48586" y="2317155"/>
            <a:ext cx="2699778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NО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+ АgСІ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↓</a:t>
            </a:r>
          </a:p>
          <a:p>
            <a:pPr>
              <a:lnSpc>
                <a:spcPct val="150000"/>
              </a:lnSpc>
            </a:pPr>
            <a:r>
              <a:rPr lang="uk-UA" dirty="0"/>
              <a:t>ВаSО</a:t>
            </a:r>
            <a:r>
              <a:rPr lang="uk-UA" baseline="-25000" dirty="0"/>
              <a:t>4</a:t>
            </a:r>
            <a:r>
              <a:rPr lang="uk-UA" dirty="0"/>
              <a:t>↓+ </a:t>
            </a:r>
            <a:r>
              <a:rPr lang="uk-UA" dirty="0" smtClean="0"/>
              <a:t>2NН</a:t>
            </a:r>
            <a:r>
              <a:rPr lang="uk-UA" baseline="-25000" dirty="0" smtClean="0"/>
              <a:t>3</a:t>
            </a:r>
            <a:r>
              <a:rPr lang="uk-UA" dirty="0" smtClean="0"/>
              <a:t> + 2Н</a:t>
            </a:r>
            <a:r>
              <a:rPr lang="uk-UA" baseline="-25000" dirty="0" smtClean="0"/>
              <a:t>2</a:t>
            </a:r>
            <a:r>
              <a:rPr lang="uk-UA" dirty="0" smtClean="0"/>
              <a:t>О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 smtClean="0"/>
              <a:t>(NН</a:t>
            </a:r>
            <a:r>
              <a:rPr lang="uk-UA" baseline="-25000" dirty="0" smtClean="0"/>
              <a:t>4</a:t>
            </a:r>
            <a:r>
              <a:rPr lang="uk-UA" dirty="0" smtClean="0"/>
              <a:t>)</a:t>
            </a:r>
            <a:r>
              <a:rPr lang="uk-UA" baseline="-25000" dirty="0" smtClean="0"/>
              <a:t>2</a:t>
            </a:r>
            <a:r>
              <a:rPr lang="uk-UA" dirty="0" smtClean="0"/>
              <a:t> SО</a:t>
            </a:r>
            <a:r>
              <a:rPr lang="uk-UA" baseline="-25000" dirty="0" smtClean="0"/>
              <a:t>4 </a:t>
            </a:r>
            <a:r>
              <a:rPr lang="uk-UA" dirty="0" smtClean="0"/>
              <a:t>+ СО</a:t>
            </a:r>
            <a:r>
              <a:rPr lang="uk-UA" baseline="-25000" dirty="0" smtClean="0"/>
              <a:t>2</a:t>
            </a:r>
            <a:r>
              <a:rPr lang="uk-UA" dirty="0" smtClean="0"/>
              <a:t>↑ + Н</a:t>
            </a:r>
            <a:r>
              <a:rPr lang="uk-UA" baseline="-25000" dirty="0" smtClean="0"/>
              <a:t>2</a:t>
            </a:r>
            <a:r>
              <a:rPr lang="uk-UA" dirty="0" smtClean="0"/>
              <a:t>О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87105" y="3590754"/>
            <a:ext cx="5240537" cy="787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/>
              <a:t>№</a:t>
            </a:r>
            <a:r>
              <a:rPr lang="uk-UA" b="1" dirty="0" smtClean="0"/>
              <a:t>55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/>
              <a:t>(NН</a:t>
            </a:r>
            <a:r>
              <a:rPr lang="uk-UA" baseline="-25000" dirty="0"/>
              <a:t>4</a:t>
            </a:r>
            <a:r>
              <a:rPr lang="uk-UA" dirty="0"/>
              <a:t>)</a:t>
            </a:r>
            <a:r>
              <a:rPr lang="uk-UA" baseline="-25000" dirty="0"/>
              <a:t>2</a:t>
            </a:r>
            <a:r>
              <a:rPr lang="uk-UA" dirty="0"/>
              <a:t>СО</a:t>
            </a:r>
            <a:r>
              <a:rPr lang="uk-UA" baseline="-25000" dirty="0"/>
              <a:t>3</a:t>
            </a:r>
            <a:r>
              <a:rPr lang="uk-UA" dirty="0"/>
              <a:t>→ NН</a:t>
            </a:r>
            <a:r>
              <a:rPr lang="uk-UA" baseline="-25000" dirty="0"/>
              <a:t>4</a:t>
            </a:r>
            <a:r>
              <a:rPr lang="uk-UA" dirty="0"/>
              <a:t>СІ→NН</a:t>
            </a:r>
            <a:r>
              <a:rPr lang="uk-UA" baseline="-25000" dirty="0"/>
              <a:t>3</a:t>
            </a:r>
            <a:r>
              <a:rPr lang="uk-UA" dirty="0"/>
              <a:t>→(NН</a:t>
            </a:r>
            <a:r>
              <a:rPr lang="uk-UA" baseline="-25000" dirty="0"/>
              <a:t>4</a:t>
            </a:r>
            <a:r>
              <a:rPr lang="uk-UA" dirty="0"/>
              <a:t>)</a:t>
            </a:r>
            <a:r>
              <a:rPr lang="uk-UA" baseline="-25000" dirty="0"/>
              <a:t>2</a:t>
            </a:r>
            <a:r>
              <a:rPr lang="uk-UA" dirty="0"/>
              <a:t>SО</a:t>
            </a:r>
            <a:r>
              <a:rPr lang="uk-UA" baseline="-25000" dirty="0"/>
              <a:t>4</a:t>
            </a:r>
            <a:r>
              <a:rPr lang="uk-UA" dirty="0"/>
              <a:t>→ NН</a:t>
            </a:r>
            <a:r>
              <a:rPr lang="uk-UA" baseline="-25000" dirty="0"/>
              <a:t>4</a:t>
            </a:r>
            <a:r>
              <a:rPr lang="uk-UA" dirty="0"/>
              <a:t> </a:t>
            </a:r>
            <a:r>
              <a:rPr lang="uk-UA" dirty="0" smtClean="0"/>
              <a:t>NО</a:t>
            </a:r>
            <a:r>
              <a:rPr lang="uk-UA" baseline="-25000" dirty="0" smtClean="0"/>
              <a:t>3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87105" y="4633853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+НСІ → 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СІ+СО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↑+Н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СІ→ 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↑+НСІ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(NН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+2НNО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→2 NН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Н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SО</a:t>
            </a:r>
            <a:r>
              <a:rPr lang="uk-UA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84914" y="1508051"/>
            <a:ext cx="6966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uk-UA" dirty="0"/>
              <a:t>Хімія 10 </a:t>
            </a:r>
            <a:r>
              <a:rPr lang="uk-UA" dirty="0" err="1"/>
              <a:t>кл</a:t>
            </a:r>
            <a:r>
              <a:rPr lang="uk-UA" dirty="0"/>
              <a:t>. Підручник для середніх загальноосвітніх навчальних закладів / П.П. </a:t>
            </a:r>
            <a:r>
              <a:rPr lang="uk-UA" dirty="0" err="1"/>
              <a:t>Попель</a:t>
            </a:r>
            <a:r>
              <a:rPr lang="uk-UA" dirty="0"/>
              <a:t>, Л.С. Криля. – Київ «Академія» 2010 р. 206 с.</a:t>
            </a:r>
          </a:p>
        </p:txBody>
      </p:sp>
    </p:spTree>
    <p:extLst>
      <p:ext uri="{BB962C8B-B14F-4D97-AF65-F5344CB8AC3E}">
        <p14:creationId xmlns:p14="http://schemas.microsoft.com/office/powerpoint/2010/main" val="13174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3983" y="1153568"/>
            <a:ext cx="2895344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Гідроген хлорид НСІ</a:t>
            </a:r>
          </a:p>
          <a:p>
            <a:pPr algn="ctr"/>
            <a:r>
              <a:rPr lang="uk-UA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ХЛОРОВОДЕНЬ 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2362" y="0"/>
            <a:ext cx="529023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ФІЗИЧНІ ВЛАСТИВОСТІ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834293" y="2520551"/>
            <a:ext cx="2357438" cy="484632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72485" y="4341843"/>
            <a:ext cx="444705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ХЛОРИДНОЮ КИСЛОТОЮ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Цилиндр 1"/>
          <p:cNvSpPr/>
          <p:nvPr/>
        </p:nvSpPr>
        <p:spPr>
          <a:xfrm>
            <a:off x="903102" y="2116577"/>
            <a:ext cx="3655700" cy="3341046"/>
          </a:xfrm>
          <a:prstGeom prst="can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БЕЗБАРВНИЙ ГАЗ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РІЗКИЙ ЗАПАХ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1.3 ВАЖЧИЙ ЗА ПОВІТРЯ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НА ПОВІТРІ «ДИМИТЬ»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РОЗЧИНЯЄТЬСЯ У ВОДІ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Цилиндр 5"/>
          <p:cNvSpPr/>
          <p:nvPr/>
        </p:nvSpPr>
        <p:spPr>
          <a:xfrm>
            <a:off x="7467223" y="1054605"/>
            <a:ext cx="3648452" cy="2419618"/>
          </a:xfrm>
          <a:prstGeom prst="ca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ВОДНИЙ РОЗЧИН</a:t>
            </a:r>
          </a:p>
          <a:p>
            <a:pPr algn="ctr"/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 ХЛОРОВОНЮ НАЗИВАЮТЬ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8919856" y="3665717"/>
            <a:ext cx="699175" cy="484632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Цилиндр 12"/>
          <p:cNvSpPr/>
          <p:nvPr/>
        </p:nvSpPr>
        <p:spPr>
          <a:xfrm>
            <a:off x="6586536" y="4865811"/>
            <a:ext cx="4881185" cy="1216152"/>
          </a:xfrm>
          <a:prstGeom prst="ca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 БЕЗБАРВНА РІДИНА.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МАСОВА ЧАСТКА НСІ У КОНЦЕНТРОВАНІЙ ХЛОРИДНІЙ КИСЛОТІ — 37 %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HCl molecule model-VdW surfac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" y="5381774"/>
            <a:ext cx="1392258" cy="14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2" grpId="0" animBg="1"/>
      <p:bldP spid="6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5621" y="-165842"/>
            <a:ext cx="405765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ДОБУВАННЯ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8213" y="630368"/>
            <a:ext cx="10572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хімічних лабораторіях одержують, нагріваючи NaСl і концентровану H</a:t>
            </a:r>
            <a:r>
              <a:rPr lang="uk-UA" sz="24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uk-UA" sz="24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7371" y="1363214"/>
            <a:ext cx="2484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2NaCl+H</a:t>
            </a:r>
            <a:r>
              <a:rPr lang="uk-UA" sz="28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uk-UA" sz="28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2346" y="1317318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uk-UA" sz="28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uk-UA" sz="28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+2HCІ↑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964" y="2065823"/>
            <a:ext cx="8075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uk-UA" sz="2400" u="sng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Згадайте, як необхідно збирати гідроген хлорид НСІ?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968" y="3223738"/>
            <a:ext cx="7210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промисловості НСІ одержують із простих речовин.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https://academia.in.ua/sites/default/files/field/image/image001_4.g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70"/>
          <a:stretch/>
        </p:blipFill>
        <p:spPr bwMode="auto">
          <a:xfrm>
            <a:off x="2307371" y="4041257"/>
            <a:ext cx="1826391" cy="84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3" descr="chem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86" y="57773"/>
            <a:ext cx="1404014" cy="140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275" y="2332219"/>
            <a:ext cx="3480606" cy="2698797"/>
          </a:xfrm>
          <a:prstGeom prst="rect">
            <a:avLst/>
          </a:prstGeom>
        </p:spPr>
      </p:pic>
      <p:pic>
        <p:nvPicPr>
          <p:cNvPr id="11" name="Рисунок 10" descr="https://academia.in.ua/sites/default/files/field/image/image001_4.g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7"/>
          <a:stretch/>
        </p:blipFill>
        <p:spPr bwMode="auto">
          <a:xfrm>
            <a:off x="4310121" y="4041256"/>
            <a:ext cx="1627628" cy="849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5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6972" y="417332"/>
            <a:ext cx="6823881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ХІМІЧНІ ВЛАСТИВОСТІ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6392" y="1333648"/>
            <a:ext cx="3134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Дія </a:t>
            </a:r>
            <a:r>
              <a:rPr lang="uk-UA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індикатори</a:t>
            </a:r>
            <a:endParaRPr lang="ru-RU" sz="2800" dirty="0"/>
          </a:p>
        </p:txBody>
      </p:sp>
      <p:pic>
        <p:nvPicPr>
          <p:cNvPr id="4" name="Picture 4" descr="Картинки по запросу картинка техніки безпеки з кислот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44" y="1930323"/>
            <a:ext cx="4309658" cy="30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Хімічні властивості хлоридної кислот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2871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8912" y="1930323"/>
            <a:ext cx="5032353" cy="30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558" y="524993"/>
            <a:ext cx="10768084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 МИТНОЇ 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СЛУЖБИ: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працівник митної служби звертаюсь до вас по допомогу. Ми затримали вантаж, але в наслідок шахрайських операцій серед цистерн з хлоридною кислотою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з’явил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сь цистерни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водою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 є зразки рідин з 3-х цистерн – пробірка №1, пробірка №2 і пробірка №3. Треба визначити в яких цистернах кислота».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допомогу видано універсальний папірець.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79" y="3990616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90616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21" y="3990616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1651378" y="3129037"/>
            <a:ext cx="1433015" cy="849272"/>
          </a:xfrm>
          <a:prstGeom prst="cloud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</a:t>
            </a:r>
            <a:r>
              <a:rPr lang="en-US" sz="16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O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5285091" y="3129037"/>
            <a:ext cx="1680954" cy="805238"/>
          </a:xfrm>
          <a:prstGeom prst="cloud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кислота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5300443" y="3129037"/>
            <a:ext cx="1665601" cy="800660"/>
          </a:xfrm>
          <a:prstGeom prst="cloud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789157" y="3116729"/>
            <a:ext cx="1419368" cy="748737"/>
          </a:xfrm>
          <a:prstGeom prst="cloud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</a:t>
            </a:r>
            <a:r>
              <a:rPr lang="en-US" sz="16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O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8802805" y="3129037"/>
            <a:ext cx="1405719" cy="730960"/>
          </a:xfrm>
          <a:prstGeom prst="cloud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3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1651378" y="3116729"/>
            <a:ext cx="1433015" cy="849272"/>
          </a:xfrm>
          <a:prstGeom prst="cloud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1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1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6975" y="594786"/>
            <a:ext cx="6823881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ХІМІЧНІ ВЛАСТИВОСТІ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7282" y="1979135"/>
            <a:ext cx="242406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+ 2НС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=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Cu + HCl →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Хімічні властивості хлоридної кислот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110" end="7033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7171" y="1341780"/>
            <a:ext cx="5186149" cy="2820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41344" y="1953615"/>
            <a:ext cx="207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ZnCl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Н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9800" y="1341780"/>
            <a:ext cx="384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заємодія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металами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2284" y="691449"/>
            <a:ext cx="10169238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 МОЖНО В АЛЮМІНІЄВИЙ ПОСУД НАЛИТИ КИСЛОТУ? ЧОМУ? А В МІДНИЙ?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картинки алюмінієва кастрю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72" y="2832077"/>
            <a:ext cx="3283661" cy="31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32" y="2601795"/>
            <a:ext cx="3949891" cy="344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6872" y="5389158"/>
            <a:ext cx="2192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2067428" y="1220278"/>
            <a:ext cx="2880575" cy="1198899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Ні. Не можна.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7162799" y="1220278"/>
            <a:ext cx="2313297" cy="1198899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Так. Можна.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0618" y="671756"/>
            <a:ext cx="10756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ДАПОМОЖІТЬ ЮВЕЛІРУ.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Ювелір: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ювелір. Звертаюсь до вас по допомогу. Ми отримали партію виробів із срібла, але в мене є підозра, що деякі вироби зроблені із цинку. Як хімічним шляхом відрізнити срібло від цинку?»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картинка ювелірні вироби із сріб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7" y="2178547"/>
            <a:ext cx="810677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2007" y="0"/>
            <a:ext cx="6823881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ХІМІЧНІ ВЛАСТИВОСТІ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796" y="914400"/>
            <a:ext cx="5800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заємодія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оксидами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Взаємодія хлоридної кислоти з оксидами металів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057" y="914400"/>
            <a:ext cx="3098042" cy="26612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4200" y="1433867"/>
            <a:ext cx="1937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CuCl</a:t>
            </a:r>
            <a:r>
              <a:rPr 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2FеСІ</a:t>
            </a:r>
            <a:r>
              <a:rPr lang="uk-UA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+3Н</a:t>
            </a:r>
            <a:r>
              <a:rPr lang="uk-UA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7796" y="1559383"/>
            <a:ext cx="23883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CuО + 2НCl →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+6НСІ→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594" y="2550695"/>
            <a:ext cx="3754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Взаємодія з основами: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16102" y="3072847"/>
            <a:ext cx="2029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НСІ + </a:t>
            </a:r>
            <a:r>
              <a:rPr lang="en-US" sz="2000" dirty="0" err="1" smtClean="0"/>
              <a:t>NaOH</a:t>
            </a:r>
            <a:r>
              <a:rPr lang="en-US" sz="2000" dirty="0" smtClean="0"/>
              <a:t>→</a:t>
            </a:r>
            <a:endParaRPr lang="uk-UA" sz="2000" dirty="0" smtClean="0"/>
          </a:p>
          <a:p>
            <a:r>
              <a:rPr lang="uk-UA" sz="2000" dirty="0" smtClean="0"/>
              <a:t>НСІ + </a:t>
            </a:r>
            <a:r>
              <a:rPr lang="en-US" sz="2000" dirty="0" smtClean="0"/>
              <a:t>Al(OH)</a:t>
            </a:r>
            <a:r>
              <a:rPr lang="uk-UA" sz="1400" dirty="0" smtClean="0"/>
              <a:t>3</a:t>
            </a:r>
            <a:r>
              <a:rPr lang="en-US" dirty="0" smtClean="0"/>
              <a:t>→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72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78788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6" grpId="0"/>
      <p:bldP spid="5" grpId="0"/>
      <p:bldP spid="8" grpId="0"/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4396" y="462038"/>
            <a:ext cx="6823881" cy="7165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ХІМІЧНІ ВЛАСТИВОСТІ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pic>
        <p:nvPicPr>
          <p:cNvPr id="4" name="Хімічні властивості хлоридної кислот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3389" y="2993697"/>
            <a:ext cx="3123372" cy="23425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93713" y="2310774"/>
            <a:ext cx="190272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AgNO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AgNO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  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9985" y="3776265"/>
            <a:ext cx="51849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 – якісна реакція на хлоридну кислоту і її солі.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0224" y="2310033"/>
            <a:ext cx="2543030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AgC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+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baseline="-25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AgC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+ NaNO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5590" y="1032919"/>
            <a:ext cx="2798971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заємодія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солями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4744" y="1433103"/>
            <a:ext cx="255213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Nа</a:t>
            </a:r>
            <a:r>
              <a:rPr lang="uk-UA" sz="24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uk-UA" sz="24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+2НСІ→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50569" y="1453083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2NаСІ+СО</a:t>
            </a:r>
            <a:r>
              <a:rPr lang="uk-UA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↑+Н</a:t>
            </a:r>
            <a:r>
              <a:rPr lang="uk-UA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806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722" y="177421"/>
            <a:ext cx="6373506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ХЛОРИДИ</a:t>
            </a:r>
          </a:p>
          <a:p>
            <a:pPr algn="ctr"/>
            <a:r>
              <a:rPr lang="uk-UA" sz="40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Застосування.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7105" y="1174381"/>
            <a:ext cx="10495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Хлориди — солі хлоридної кислоти, майже всі добре розчинні у воді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 винятком А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g</a:t>
            </a:r>
            <a:r>
              <a:rPr lang="uk-UA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СІ, Р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uk-UA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СІ</a:t>
            </a:r>
            <a:r>
              <a:rPr lang="uk-UA" sz="12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2.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Виявляють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типові хімічні властивості класу солей. Мають широке використання. Добувають за допомоги хлоридної кислоти та хлору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Хлориди найважливіша група солей. Серед них є безводні солі та кристалогідрати. </a:t>
            </a:r>
            <a:endParaRPr lang="ru-RU" dirty="0"/>
          </a:p>
        </p:txBody>
      </p:sp>
      <p:pic>
        <p:nvPicPr>
          <p:cNvPr id="2050" name="Picture 2" descr="Картинки по запросу картинки виробництво хлорид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74" y="2457270"/>
            <a:ext cx="6625989" cy="31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8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7969" y="733146"/>
            <a:ext cx="7261988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БЛІЦ-ОПИТУВАННЯ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3" name="Рисунок 3" descr="che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0"/>
            <a:ext cx="1790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Картинки по запросу картинки до презентації з знаком запита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138" y="5071667"/>
            <a:ext cx="1796601" cy="20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8739" y="1790700"/>
            <a:ext cx="11018436" cy="6566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sz="1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Який </a:t>
            </a:r>
            <a:r>
              <a:rPr lang="uk-UA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агрегатний стан за нормальних умов притаманний для сполук неметалічних елементів з Гідрогеном?</a:t>
            </a:r>
            <a:endParaRPr lang="ru-RU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uk-UA" sz="1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1168" y="2581579"/>
            <a:ext cx="8475261" cy="410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Вкажіть формулу і назву сполуки Нітрогену і Гідрогену?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1864" y="3171916"/>
            <a:ext cx="3515386" cy="410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Як можна отримати амоніак?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14463" y="3847484"/>
            <a:ext cx="5320174" cy="410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Тип зв’язку між атомами у молекулі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амоніаку?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9507" y="4584018"/>
            <a:ext cx="10916899" cy="410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Дайте визначення якісних реакцій? Наведіть приклад якісної реакції на амоній – катіони.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3431" y="467620"/>
            <a:ext cx="790205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</a:p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ХЛОРИДІВ</a:t>
            </a:r>
            <a:endParaRPr lang="ru-RU" sz="4000" b="1" dirty="0" smtClean="0">
              <a:ln/>
              <a:solidFill>
                <a:srgbClr val="C00000"/>
              </a:solidFill>
            </a:endParaRPr>
          </a:p>
          <a:p>
            <a:pPr algn="ctr"/>
            <a:r>
              <a:rPr lang="ru-RU" sz="4000" b="1" i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 descr="Картинки по запросу картинки хлорид натр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29" y="2462633"/>
            <a:ext cx="2214917" cy="22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41492" y="4346249"/>
            <a:ext cx="234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НАТРІЙ ХЛОРИД</a:t>
            </a:r>
            <a:endParaRPr lang="ru-RU" b="1" dirty="0"/>
          </a:p>
        </p:txBody>
      </p:sp>
      <p:sp>
        <p:nvSpPr>
          <p:cNvPr id="4" name="Стрелка вниз 3"/>
          <p:cNvSpPr/>
          <p:nvPr/>
        </p:nvSpPr>
        <p:spPr>
          <a:xfrm rot="13622510">
            <a:off x="6936682" y="2243447"/>
            <a:ext cx="222163" cy="70876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https://kievimg.pravda.com/images/doc/e/f/ef360e8-si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57" y="1277149"/>
            <a:ext cx="2905913" cy="164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51788" y="2920621"/>
            <a:ext cx="408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У суміші з піском для розтоплення льоду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18016683">
            <a:off x="7336697" y="3304670"/>
            <a:ext cx="250674" cy="105399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49" y="3457718"/>
            <a:ext cx="2711875" cy="18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20919" y="5527343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Харчова промисловість</a:t>
            </a:r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 rot="18016683">
            <a:off x="7310839" y="3304671"/>
            <a:ext cx="250674" cy="105399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низ 14"/>
          <p:cNvSpPr/>
          <p:nvPr/>
        </p:nvSpPr>
        <p:spPr>
          <a:xfrm rot="3984632">
            <a:off x="3755101" y="3289147"/>
            <a:ext cx="257858" cy="105399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7328121">
            <a:off x="3981261" y="2046007"/>
            <a:ext cx="312034" cy="83325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76" y="3816146"/>
            <a:ext cx="2311280" cy="17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8301" y="5712009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Кулінарія, консервування</a:t>
            </a:r>
            <a:endParaRPr lang="ru-RU" dirty="0"/>
          </a:p>
        </p:txBody>
      </p:sp>
      <p:pic>
        <p:nvPicPr>
          <p:cNvPr id="1040" name="Picture 16" descr="Картинки по запросу картинки виробництво сод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17" y="949209"/>
            <a:ext cx="2175029" cy="16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29054" y="2672241"/>
            <a:ext cx="2103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Виробництво соди, </a:t>
            </a:r>
          </a:p>
          <a:p>
            <a:r>
              <a:rPr lang="uk-UA" dirty="0" smtClean="0"/>
              <a:t>натрій гідроксиду,</a:t>
            </a:r>
          </a:p>
          <a:p>
            <a:r>
              <a:rPr lang="uk-UA" dirty="0" smtClean="0"/>
              <a:t> хлору і натрію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25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4332" y="438231"/>
            <a:ext cx="790205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</a:p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ХЛОРИДІВ</a:t>
            </a:r>
            <a:endParaRPr lang="ru-RU" sz="4000" b="1" dirty="0" smtClean="0">
              <a:ln/>
              <a:solidFill>
                <a:srgbClr val="C00000"/>
              </a:solidFill>
            </a:endParaRPr>
          </a:p>
          <a:p>
            <a:pPr algn="ctr"/>
            <a:r>
              <a:rPr lang="ru-RU" sz="4000" b="1" i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13622510">
            <a:off x="7805815" y="1718112"/>
            <a:ext cx="207164" cy="9468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94691" y="2871400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Лікарській засіб при алергії і кровотечі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18016683">
            <a:off x="7832147" y="4184455"/>
            <a:ext cx="250674" cy="105399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576208" y="5385395"/>
            <a:ext cx="385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Компонент охолоджувальних сумішей</a:t>
            </a:r>
            <a:endParaRPr lang="ru-RU" dirty="0"/>
          </a:p>
        </p:txBody>
      </p:sp>
      <p:sp>
        <p:nvSpPr>
          <p:cNvPr id="15" name="Стрелка вниз 14"/>
          <p:cNvSpPr/>
          <p:nvPr/>
        </p:nvSpPr>
        <p:spPr>
          <a:xfrm rot="3984632">
            <a:off x="3361767" y="4229356"/>
            <a:ext cx="257858" cy="105399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7328121">
            <a:off x="3377227" y="1784485"/>
            <a:ext cx="224550" cy="114055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08301" y="5712009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Виробництво кальцію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9227" y="2753179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Осушувач газів органічних сполук</a:t>
            </a:r>
            <a:endParaRPr lang="ru-RU" dirty="0"/>
          </a:p>
        </p:txBody>
      </p:sp>
      <p:pic>
        <p:nvPicPr>
          <p:cNvPr id="2050" name="Picture 2" descr="Картинки по запросу картинки кальцій хлор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789" y="1021402"/>
            <a:ext cx="2957565" cy="187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.baza.farpost.ru/v/1500308940813_bullet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45" y="2191518"/>
            <a:ext cx="3038829" cy="28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картинки  кальці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4" y="4023791"/>
            <a:ext cx="2440000" cy="168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8" y="841755"/>
            <a:ext cx="1623240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0561" y="518105"/>
            <a:ext cx="790205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</a:p>
          <a:p>
            <a:pPr algn="ctr"/>
            <a:r>
              <a:rPr lang="uk-UA" sz="4000" b="1" dirty="0" smtClean="0">
                <a:ln/>
                <a:solidFill>
                  <a:srgbClr val="C00000"/>
                </a:solidFill>
              </a:rPr>
              <a:t>ХЛОРИДІВ</a:t>
            </a:r>
            <a:endParaRPr lang="ru-RU" sz="4000" b="1" dirty="0" smtClean="0">
              <a:ln/>
              <a:solidFill>
                <a:srgbClr val="C00000"/>
              </a:solidFill>
            </a:endParaRPr>
          </a:p>
          <a:p>
            <a:pPr algn="ctr"/>
            <a:r>
              <a:rPr lang="ru-RU" sz="4000" b="1" i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16200000">
            <a:off x="7628974" y="2217559"/>
            <a:ext cx="203393" cy="9468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67770" y="4577066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Мінеральні добрива</a:t>
            </a:r>
            <a:endParaRPr lang="ru-RU" dirty="0"/>
          </a:p>
        </p:txBody>
      </p:sp>
      <p:sp>
        <p:nvSpPr>
          <p:cNvPr id="15" name="Стрелка вниз 14"/>
          <p:cNvSpPr/>
          <p:nvPr/>
        </p:nvSpPr>
        <p:spPr>
          <a:xfrm rot="5400000">
            <a:off x="3988505" y="2120005"/>
            <a:ext cx="203394" cy="109945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2680" y="4708954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Виробництво калій гідроксиду</a:t>
            </a:r>
            <a:endParaRPr lang="ru-RU" dirty="0"/>
          </a:p>
        </p:txBody>
      </p:sp>
      <p:pic>
        <p:nvPicPr>
          <p:cNvPr id="1026" name="Picture 2" descr="Картинки по запросу картинки калій хлор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90" y="1093211"/>
            <a:ext cx="2930799" cy="33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06" y="1297778"/>
            <a:ext cx="2448066" cy="29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89168" y="5806555"/>
            <a:ext cx="151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Медицина </a:t>
            </a:r>
            <a:endParaRPr lang="ru-RU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5824308" y="3237313"/>
            <a:ext cx="210881" cy="96609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 descr="Картинки по запросу картинки калій хлори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2" y="4203410"/>
            <a:ext cx="1754397" cy="160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5211741" y="2121250"/>
            <a:ext cx="146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/>
              <a:t>КСІ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9958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0370" y="564023"/>
            <a:ext cx="6237027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</a:p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ХЛОРИДНОЇ КИСЛОТИ</a:t>
            </a:r>
            <a:r>
              <a:rPr lang="ru-RU" sz="40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ru-RU" sz="40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989" y="1135185"/>
            <a:ext cx="61850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 хлоридів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 поверхні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 від корозії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гідролізу целюлози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Добування хлору в лабораторії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Переробка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раковин, унітазів, умивальників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 descr="Картинки по запросу солі хлоридної кисло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824" y="-97192"/>
            <a:ext cx="1068176" cy="106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картинки хлорид натр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02" y="891569"/>
            <a:ext cx="2214917" cy="253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198" y="3794431"/>
            <a:ext cx="1992573" cy="24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артинки гідроліз целюлоз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84" y="3780561"/>
            <a:ext cx="1746914" cy="2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артинки виробництво хлориді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8" y="1171757"/>
            <a:ext cx="2857500" cy="22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картинки очищення поверхні металів від корозії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9" y="4366839"/>
            <a:ext cx="3267196" cy="183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Займаючись чисткою унітазу, щей за допомогою хімічних речовин - завжди слід використовувати засоби захисту!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85" y="4362324"/>
            <a:ext cx="2468330" cy="18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3493" y="548342"/>
            <a:ext cx="8134066" cy="1269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БІОЛОГІЧНИЙ КАЛЕЙДОСКОП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2823" y="2275106"/>
            <a:ext cx="6355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Хлоридна кислота міститься в нас у шлунку. Там вона активує ферменти й бореться з бактеріями. Більшість бактерій, які потрапили в шлунок з їжею, гинуть під її </a:t>
            </a:r>
            <a:r>
              <a:rPr lang="ru-RU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дією хлоридної кислоти.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96864" y="47238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Цікаво, що у птахів, які харчуються </a:t>
            </a:r>
            <a:r>
              <a:rPr lang="uk-UA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надлом</a:t>
            </a:r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падаллю)</a:t>
            </a:r>
            <a:r>
              <a:rPr lang="uk-UA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кислотність шлункового соку особливо висока. Це допомагає їм розправлятися з тими мільярдами </a:t>
            </a:r>
            <a:r>
              <a:rPr lang="uk-UA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бактерій,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які буквально кишать у </a:t>
            </a:r>
            <a:r>
              <a:rPr lang="uk-UA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падалі</a:t>
            </a: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картинка шлун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3" y="1875146"/>
            <a:ext cx="2000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73" y="1501225"/>
            <a:ext cx="1920496" cy="23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20" y="4114672"/>
            <a:ext cx="2580564" cy="19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6" r="14894"/>
          <a:stretch>
            <a:fillRect/>
          </a:stretch>
        </p:blipFill>
        <p:spPr bwMode="auto">
          <a:xfrm>
            <a:off x="2595564" y="2500313"/>
            <a:ext cx="1214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2524126" y="3643313"/>
            <a:ext cx="1438275" cy="584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NaNO</a:t>
            </a:r>
            <a:r>
              <a:rPr lang="en-US" sz="3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6" name="Shape 15"/>
          <p:cNvCxnSpPr/>
          <p:nvPr/>
        </p:nvCxnSpPr>
        <p:spPr>
          <a:xfrm rot="10800000" flipV="1">
            <a:off x="3238500" y="2006600"/>
            <a:ext cx="357188" cy="636588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Дуга 29"/>
          <p:cNvSpPr/>
          <p:nvPr/>
        </p:nvSpPr>
        <p:spPr>
          <a:xfrm rot="8674390">
            <a:off x="2894013" y="4119564"/>
            <a:ext cx="831850" cy="554037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204" name="TextBox 32"/>
          <p:cNvSpPr txBox="1">
            <a:spLocks noChangeArrowheads="1"/>
          </p:cNvSpPr>
          <p:nvPr/>
        </p:nvSpPr>
        <p:spPr bwMode="auto">
          <a:xfrm>
            <a:off x="3810001" y="1785938"/>
            <a:ext cx="1541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</a:rPr>
              <a:t>AgNO</a:t>
            </a:r>
            <a:r>
              <a:rPr lang="en-US" sz="3200" b="1" baseline="-25000" dirty="0">
                <a:latin typeface="Times New Roman" pitchFamily="18" charset="0"/>
              </a:rPr>
              <a:t>3</a:t>
            </a:r>
            <a:r>
              <a:rPr lang="en-US" sz="3200" b="1" dirty="0">
                <a:latin typeface="Times New Roman" pitchFamily="18" charset="0"/>
              </a:rPr>
              <a:t> </a:t>
            </a: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6" r="14894"/>
          <a:stretch>
            <a:fillRect/>
          </a:stretch>
        </p:blipFill>
        <p:spPr bwMode="auto">
          <a:xfrm>
            <a:off x="7596189" y="2357438"/>
            <a:ext cx="1214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Дуга 32"/>
          <p:cNvSpPr/>
          <p:nvPr/>
        </p:nvSpPr>
        <p:spPr>
          <a:xfrm rot="8674390">
            <a:off x="7894638" y="4048125"/>
            <a:ext cx="831850" cy="554038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8" name="Shape 47"/>
          <p:cNvCxnSpPr/>
          <p:nvPr/>
        </p:nvCxnSpPr>
        <p:spPr>
          <a:xfrm rot="10800000" flipV="1">
            <a:off x="8310564" y="2071689"/>
            <a:ext cx="357187" cy="636587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22" name="TextBox 12"/>
          <p:cNvSpPr txBox="1">
            <a:spLocks noChangeArrowheads="1"/>
          </p:cNvSpPr>
          <p:nvPr/>
        </p:nvSpPr>
        <p:spPr bwMode="auto">
          <a:xfrm>
            <a:off x="8810626" y="1857375"/>
            <a:ext cx="164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</a:rPr>
              <a:t>AgNO</a:t>
            </a:r>
            <a:r>
              <a:rPr lang="en-US" sz="3200" b="1" baseline="-25000" dirty="0">
                <a:latin typeface="Times New Roman" pitchFamily="18" charset="0"/>
              </a:rPr>
              <a:t>3</a:t>
            </a:r>
            <a:r>
              <a:rPr lang="en-US" sz="32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8223" name="TextBox 9"/>
          <p:cNvSpPr txBox="1">
            <a:spLocks noChangeArrowheads="1"/>
          </p:cNvSpPr>
          <p:nvPr/>
        </p:nvSpPr>
        <p:spPr bwMode="auto">
          <a:xfrm>
            <a:off x="7739063" y="3571875"/>
            <a:ext cx="1096962" cy="584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</a:t>
            </a:r>
            <a:r>
              <a:rPr lang="uk-UA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en-US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50" name="Выноска-облако 49"/>
          <p:cNvSpPr/>
          <p:nvPr/>
        </p:nvSpPr>
        <p:spPr>
          <a:xfrm>
            <a:off x="7953376" y="4714876"/>
            <a:ext cx="500063" cy="785813"/>
          </a:xfrm>
          <a:prstGeom prst="cloudCallout">
            <a:avLst>
              <a:gd name="adj1" fmla="val -11985"/>
              <a:gd name="adj2" fmla="val 38101"/>
            </a:avLst>
          </a:prstGeom>
          <a:solidFill>
            <a:srgbClr val="B2B2B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pic>
        <p:nvPicPr>
          <p:cNvPr id="15" name="Рисунок 3" descr="chem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175" y="5452283"/>
            <a:ext cx="1765786" cy="152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73199" y="441326"/>
            <a:ext cx="996286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ЗАКРІПЛЕННЯ ВИВЧЕНОГО МАТЕРІАЛУ</a:t>
            </a: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7921" y="1236193"/>
            <a:ext cx="10727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„Впізнай мене”.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2-х пробірках містяться розчини: натрій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хлориду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NaCl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натрій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нітрату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NaNO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 маючи видані вам реактиви розпізнати ці сполуки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20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204" grpId="0"/>
      <p:bldP spid="8222" grpId="0"/>
      <p:bldP spid="8223" grpId="0" animBg="1"/>
      <p:bldP spid="50" grpId="0" animBg="1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0019" y="1753022"/>
            <a:ext cx="3366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</a:t>
            </a:r>
            <a:r>
              <a:rPr lang="en-US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Ag+HCl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=AgCl+Н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↑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O+HCl=К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С1+Н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↑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2</a:t>
            </a:r>
            <a:r>
              <a:rPr lang="uk-UA" sz="24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Аu+НС1=АuС1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↑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MgO+HCl=MgCl+Н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↑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3</a:t>
            </a:r>
            <a:r>
              <a:rPr lang="uk-UA" sz="24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Hg+HCl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=HgCl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↑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А1</a:t>
            </a:r>
            <a:r>
              <a:rPr lang="uk-UA" sz="24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uk-UA" sz="24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+HCl=А1С1</a:t>
            </a:r>
            <a:r>
              <a:rPr lang="uk-UA" sz="24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+Н</a:t>
            </a:r>
            <a:r>
              <a:rPr lang="uk-UA" sz="2400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↑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8777" y="555724"/>
            <a:ext cx="6863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uk-UA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 «ЗНАЙДИ ТА ВИПРАВ»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0" y="1383690"/>
            <a:ext cx="4087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Вірні відповіді</a:t>
            </a:r>
          </a:p>
          <a:p>
            <a:pPr fontAlgn="base">
              <a:spcAft>
                <a:spcPts val="0"/>
              </a:spcAft>
            </a:pPr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1.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Ag+HCl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O+HCl=КС1+Н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 fontAlgn="base">
              <a:spcAft>
                <a:spcPts val="0"/>
              </a:spcAft>
            </a:pPr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2.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Аu+НС1=</a:t>
            </a:r>
          </a:p>
          <a:p>
            <a:pPr fontAlgn="base">
              <a:spcAft>
                <a:spcPts val="0"/>
              </a:spcAft>
            </a:pP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MgO+2HCl=MgCl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3.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Hg+HCl=</a:t>
            </a:r>
          </a:p>
          <a:p>
            <a:pPr fontAlgn="base">
              <a:spcAft>
                <a:spcPts val="0"/>
              </a:spcAft>
            </a:pP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А1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+6HCl=2А1С1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+3Н</a:t>
            </a:r>
            <a:r>
              <a:rPr lang="uk-UA" sz="24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63440" y="-61559"/>
            <a:ext cx="7572375" cy="1511895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uk-UA" sz="5400" b="1" dirty="0" smtClean="0">
                <a:ln/>
                <a:solidFill>
                  <a:schemeClr val="accent3"/>
                </a:solidFill>
              </a:rPr>
              <a:t>РЕФЛЕКСІЯ: </a:t>
            </a:r>
            <a:br>
              <a:rPr lang="uk-UA" sz="5400" b="1" dirty="0" smtClean="0">
                <a:ln/>
                <a:solidFill>
                  <a:schemeClr val="accent3"/>
                </a:solidFill>
              </a:rPr>
            </a:br>
            <a:r>
              <a:rPr lang="uk-UA" sz="5400" b="1" dirty="0" smtClean="0">
                <a:ln/>
                <a:solidFill>
                  <a:srgbClr val="FF0000"/>
                </a:solidFill>
              </a:rPr>
              <a:t>ІНДИКАТОР УСПІХУ</a:t>
            </a:r>
            <a:endParaRPr lang="ru-RU" sz="5400" b="1" dirty="0">
              <a:ln/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07" y="598345"/>
            <a:ext cx="1547664" cy="170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лыбающееся лицо 4"/>
          <p:cNvSpPr/>
          <p:nvPr/>
        </p:nvSpPr>
        <p:spPr>
          <a:xfrm>
            <a:off x="1104669" y="2498139"/>
            <a:ext cx="2797791" cy="2528979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лыбающееся лицо 5"/>
          <p:cNvSpPr/>
          <p:nvPr/>
        </p:nvSpPr>
        <p:spPr>
          <a:xfrm>
            <a:off x="4651890" y="2498140"/>
            <a:ext cx="2797791" cy="2528979"/>
          </a:xfrm>
          <a:prstGeom prst="smileyFace">
            <a:avLst>
              <a:gd name="adj" fmla="val 87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лыбающееся лицо 6"/>
          <p:cNvSpPr/>
          <p:nvPr/>
        </p:nvSpPr>
        <p:spPr>
          <a:xfrm>
            <a:off x="8542700" y="2498139"/>
            <a:ext cx="2797791" cy="2528979"/>
          </a:xfrm>
          <a:prstGeom prst="smileyFace">
            <a:avLst>
              <a:gd name="adj" fmla="val -4653"/>
            </a:avLst>
          </a:prstGeom>
          <a:solidFill>
            <a:srgbClr val="27E90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65253" y="5186149"/>
            <a:ext cx="3145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ЧЕРВОНИЙ. </a:t>
            </a:r>
          </a:p>
          <a:p>
            <a:pPr algn="ctr"/>
            <a:r>
              <a:rPr lang="uk-UA" b="1" dirty="0" smtClean="0"/>
              <a:t>ЗАНЯТТЯ ДУЖЕ ЦІКАВЕ.</a:t>
            </a:r>
          </a:p>
          <a:p>
            <a:pPr algn="ctr"/>
            <a:r>
              <a:rPr lang="uk-UA" b="1" dirty="0" smtClean="0"/>
              <a:t>МЕНІ СПОДОБАЛОСЯ.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82660" y="5151591"/>
            <a:ext cx="4014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</a:rPr>
              <a:t>ЖОВТИЙ. </a:t>
            </a:r>
            <a:endParaRPr lang="uk-UA" b="1" dirty="0" smtClean="0"/>
          </a:p>
          <a:p>
            <a:pPr algn="ctr"/>
            <a:r>
              <a:rPr lang="uk-UA" b="1" dirty="0" smtClean="0"/>
              <a:t>МЕНІ СПОДОБАЛОСЯ ЗАНЯТТЯ </a:t>
            </a:r>
          </a:p>
          <a:p>
            <a:pPr algn="ctr"/>
            <a:r>
              <a:rPr lang="uk-UA" b="1" dirty="0" smtClean="0"/>
              <a:t>АЛЕ Я НЕ</a:t>
            </a:r>
            <a:r>
              <a:rPr lang="en-US" b="1" dirty="0" smtClean="0"/>
              <a:t> </a:t>
            </a:r>
            <a:r>
              <a:rPr lang="uk-UA" b="1" dirty="0" smtClean="0"/>
              <a:t>ВСЕ ЗРОЗУМІВ.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408164" y="5151591"/>
            <a:ext cx="3066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B050"/>
                </a:solidFill>
              </a:rPr>
              <a:t>ЗЕЛЕНИЙ. </a:t>
            </a:r>
          </a:p>
          <a:p>
            <a:pPr algn="ctr"/>
            <a:r>
              <a:rPr lang="uk-UA" b="1" dirty="0" smtClean="0"/>
              <a:t>БУЛО НЕ ЦІКАВО,</a:t>
            </a:r>
          </a:p>
          <a:p>
            <a:pPr algn="ctr"/>
            <a:r>
              <a:rPr lang="uk-UA" b="1" dirty="0" smtClean="0"/>
              <a:t>Я НІЧОГО НЕ ЗРОЗУМІВ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35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Рисунок31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1" y="4405218"/>
            <a:ext cx="14287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original_pencil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462" y="668742"/>
            <a:ext cx="1042988" cy="122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95062" y="1680949"/>
            <a:ext cx="7772400" cy="396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1"/>
                </a:solidFill>
              </a:rPr>
              <a:t>1</a:t>
            </a:r>
            <a:r>
              <a:rPr lang="uk-UA" sz="2600" dirty="0" smtClean="0">
                <a:solidFill>
                  <a:schemeClr val="tx1"/>
                </a:solidFill>
              </a:rPr>
              <a:t>. Підготуватися до лабораторної роботи. Прочитати §5, 6</a:t>
            </a:r>
            <a:r>
              <a:rPr lang="uk-UA" sz="2600" dirty="0" smtClean="0">
                <a:solidFill>
                  <a:schemeClr val="tx1"/>
                </a:solidFill>
              </a:rPr>
              <a:t>.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uk-UA" sz="1700" dirty="0"/>
              <a:t>Хімія 10 </a:t>
            </a:r>
            <a:r>
              <a:rPr lang="uk-UA" sz="1700" dirty="0" err="1"/>
              <a:t>кл</a:t>
            </a:r>
            <a:r>
              <a:rPr lang="uk-UA" sz="1700" dirty="0"/>
              <a:t>. Підручник для середніх загальноосвітніх навчальних закладів / П.П. </a:t>
            </a:r>
            <a:r>
              <a:rPr lang="uk-UA" sz="1700" dirty="0" err="1"/>
              <a:t>Попель</a:t>
            </a:r>
            <a:r>
              <a:rPr lang="uk-UA" sz="1700" dirty="0"/>
              <a:t>, Л.С. Криля. – Київ «Академія» 2010 р. 206 с.</a:t>
            </a:r>
            <a:endParaRPr lang="uk-UA" sz="1700" dirty="0" smtClean="0">
              <a:solidFill>
                <a:schemeClr val="tx1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uk-UA" sz="2800" dirty="0" smtClean="0"/>
              <a:t>2</a:t>
            </a:r>
            <a:r>
              <a:rPr lang="uk-UA" sz="2800" dirty="0" smtClean="0"/>
              <a:t>. Виконати вправи № 54, 55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uk-UA" sz="2800" dirty="0" smtClean="0"/>
              <a:t>3.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Додаткове завдання.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Напишіть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рівняння реакцій між 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хлоридною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кислотою та наведеними речовинами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32011" y="727169"/>
            <a:ext cx="748634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ДОМАШНЄ ЗАВДАННЯ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C:\Users\Леся\Desktop\хлоридна кислота\image003_1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56" y="4484914"/>
            <a:ext cx="2351315" cy="169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5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3713" y="771592"/>
            <a:ext cx="5896166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 ЗА УВАГУ!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55" y="2346772"/>
            <a:ext cx="3980881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7969" y="733146"/>
            <a:ext cx="7261988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БЛІЦ-ОПИТУВАННЯ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3" name="Рисунок 3" descr="che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0"/>
            <a:ext cx="1790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Картинки по запросу картинки до презентації з знаком запита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138" y="4837117"/>
            <a:ext cx="1937936" cy="2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830" y="2069111"/>
            <a:ext cx="10944224" cy="3539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1700" b="1" dirty="0"/>
              <a:t>6. Як ви вважаєте, на чому застосовано застосування амоній гідроген карбонату у хлібопекарській справі?</a:t>
            </a:r>
            <a:endParaRPr lang="ru-RU" sz="17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86879" y="2628399"/>
            <a:ext cx="1014412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b="1" dirty="0"/>
              <a:t>7. Наведіть приклади солей амонію. Що в їх складі особливе у порівнянні з іншими солями?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6879" y="3147209"/>
            <a:ext cx="1037168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b="1" dirty="0"/>
              <a:t>8. На прикладі амоній сульфат напишіть рівняння реакцій, що характеризують основні хімічні властивості солей амонію.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14995" y="3959542"/>
            <a:ext cx="536076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b="1" dirty="0" smtClean="0"/>
              <a:t>9</a:t>
            </a:r>
            <a:r>
              <a:rPr lang="uk-UA" b="1" dirty="0" smtClean="0"/>
              <a:t>. Як </a:t>
            </a:r>
            <a:r>
              <a:rPr lang="uk-UA" b="1" dirty="0"/>
              <a:t>потрібно збирати </a:t>
            </a:r>
            <a:r>
              <a:rPr lang="uk-UA" b="1" dirty="0" smtClean="0"/>
              <a:t>амоніак у пробірку. Чому?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14995" y="4494876"/>
            <a:ext cx="994356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b="1" dirty="0"/>
              <a:t> 10. Пробірку з амоніаком занурюємо у воду дном догори. Чому піднімається стовп води?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6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9379" y="696490"/>
            <a:ext cx="5891356" cy="1116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ВСТАНОВІТЬ ВІДПОВІДНІСТЬ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«МІЖ РІВНЯННЯМИ РЕАКЦІЙ»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 descr="che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697" y="0"/>
            <a:ext cx="1790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209" r="14030"/>
          <a:stretch/>
        </p:blipFill>
        <p:spPr bwMode="auto">
          <a:xfrm>
            <a:off x="655093" y="4367283"/>
            <a:ext cx="1883391" cy="18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2376" y="2121089"/>
            <a:ext cx="4205785" cy="2090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ВСТАНОВІТЬ ВІДПОВІДНІСТЬ:                                       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+3Н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           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2NО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   Б)4NО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↑+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       В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2NН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↑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+5О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Г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3NН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↑+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5. 2NО+О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→   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Д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) (NН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2985" y="2207780"/>
            <a:ext cx="3898711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ВІДПОВІДІ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N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+3Н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      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2NН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↑                                                                                                                                          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+Н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b="1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(NН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    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3NН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↑+ 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4NН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+5О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   Б) 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NО↑+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6Н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2NО+О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       А) 2NО</a:t>
            </a:r>
            <a:r>
              <a:rPr lang="uk-UA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15" y="1357383"/>
            <a:ext cx="10424903" cy="41699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42448" y="2593075"/>
            <a:ext cx="1897039" cy="169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65576" y="1937982"/>
            <a:ext cx="2827361" cy="2442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81899" y="1937982"/>
            <a:ext cx="19575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КИ</a:t>
            </a:r>
            <a:endParaRPr lang="ru-RU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65576" y="1937982"/>
            <a:ext cx="20778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´ТА</a:t>
            </a:r>
            <a:endParaRPr lang="ru-RU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69714" y="5152168"/>
            <a:ext cx="5623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ХЛОРИДНА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4" y="5152167"/>
            <a:ext cx="48381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КИСЛОТА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6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2714517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СПОЛУКИ НЕМЕТАЛІЧНИХ ЕЛЕМЕНТІВ З ГІДРОГЕНОМ. ГІДРОГЕН ХЛОРИД. ХЛОРИДНА КИСЛОТА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91448" y="2549679"/>
            <a:ext cx="1251000" cy="4071937"/>
            <a:chOff x="38" y="436"/>
            <a:chExt cx="1390" cy="3449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rot="-4777965">
              <a:off x="-318" y="1910"/>
              <a:ext cx="2131" cy="453"/>
            </a:xfrm>
            <a:prstGeom prst="wave">
              <a:avLst>
                <a:gd name="adj1" fmla="val 20644"/>
                <a:gd name="adj2" fmla="val -8194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ru-RU" dirty="0">
                <a:latin typeface="Verdana" pitchFamily="34" charset="0"/>
              </a:endParaRP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 rot="-5400000">
              <a:off x="-408" y="1048"/>
              <a:ext cx="1631" cy="408"/>
            </a:xfrm>
            <a:prstGeom prst="wave">
              <a:avLst>
                <a:gd name="adj1" fmla="val 20644"/>
                <a:gd name="adj2" fmla="val -8250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>
                <a:latin typeface="Trebuchet MS" pitchFamily="34" charset="0"/>
              </a:endParaRPr>
            </a:p>
          </p:txBody>
        </p:sp>
        <p:pic>
          <p:nvPicPr>
            <p:cNvPr id="6" name="Picture 7" descr="Колба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840"/>
              <a:ext cx="1270" cy="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WordArt 8"/>
            <p:cNvSpPr>
              <a:spLocks noChangeArrowheads="1" noChangeShapeType="1" noTextEdit="1"/>
            </p:cNvSpPr>
            <p:nvPr/>
          </p:nvSpPr>
          <p:spPr bwMode="auto">
            <a:xfrm rot="16769836">
              <a:off x="-49" y="850"/>
              <a:ext cx="842" cy="66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 dirty="0">
                  <a:solidFill>
                    <a:srgbClr val="C0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хімія</a:t>
              </a:r>
            </a:p>
          </p:txBody>
        </p:sp>
        <p:sp>
          <p:nvSpPr>
            <p:cNvPr id="8" name="WordArt 9"/>
            <p:cNvSpPr>
              <a:spLocks noChangeArrowheads="1" noChangeShapeType="1" noTextEdit="1"/>
            </p:cNvSpPr>
            <p:nvPr/>
          </p:nvSpPr>
          <p:spPr bwMode="auto">
            <a:xfrm rot="17342849">
              <a:off x="332" y="1754"/>
              <a:ext cx="789" cy="56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 dirty="0">
                  <a:solidFill>
                    <a:srgbClr val="C0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хімія</a:t>
              </a:r>
            </a:p>
          </p:txBody>
        </p:sp>
      </p:grpSp>
      <p:pic>
        <p:nvPicPr>
          <p:cNvPr id="1026" name="Picture 2" descr="Картинки по запросу правила техніки безпеки з хім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60" y="3780430"/>
            <a:ext cx="1386573" cy="16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9952" y="642298"/>
            <a:ext cx="405765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/>
                <a:solidFill>
                  <a:srgbClr val="C00000"/>
                </a:solidFill>
              </a:rPr>
              <a:t>МЕТА ЗАНЯТТЯ</a:t>
            </a:r>
            <a:endParaRPr lang="ru-RU" sz="36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446" y="1791614"/>
            <a:ext cx="10801003" cy="34791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200" b="1" i="1" dirty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закріпити </a:t>
            </a:r>
            <a:r>
              <a:rPr lang="ru-RU" sz="2200" b="1" i="1" dirty="0" smtClean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 </a:t>
            </a:r>
            <a:r>
              <a:rPr lang="ru-RU" sz="2200" b="1" i="1" dirty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кислот на прикладі хлоридної кислоти; </a:t>
            </a:r>
            <a:endParaRPr lang="ru-RU" sz="2200" b="1" i="1" dirty="0" smtClean="0">
              <a:ln/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 з хімічними </a:t>
            </a:r>
            <a:r>
              <a:rPr lang="ru-RU" sz="2200" b="1" i="1" dirty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фізичними властивостями хлоридної кислоти та хлороводню; </a:t>
            </a:r>
            <a:endParaRPr lang="ru-RU" sz="2200" b="1" i="1" dirty="0" smtClean="0">
              <a:ln/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 </a:t>
            </a:r>
            <a:r>
              <a:rPr lang="ru-RU" sz="2200" b="1" i="1" dirty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якісно визначати хлоридну кислоту та її солі; </a:t>
            </a:r>
            <a:endParaRPr lang="ru-RU" sz="2200" b="1" i="1" dirty="0" smtClean="0">
              <a:ln/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</a:t>
            </a:r>
            <a:r>
              <a:rPr lang="ru-RU" sz="2200" b="1" i="1" dirty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 проведення хімічного експерименту, складання хімічних рівнянь; </a:t>
            </a:r>
            <a:endParaRPr lang="ru-RU" sz="2200" b="1" i="1" dirty="0" smtClean="0">
              <a:ln/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 </a:t>
            </a:r>
            <a:r>
              <a:rPr lang="ru-RU" sz="2200" b="1" i="1" dirty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робити висновки за результатами хімічних дослідів</a:t>
            </a:r>
            <a:r>
              <a:rPr lang="ru-RU" sz="2200" b="1" i="1" dirty="0" smtClean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ln/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з’ясувати галузі застосування хлоридної кислоти.</a:t>
            </a:r>
            <a:endParaRPr lang="ru-RU" sz="2200" b="1" i="1" dirty="0">
              <a:ln/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6406" y="457759"/>
            <a:ext cx="4817233" cy="8743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/>
                <a:solidFill>
                  <a:srgbClr val="C00000"/>
                </a:solidFill>
              </a:rPr>
              <a:t>ПЛАН ЗАНЯТТЯ</a:t>
            </a:r>
            <a:endParaRPr lang="ru-RU" sz="36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2512" y="1332069"/>
            <a:ext cx="10536073" cy="5062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/>
            <a:r>
              <a:rPr lang="uk-UA" sz="2800" b="1" i="1" dirty="0" smtClean="0">
                <a:ln/>
                <a:solidFill>
                  <a:schemeClr val="accent3">
                    <a:lumMod val="75000"/>
                  </a:schemeClr>
                </a:solidFill>
              </a:rPr>
              <a:t>1. Гідроген </a:t>
            </a:r>
            <a:r>
              <a:rPr lang="uk-UA" sz="2800" b="1" i="1" dirty="0">
                <a:ln/>
                <a:solidFill>
                  <a:schemeClr val="accent3">
                    <a:lumMod val="75000"/>
                  </a:schemeClr>
                </a:solidFill>
              </a:rPr>
              <a:t>хлорид. Хлоридна кислота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lvl="0"/>
            <a:r>
              <a:rPr lang="uk-UA" sz="2800" b="1" i="1" dirty="0" smtClean="0">
                <a:ln/>
                <a:solidFill>
                  <a:schemeClr val="accent3">
                    <a:lumMod val="75000"/>
                  </a:schemeClr>
                </a:solidFill>
              </a:rPr>
              <a:t>2. Добування </a:t>
            </a:r>
            <a:r>
              <a:rPr lang="uk-UA" sz="2800" b="1" i="1" dirty="0">
                <a:ln/>
                <a:solidFill>
                  <a:schemeClr val="accent3">
                    <a:lumMod val="75000"/>
                  </a:schemeClr>
                </a:solidFill>
              </a:rPr>
              <a:t>хлоридної кислоти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lvl="0"/>
            <a:r>
              <a:rPr lang="uk-UA" sz="2800" b="1" i="1" dirty="0" smtClean="0">
                <a:ln/>
                <a:solidFill>
                  <a:schemeClr val="accent3">
                    <a:lumMod val="75000"/>
                  </a:schemeClr>
                </a:solidFill>
              </a:rPr>
              <a:t>3. Хімічні </a:t>
            </a:r>
            <a:r>
              <a:rPr lang="uk-UA" sz="2800" b="1" i="1" dirty="0">
                <a:ln/>
                <a:solidFill>
                  <a:schemeClr val="accent3">
                    <a:lumMod val="75000"/>
                  </a:schemeClr>
                </a:solidFill>
              </a:rPr>
              <a:t>властивості хлоридної кислоти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800" b="1" dirty="0">
                <a:ln/>
                <a:solidFill>
                  <a:schemeClr val="accent3">
                    <a:lumMod val="75000"/>
                  </a:schemeClr>
                </a:solidFill>
              </a:rPr>
              <a:t>Дія на індикатори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800" b="1" dirty="0">
                <a:ln/>
                <a:solidFill>
                  <a:schemeClr val="accent3">
                    <a:lumMod val="75000"/>
                  </a:schemeClr>
                </a:solidFill>
              </a:rPr>
              <a:t>Взаємодія з металами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800" b="1" dirty="0">
                <a:ln/>
                <a:solidFill>
                  <a:schemeClr val="accent3">
                    <a:lumMod val="75000"/>
                  </a:schemeClr>
                </a:solidFill>
              </a:rPr>
              <a:t>Взаємодія з </a:t>
            </a:r>
            <a:r>
              <a:rPr lang="uk-UA" sz="28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оксидами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8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Взаємодія з основами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800" b="1" dirty="0">
                <a:ln/>
                <a:solidFill>
                  <a:schemeClr val="accent3">
                    <a:lumMod val="75000"/>
                  </a:schemeClr>
                </a:solidFill>
              </a:rPr>
              <a:t>Взаємодія з солями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800" b="1" dirty="0">
                <a:ln/>
                <a:solidFill>
                  <a:schemeClr val="accent3">
                    <a:lumMod val="75000"/>
                  </a:schemeClr>
                </a:solidFill>
              </a:rPr>
              <a:t>Якісна реакція на хлорид – іон.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lvl="0"/>
            <a:r>
              <a:rPr lang="uk-UA" sz="2800" b="1" i="1" dirty="0" smtClean="0">
                <a:ln/>
                <a:solidFill>
                  <a:schemeClr val="accent3">
                    <a:lumMod val="75000"/>
                  </a:schemeClr>
                </a:solidFill>
              </a:rPr>
              <a:t>4. Хлориди та їх застосування.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lvl="0"/>
            <a:r>
              <a:rPr lang="uk-UA" sz="2800" b="1" i="1" dirty="0" smtClean="0">
                <a:ln/>
                <a:solidFill>
                  <a:schemeClr val="accent3">
                    <a:lumMod val="75000"/>
                  </a:schemeClr>
                </a:solidFill>
              </a:rPr>
              <a:t>5. Застосування </a:t>
            </a:r>
            <a:r>
              <a:rPr lang="uk-UA" sz="2800" b="1" i="1" dirty="0" err="1">
                <a:ln/>
                <a:solidFill>
                  <a:schemeClr val="accent3">
                    <a:lumMod val="75000"/>
                  </a:schemeClr>
                </a:solidFill>
              </a:rPr>
              <a:t>хлоридної</a:t>
            </a:r>
            <a:r>
              <a:rPr lang="uk-UA" sz="2800" b="1" i="1" dirty="0">
                <a:ln/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uk-UA" sz="2800" b="1" i="1" dirty="0" smtClean="0">
                <a:ln/>
                <a:solidFill>
                  <a:schemeClr val="accent3">
                    <a:lumMod val="75000"/>
                  </a:schemeClr>
                </a:solidFill>
              </a:rPr>
              <a:t>кислоти.</a:t>
            </a:r>
            <a:endParaRPr lang="ru-RU" sz="28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b="1" dirty="0">
              <a:ln/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79" y="5104262"/>
            <a:ext cx="1801867" cy="152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8455" y="0"/>
            <a:ext cx="583364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36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Вправа «Чи знаєте Ви…?» </a:t>
            </a:r>
            <a:endParaRPr lang="ru-RU" sz="3600" b="1" dirty="0">
              <a:ln/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2397" y="855295"/>
            <a:ext cx="91382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ЯК ПРАВИЛЬНО ПОВОДИТИСЯ З КИСЛОТАМИ???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ПРИГАДАЄМО ПРАВИЛА ТЕХНІКИ БЕЗПЕКИ.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209" r="14030"/>
          <a:stretch/>
        </p:blipFill>
        <p:spPr bwMode="auto">
          <a:xfrm>
            <a:off x="690729" y="5204512"/>
            <a:ext cx="811626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7" y="1908967"/>
            <a:ext cx="2529036" cy="1898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17" y="1908967"/>
            <a:ext cx="2615398" cy="1898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15" y="1908966"/>
            <a:ext cx="2564457" cy="1898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95" y="1908965"/>
            <a:ext cx="3002508" cy="1898759"/>
          </a:xfrm>
          <a:prstGeom prst="rect">
            <a:avLst/>
          </a:prstGeom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62" y="3852756"/>
            <a:ext cx="2929508" cy="21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08" y="3959534"/>
            <a:ext cx="1612661" cy="20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yrok.pp.ua/uploads/posts/2016-11/tehnka-bezpeki-na-urokah-hmyi-pravila-povednki-v-kabnet-hmyi-dlya-uchnv_59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23" y="3772100"/>
            <a:ext cx="1872852" cy="22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53" y="3959534"/>
            <a:ext cx="1485900" cy="20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70" y="3755792"/>
            <a:ext cx="1485900" cy="22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948</TotalTime>
  <Words>1078</Words>
  <Application>Microsoft Office PowerPoint</Application>
  <PresentationFormat>Широкоэкранный</PresentationFormat>
  <Paragraphs>212</Paragraphs>
  <Slides>29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Garamond</vt:lpstr>
      <vt:lpstr>Times New Roman</vt:lpstr>
      <vt:lpstr>Trebuchet MS</vt:lpstr>
      <vt:lpstr>Verdana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СПОЛУКИ НЕМЕТАЛІЧНИХ ЕЛЕМЕНТІВ З ГІДРОГЕНОМ. ГІДРОГЕН ХЛОРИД. ХЛОРИДНА КИСЛОТА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ХЛОРИДНА КИСЛОТА. ХЛОРИДИ </dc:title>
  <dc:creator>Леся</dc:creator>
  <cp:lastModifiedBy>Леся</cp:lastModifiedBy>
  <cp:revision>121</cp:revision>
  <dcterms:created xsi:type="dcterms:W3CDTF">2017-10-04T07:59:18Z</dcterms:created>
  <dcterms:modified xsi:type="dcterms:W3CDTF">2018-01-26T09:24:39Z</dcterms:modified>
</cp:coreProperties>
</file>