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804" r:id="rId2"/>
    <p:sldMasterId id="2147483828" r:id="rId3"/>
    <p:sldMasterId id="2147483840" r:id="rId4"/>
    <p:sldMasterId id="2147483852" r:id="rId5"/>
    <p:sldMasterId id="2147483864" r:id="rId6"/>
    <p:sldMasterId id="2147483876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3" r:id="rId14"/>
    <p:sldId id="262" r:id="rId15"/>
    <p:sldId id="264" r:id="rId16"/>
    <p:sldId id="283" r:id="rId17"/>
    <p:sldId id="272" r:id="rId18"/>
    <p:sldId id="274" r:id="rId19"/>
    <p:sldId id="273" r:id="rId20"/>
    <p:sldId id="276" r:id="rId21"/>
    <p:sldId id="277" r:id="rId22"/>
    <p:sldId id="278" r:id="rId23"/>
    <p:sldId id="281" r:id="rId24"/>
    <p:sldId id="279" r:id="rId25"/>
    <p:sldId id="280" r:id="rId26"/>
    <p:sldId id="282" r:id="rId27"/>
    <p:sldId id="271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35ACBED-B598-4DB9-BECE-3ADECF4C5AFB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2"/>
            <p14:sldId id="264"/>
            <p14:sldId id="283"/>
            <p14:sldId id="272"/>
            <p14:sldId id="274"/>
            <p14:sldId id="273"/>
            <p14:sldId id="276"/>
            <p14:sldId id="277"/>
            <p14:sldId id="278"/>
            <p14:sldId id="281"/>
            <p14:sldId id="279"/>
            <p14:sldId id="280"/>
            <p14:sldId id="282"/>
            <p14:sldId id="271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1" autoAdjust="0"/>
    <p:restoredTop sz="94660"/>
  </p:normalViewPr>
  <p:slideViewPr>
    <p:cSldViewPr>
      <p:cViewPr varScale="1">
        <p:scale>
          <a:sx n="50" d="100"/>
          <a:sy n="50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C9B323-F3DD-4F8C-9BF8-3FD98F1492F7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59D0E2A-6478-4F13-A26B-CCDA1EC9596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" TargetMode="External"/><Relationship Id="rId3" Type="http://schemas.openxmlformats.org/officeDocument/2006/relationships/hyperlink" Target="http://energonic.ru/published/publicdata/ENERGONIC/attachments/SC/products_pictures/term_o_tbb_enl.jpg" TargetMode="External"/><Relationship Id="rId7" Type="http://schemas.openxmlformats.org/officeDocument/2006/relationships/hyperlink" Target="http://ukrmap.su/images/g4a/Maps/14_15.jpg" TargetMode="External"/><Relationship Id="rId2" Type="http://schemas.openxmlformats.org/officeDocument/2006/relationships/hyperlink" Target="https://images.ru.prom.st/217229358_w640_h640_cid2528247_pid149609502-9b798bb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oglobus.ru/earth/geo4/land03.JPG" TargetMode="External"/><Relationship Id="rId5" Type="http://schemas.openxmlformats.org/officeDocument/2006/relationships/hyperlink" Target="https://image.slidesharecdn.com/15-dodatniivid-emnichisla-chislo0-170330174814/95/0-5-638.jpg?cb=1490896313" TargetMode="External"/><Relationship Id="rId4" Type="http://schemas.openxmlformats.org/officeDocument/2006/relationships/hyperlink" Target="http://&#1086;&#1090;&#1072;&#1076;&#1086;&#1103;.&#1088;&#1092;/sites/default/files/meteo260big-2.jpg" TargetMode="External"/><Relationship Id="rId9" Type="http://schemas.openxmlformats.org/officeDocument/2006/relationships/hyperlink" Target="http://edufuture.biz/index.php?titl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908720"/>
            <a:ext cx="6400800" cy="4392488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Урок математики на тему: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uk-UA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дготувала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 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математики,</a:t>
            </a:r>
          </a:p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Лукичова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Н.С.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6777318" cy="1731982"/>
          </a:xfrm>
        </p:spPr>
        <p:txBody>
          <a:bodyPr>
            <a:normAutofit/>
          </a:bodyPr>
          <a:lstStyle/>
          <a:p>
            <a:r>
              <a:rPr lang="uk-UA" dirty="0"/>
              <a:t>Додатні і від'ємні числа. </a:t>
            </a:r>
            <a:r>
              <a:rPr lang="uk-UA" dirty="0" smtClean="0"/>
              <a:t>Число </a:t>
            </a:r>
            <a:r>
              <a:rPr lang="uk-UA" dirty="0" smtClean="0"/>
              <a:t>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7706118" y="406780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6 клас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9962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WordArt 3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292226" y="405341"/>
            <a:ext cx="6448126" cy="11519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Давайте д</a:t>
            </a:r>
            <a:r>
              <a:rPr lang="uk-UA" sz="3600" kern="1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ізнаємось</a:t>
            </a:r>
            <a:r>
              <a:rPr lang="uk-UA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uk-UA" sz="3600" kern="1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ім</a:t>
            </a:r>
            <a:r>
              <a:rPr lang="en-US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uk-UA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я вченого, </a:t>
            </a:r>
          </a:p>
          <a:p>
            <a:pPr algn="ctr"/>
            <a:r>
              <a:rPr lang="uk-UA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що почав використовувати раціональні числа </a:t>
            </a:r>
            <a:endParaRPr lang="ru-RU" sz="36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8604250" y="404813"/>
            <a:ext cx="184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000" b="0"/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438305" y="1557337"/>
            <a:ext cx="4709760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uk-UA" sz="2000" b="1" i="1" dirty="0" err="1"/>
              <a:t>Розв</a:t>
            </a:r>
            <a:r>
              <a:rPr lang="uk-UA" sz="2000" b="1" i="1" dirty="0"/>
              <a:t> </a:t>
            </a:r>
            <a:r>
              <a:rPr lang="en-US" sz="2000" b="1" i="1" dirty="0"/>
              <a:t>`</a:t>
            </a:r>
            <a:r>
              <a:rPr lang="uk-UA" sz="2000" b="1" i="1" dirty="0"/>
              <a:t>язати вправи і відповіді замінити буквами:</a:t>
            </a:r>
          </a:p>
          <a:p>
            <a:pPr>
              <a:spcBef>
                <a:spcPct val="50000"/>
              </a:spcBef>
              <a:defRPr/>
            </a:pPr>
            <a:r>
              <a:rPr lang="uk-UA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    </a:t>
            </a:r>
            <a:r>
              <a:rPr lang="uk-UA" sz="24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    Б    А     У     П     Г     Т       </a:t>
            </a:r>
            <a:endParaRPr lang="uk-UA" sz="2400" dirty="0" smtClean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uk-UA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uk-UA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4,5  -1   -15 </a:t>
            </a:r>
            <a:r>
              <a:rPr lang="uk-UA" sz="2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uk-UA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    </a:t>
            </a:r>
            <a:r>
              <a:rPr lang="uk-UA" sz="2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     </a:t>
            </a:r>
            <a:r>
              <a:rPr lang="uk-UA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   </a:t>
            </a:r>
            <a:r>
              <a:rPr lang="uk-UA" sz="2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uk-UA" sz="20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-9   -1,1</a:t>
            </a:r>
          </a:p>
          <a:p>
            <a:pPr>
              <a:spcBef>
                <a:spcPct val="50000"/>
              </a:spcBef>
              <a:defRPr/>
            </a:pPr>
            <a:endParaRPr lang="ru-RU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23559" name="Text Box 25"/>
          <p:cNvSpPr txBox="1">
            <a:spLocks noChangeArrowheads="1"/>
          </p:cNvSpPr>
          <p:nvPr/>
        </p:nvSpPr>
        <p:spPr bwMode="auto">
          <a:xfrm>
            <a:off x="684213" y="3789363"/>
            <a:ext cx="2374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b="0"/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971550" y="3573463"/>
            <a:ext cx="23034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AutoNum type="arabicParenR"/>
            </a:pPr>
            <a:r>
              <a:rPr lang="uk-UA" sz="2400"/>
              <a:t>-10 + (-5)</a:t>
            </a:r>
          </a:p>
          <a:p>
            <a:pPr algn="l" eaLnBrk="1" hangingPunct="1">
              <a:spcBef>
                <a:spcPct val="50000"/>
              </a:spcBef>
              <a:buFontTx/>
              <a:buAutoNum type="arabicParenR"/>
            </a:pPr>
            <a:r>
              <a:rPr lang="uk-UA" sz="2400"/>
              <a:t> 8 + ( - 9)</a:t>
            </a:r>
          </a:p>
          <a:p>
            <a:pPr algn="l" eaLnBrk="1" hangingPunct="1">
              <a:spcBef>
                <a:spcPct val="50000"/>
              </a:spcBef>
              <a:buFontTx/>
              <a:buAutoNum type="arabicParenR"/>
            </a:pPr>
            <a:r>
              <a:rPr lang="uk-UA" sz="2400"/>
              <a:t> -7 + 15</a:t>
            </a:r>
          </a:p>
          <a:p>
            <a:pPr algn="l" eaLnBrk="1" hangingPunct="1">
              <a:spcBef>
                <a:spcPct val="50000"/>
              </a:spcBef>
              <a:buFontTx/>
              <a:buAutoNum type="arabicParenR"/>
            </a:pPr>
            <a:r>
              <a:rPr lang="uk-UA" sz="2400"/>
              <a:t>- 3 + (-1,5) </a:t>
            </a:r>
          </a:p>
          <a:p>
            <a:pPr algn="l" eaLnBrk="1" hangingPunct="1">
              <a:spcBef>
                <a:spcPct val="50000"/>
              </a:spcBef>
              <a:buFontTx/>
              <a:buAutoNum type="arabicParenR"/>
            </a:pPr>
            <a:r>
              <a:rPr lang="uk-UA" sz="2400"/>
              <a:t> 14 + (-6)</a:t>
            </a:r>
            <a:endParaRPr lang="ru-RU" sz="2400"/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3492500" y="3573463"/>
            <a:ext cx="2879725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uk-UA" sz="2400"/>
              <a:t>6) -7,8 + (-1,2)</a:t>
            </a:r>
          </a:p>
          <a:p>
            <a:pPr algn="l" eaLnBrk="1" hangingPunct="1">
              <a:spcBef>
                <a:spcPct val="50000"/>
              </a:spcBef>
            </a:pPr>
            <a:r>
              <a:rPr lang="uk-UA" sz="2400"/>
              <a:t>7) - 0,5 + 0,5</a:t>
            </a:r>
          </a:p>
          <a:p>
            <a:pPr algn="l" eaLnBrk="1" hangingPunct="1">
              <a:spcBef>
                <a:spcPct val="50000"/>
              </a:spcBef>
            </a:pPr>
            <a:r>
              <a:rPr lang="uk-UA" sz="2400"/>
              <a:t>8) -21 + 17</a:t>
            </a:r>
          </a:p>
          <a:p>
            <a:pPr algn="l" eaLnBrk="1" hangingPunct="1">
              <a:spcBef>
                <a:spcPct val="50000"/>
              </a:spcBef>
            </a:pPr>
            <a:r>
              <a:rPr lang="uk-UA" sz="2400"/>
              <a:t>9) 14 + (-15,1)</a:t>
            </a:r>
          </a:p>
          <a:p>
            <a:pPr algn="l" eaLnBrk="1" hangingPunct="1">
              <a:spcBef>
                <a:spcPct val="50000"/>
              </a:spcBef>
            </a:pPr>
            <a:r>
              <a:rPr lang="uk-UA" sz="2400"/>
              <a:t>10) 16,3 + (-8,3)</a:t>
            </a:r>
          </a:p>
          <a:p>
            <a:pPr algn="l" eaLnBrk="1" hangingPunct="1">
              <a:spcBef>
                <a:spcPct val="50000"/>
              </a:spcBef>
            </a:pPr>
            <a:endParaRPr lang="ru-RU" sz="2400" b="0"/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5838825" y="5900738"/>
            <a:ext cx="3097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uk-UA" sz="3600" i="1" dirty="0" err="1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Брамагупта</a:t>
            </a:r>
            <a:endParaRPr lang="ru-RU" sz="3600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indu astronomer, 19th-century 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889" y="1576387"/>
            <a:ext cx="2857500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815"/>
      </p:ext>
    </p:extLst>
  </p:cSld>
  <p:clrMapOvr>
    <a:masterClrMapping/>
  </p:clrMapOvr>
  <p:transition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4" grpId="0"/>
      <p:bldP spid="20506" grpId="0"/>
      <p:bldP spid="20509" grpId="0"/>
      <p:bldP spid="205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dirty="0" smtClean="0"/>
              <a:t>Індійці винайшли 0 !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96752"/>
            <a:ext cx="8712968" cy="5904656"/>
          </a:xfrm>
        </p:spPr>
        <p:txBody>
          <a:bodyPr>
            <a:normAutofit/>
          </a:bodyPr>
          <a:lstStyle/>
          <a:p>
            <a:r>
              <a:rPr lang="ru-RU" sz="3200" dirty="0"/>
              <a:t>В </a:t>
            </a:r>
            <a:r>
              <a:rPr lang="ru-RU" sz="3200" dirty="0" err="1"/>
              <a:t>своїй</a:t>
            </a:r>
            <a:r>
              <a:rPr lang="ru-RU" sz="3200" dirty="0"/>
              <a:t> </a:t>
            </a:r>
            <a:r>
              <a:rPr lang="ru-RU" sz="3200" dirty="0" err="1"/>
              <a:t>праці</a:t>
            </a:r>
            <a:r>
              <a:rPr lang="ru-RU" sz="3200" dirty="0"/>
              <a:t> «Брахма-</a:t>
            </a:r>
            <a:r>
              <a:rPr lang="ru-RU" sz="3200" dirty="0" err="1"/>
              <a:t>спхута</a:t>
            </a:r>
            <a:r>
              <a:rPr lang="ru-RU" sz="3200" dirty="0"/>
              <a:t>-</a:t>
            </a:r>
            <a:r>
              <a:rPr lang="ru-RU" sz="3200" dirty="0" err="1"/>
              <a:t>сіддханта</a:t>
            </a:r>
            <a:r>
              <a:rPr lang="ru-RU" sz="3200" dirty="0"/>
              <a:t>» </a:t>
            </a:r>
            <a:r>
              <a:rPr lang="ru-RU" sz="3200" dirty="0" err="1"/>
              <a:t>Брамагупта</a:t>
            </a:r>
            <a:r>
              <a:rPr lang="ru-RU" sz="3200" dirty="0"/>
              <a:t> дав </a:t>
            </a:r>
            <a:r>
              <a:rPr lang="ru-RU" sz="3200" dirty="0" err="1"/>
              <a:t>означення</a:t>
            </a:r>
            <a:r>
              <a:rPr lang="ru-RU" sz="3200" dirty="0"/>
              <a:t> нуля як результату </a:t>
            </a:r>
            <a:r>
              <a:rPr lang="ru-RU" sz="3200" dirty="0" err="1"/>
              <a:t>віднімання</a:t>
            </a:r>
            <a:r>
              <a:rPr lang="ru-RU" sz="3200" dirty="0"/>
              <a:t> з числа самого числа. </a:t>
            </a:r>
            <a:endParaRPr lang="ru-RU" sz="3200" dirty="0" smtClean="0"/>
          </a:p>
          <a:p>
            <a:r>
              <a:rPr lang="ru-RU" sz="3200" dirty="0" err="1" smtClean="0"/>
              <a:t>Він</a:t>
            </a:r>
            <a:r>
              <a:rPr lang="ru-RU" sz="3200" dirty="0" smtClean="0"/>
              <a:t> </a:t>
            </a:r>
            <a:r>
              <a:rPr lang="ru-RU" sz="3200" dirty="0"/>
              <a:t>одним з перших </a:t>
            </a:r>
            <a:r>
              <a:rPr lang="ru-RU" sz="3200" dirty="0" err="1"/>
              <a:t>встановив</a:t>
            </a:r>
            <a:r>
              <a:rPr lang="ru-RU" sz="3200" dirty="0"/>
              <a:t> правила </a:t>
            </a:r>
            <a:r>
              <a:rPr lang="ru-RU" sz="3200" dirty="0" err="1"/>
              <a:t>арифметичних</a:t>
            </a:r>
            <a:r>
              <a:rPr lang="ru-RU" sz="3200" dirty="0"/>
              <a:t> </a:t>
            </a:r>
            <a:r>
              <a:rPr lang="ru-RU" sz="3200" dirty="0" err="1"/>
              <a:t>операцій</a:t>
            </a:r>
            <a:r>
              <a:rPr lang="ru-RU" sz="3200" dirty="0"/>
              <a:t> над </a:t>
            </a:r>
            <a:r>
              <a:rPr lang="ru-RU" sz="3200" dirty="0" err="1"/>
              <a:t>додатними</a:t>
            </a:r>
            <a:r>
              <a:rPr lang="ru-RU" sz="3200" dirty="0"/>
              <a:t> і </a:t>
            </a:r>
            <a:r>
              <a:rPr lang="ru-RU" sz="3200" dirty="0" err="1"/>
              <a:t>від'ємними</a:t>
            </a:r>
            <a:r>
              <a:rPr lang="ru-RU" sz="3200" dirty="0"/>
              <a:t> числами та нулем, </a:t>
            </a:r>
            <a:r>
              <a:rPr lang="ru-RU" sz="3200" dirty="0" err="1"/>
              <a:t>розглядаючи</a:t>
            </a:r>
            <a:r>
              <a:rPr lang="ru-RU" sz="3200" dirty="0"/>
              <a:t> при </a:t>
            </a:r>
            <a:r>
              <a:rPr lang="ru-RU" sz="3200" dirty="0" err="1"/>
              <a:t>цьому</a:t>
            </a:r>
            <a:r>
              <a:rPr lang="ru-RU" sz="3200" dirty="0"/>
              <a:t> </a:t>
            </a:r>
            <a:r>
              <a:rPr lang="ru-RU" sz="3200" dirty="0" err="1"/>
              <a:t>додатні</a:t>
            </a:r>
            <a:r>
              <a:rPr lang="ru-RU" sz="3200" dirty="0"/>
              <a:t> числа як </a:t>
            </a:r>
            <a:r>
              <a:rPr lang="ru-RU" sz="3200" dirty="0" err="1"/>
              <a:t>майно</a:t>
            </a:r>
            <a:r>
              <a:rPr lang="ru-RU" sz="3200" dirty="0"/>
              <a:t>, а </a:t>
            </a:r>
            <a:r>
              <a:rPr lang="ru-RU" sz="3200" dirty="0" err="1"/>
              <a:t>від'ємні</a:t>
            </a:r>
            <a:r>
              <a:rPr lang="ru-RU" sz="3200" dirty="0"/>
              <a:t> числа як борг. </a:t>
            </a:r>
            <a:endParaRPr lang="ru-RU" sz="3200" dirty="0" smtClean="0"/>
          </a:p>
          <a:p>
            <a:r>
              <a:rPr lang="ru-RU" sz="3200" dirty="0" err="1" smtClean="0"/>
              <a:t>Далі</a:t>
            </a:r>
            <a:r>
              <a:rPr lang="ru-RU" sz="3200" dirty="0" smtClean="0"/>
              <a:t> </a:t>
            </a:r>
            <a:r>
              <a:rPr lang="ru-RU" sz="3200" dirty="0" err="1"/>
              <a:t>Брамагупта</a:t>
            </a:r>
            <a:r>
              <a:rPr lang="ru-RU" sz="3200" dirty="0"/>
              <a:t> </a:t>
            </a:r>
            <a:r>
              <a:rPr lang="ru-RU" sz="3200" dirty="0" err="1"/>
              <a:t>намагався</a:t>
            </a:r>
            <a:r>
              <a:rPr lang="ru-RU" sz="3200" dirty="0"/>
              <a:t> </a:t>
            </a:r>
            <a:r>
              <a:rPr lang="ru-RU" sz="3200" dirty="0" err="1"/>
              <a:t>розширити</a:t>
            </a:r>
            <a:r>
              <a:rPr lang="ru-RU" sz="3200" dirty="0"/>
              <a:t> арифметику давши </a:t>
            </a:r>
            <a:r>
              <a:rPr lang="ru-RU" sz="3200" dirty="0" err="1"/>
              <a:t>означення</a:t>
            </a:r>
            <a:r>
              <a:rPr lang="ru-RU" sz="3200" dirty="0"/>
              <a:t> </a:t>
            </a:r>
            <a:r>
              <a:rPr lang="ru-RU" sz="3200" dirty="0" err="1"/>
              <a:t>ділення</a:t>
            </a:r>
            <a:r>
              <a:rPr lang="ru-RU" sz="3200" dirty="0"/>
              <a:t> на нуль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97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 fontScale="90000"/>
          </a:bodyPr>
          <a:lstStyle/>
          <a:p>
            <a:r>
              <a:rPr lang="uk-UA" i="1" dirty="0"/>
              <a:t>Станція  «Практична».</a:t>
            </a:r>
            <a:br>
              <a:rPr lang="uk-UA" i="1" dirty="0"/>
            </a:br>
            <a:endParaRPr lang="ru-RU" dirty="0"/>
          </a:p>
        </p:txBody>
      </p:sp>
      <p:pic>
        <p:nvPicPr>
          <p:cNvPr id="3074" name="Picture 2" descr="D:\работа\6 клас\дод ы в числа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3315459" cy="394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ота\6 клас\дод ы в числа\land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80" y="1844824"/>
            <a:ext cx="361950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работа\6 клас\дод ы в числа\14_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2618" y="1860848"/>
            <a:ext cx="710867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 використовують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ці знання?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106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373563"/>
          </a:xfrm>
        </p:spPr>
        <p:txBody>
          <a:bodyPr/>
          <a:lstStyle/>
          <a:p>
            <a:pPr marL="0" lvl="0" indent="0">
              <a:buNone/>
            </a:pPr>
            <a:r>
              <a:rPr lang="uk-UA" sz="2400" dirty="0" smtClean="0"/>
              <a:t>Назвіть </a:t>
            </a:r>
            <a:r>
              <a:rPr lang="uk-UA" sz="2400" dirty="0"/>
              <a:t>за схемою розміщення точок на місцевості порівняно з рівнем</a:t>
            </a:r>
            <a:br>
              <a:rPr lang="uk-UA" sz="2400" dirty="0"/>
            </a:br>
            <a:r>
              <a:rPr lang="uk-UA" sz="2400" dirty="0"/>
              <a:t>океану </a:t>
            </a:r>
            <a:r>
              <a:rPr lang="uk-UA" sz="2400" i="1" dirty="0"/>
              <a:t>(див. рис).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496944" cy="4608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2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764704"/>
                <a:ext cx="8327896" cy="4836024"/>
              </a:xfrm>
            </p:spPr>
            <p:txBody>
              <a:bodyPr/>
              <a:lstStyle/>
              <a:p>
                <a:pPr lvl="0"/>
                <a:r>
                  <a:rPr lang="uk-UA" dirty="0" smtClean="0"/>
                  <a:t>Які з чисел: 4; -8; -11; 53;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  <a:r>
                  <a:rPr lang="uk-UA" dirty="0"/>
                  <a:t> </a:t>
                </a:r>
                <a:r>
                  <a:rPr lang="uk-UA" dirty="0" smtClean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uk-UA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; </a:t>
                </a:r>
                <a:r>
                  <a:rPr lang="uk-UA" dirty="0"/>
                  <a:t>0,4; </a:t>
                </a:r>
                <a:r>
                  <a:rPr lang="uk-UA" dirty="0" smtClean="0"/>
                  <a:t> </a:t>
                </a:r>
              </a:p>
              <a:p>
                <a:pPr marL="0" lvl="0" indent="0">
                  <a:buNone/>
                </a:pPr>
                <a:r>
                  <a:rPr lang="uk-UA" dirty="0" smtClean="0"/>
                  <a:t>-</a:t>
                </a:r>
                <a:r>
                  <a:rPr lang="uk-UA" dirty="0"/>
                  <a:t>2,8; +4;</a:t>
                </a:r>
                <a:r>
                  <a:rPr lang="ru-RU" dirty="0"/>
                  <a:t> +</a:t>
                </a:r>
                <a:r>
                  <a:rPr lang="uk-UA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uk-UA" dirty="0"/>
                  <a:t>додатні? від'ємні?</a:t>
                </a:r>
                <a:endParaRPr lang="ru-RU" dirty="0"/>
              </a:p>
              <a:p>
                <a:r>
                  <a:rPr lang="uk-UA" dirty="0"/>
                  <a:t>Які з них рівні між собою</a:t>
                </a:r>
                <a:r>
                  <a:rPr lang="uk-UA" dirty="0" smtClean="0"/>
                  <a:t>?</a:t>
                </a:r>
              </a:p>
              <a:p>
                <a:pPr marL="0" indent="0">
                  <a:buNone/>
                </a:pPr>
                <a:endParaRPr lang="uk-UA" dirty="0" smtClean="0"/>
              </a:p>
              <a:p>
                <a:r>
                  <a:rPr lang="uk-UA" dirty="0"/>
                  <a:t>Намалюйте схематично термометр, </a:t>
                </a:r>
                <a:endParaRPr lang="uk-UA" dirty="0" smtClean="0"/>
              </a:p>
              <a:p>
                <a:pPr marL="0" indent="0">
                  <a:buNone/>
                </a:pPr>
                <a:r>
                  <a:rPr lang="uk-UA" dirty="0" smtClean="0"/>
                  <a:t>який </a:t>
                </a:r>
                <a:r>
                  <a:rPr lang="uk-UA" dirty="0"/>
                  <a:t>показує -7 °С. </a:t>
                </a:r>
                <a:r>
                  <a:rPr lang="uk-UA" dirty="0" smtClean="0"/>
                  <a:t>Скільки градусів</a:t>
                </a:r>
              </a:p>
              <a:p>
                <a:pPr marL="0" indent="0">
                  <a:buNone/>
                </a:pPr>
                <a:r>
                  <a:rPr lang="uk-UA" dirty="0" smtClean="0"/>
                  <a:t> </a:t>
                </a:r>
                <a:r>
                  <a:rPr lang="uk-UA" dirty="0"/>
                  <a:t>він показуватиме, якщо температура підвищиться на 4 °С? зміниться </a:t>
                </a:r>
                <a:endParaRPr lang="uk-UA" dirty="0" smtClean="0"/>
              </a:p>
              <a:p>
                <a:pPr marL="0" indent="0">
                  <a:buNone/>
                </a:pPr>
                <a:r>
                  <a:rPr lang="uk-UA" dirty="0" smtClean="0"/>
                  <a:t>на </a:t>
                </a:r>
                <a:r>
                  <a:rPr lang="uk-UA" dirty="0"/>
                  <a:t>4 °С?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764704"/>
                <a:ext cx="8327896" cy="4836024"/>
              </a:xfrm>
              <a:blipFill rotWithShape="1">
                <a:blip r:embed="rId2"/>
                <a:stretch>
                  <a:fillRect l="-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4" name="Picture 2" descr="D:\работа\6 клас\дод ы в числа\Безымян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628800"/>
            <a:ext cx="990153" cy="399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9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19" y="548680"/>
            <a:ext cx="8309173" cy="5184576"/>
          </a:xfrm>
        </p:spPr>
        <p:txBody>
          <a:bodyPr>
            <a:normAutofit/>
          </a:bodyPr>
          <a:lstStyle/>
          <a:p>
            <a:r>
              <a:rPr lang="uk-UA" dirty="0"/>
              <a:t>На географічних картах біля гори </a:t>
            </a:r>
            <a:r>
              <a:rPr lang="uk-UA" dirty="0" smtClean="0"/>
              <a:t>Говерла і </a:t>
            </a:r>
            <a:r>
              <a:rPr lang="uk-UA" dirty="0"/>
              <a:t>берега Каспійського моря написано числа 2001 і -28. Що вони означають</a:t>
            </a:r>
            <a:r>
              <a:rPr lang="uk-UA" dirty="0" smtClean="0"/>
              <a:t>?</a:t>
            </a:r>
          </a:p>
          <a:p>
            <a:r>
              <a:rPr lang="uk-UA" dirty="0" smtClean="0"/>
              <a:t>Прокоментуйте</a:t>
            </a:r>
          </a:p>
          <a:p>
            <a:pPr marL="0" indent="0">
              <a:buNone/>
            </a:pPr>
            <a:r>
              <a:rPr lang="uk-UA" dirty="0" smtClean="0"/>
              <a:t> малюнок, вкажіть</a:t>
            </a:r>
          </a:p>
          <a:p>
            <a:pPr marL="0" indent="0">
              <a:buNone/>
            </a:pPr>
            <a:r>
              <a:rPr lang="uk-UA" dirty="0" smtClean="0"/>
              <a:t> якими числами</a:t>
            </a:r>
          </a:p>
          <a:p>
            <a:pPr marL="0" indent="0">
              <a:buNone/>
            </a:pPr>
            <a:r>
              <a:rPr lang="uk-UA" dirty="0" smtClean="0"/>
              <a:t>позначено</a:t>
            </a:r>
          </a:p>
          <a:p>
            <a:pPr marL="0" indent="0">
              <a:buNone/>
            </a:pPr>
            <a:r>
              <a:rPr lang="uk-UA" dirty="0"/>
              <a:t>з</a:t>
            </a:r>
            <a:r>
              <a:rPr lang="uk-UA" dirty="0" smtClean="0"/>
              <a:t>ображувані</a:t>
            </a:r>
          </a:p>
          <a:p>
            <a:pPr marL="0" indent="0">
              <a:buNone/>
            </a:pPr>
            <a:r>
              <a:rPr lang="uk-UA" dirty="0" smtClean="0"/>
              <a:t> об'єкти?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083" y="1916832"/>
            <a:ext cx="4751609" cy="431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18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069711"/>
              </p:ext>
            </p:extLst>
          </p:nvPr>
        </p:nvGraphicFramePr>
        <p:xfrm>
          <a:off x="1907704" y="2723441"/>
          <a:ext cx="5544616" cy="31683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2308"/>
                <a:gridCol w="2772308"/>
              </a:tblGrid>
              <a:tr h="5278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Вкладник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Грошова операція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27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+300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27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-250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27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-200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27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+700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29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-400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5576" y="476672"/>
            <a:ext cx="741682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Гроші, які вносять до банку, касир записує зі знаком «+», а які бере з банку — зі знаком «-». Як змінилась сума грошей у касі після того, як касир обслужив 5 вкладників?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(Див. таблицю)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19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8032936" cy="1143000"/>
          </a:xfrm>
        </p:spPr>
        <p:txBody>
          <a:bodyPr/>
          <a:lstStyle/>
          <a:p>
            <a:r>
              <a:rPr lang="uk-UA" dirty="0" smtClean="0"/>
              <a:t>Математичний спринт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8760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відрізняє</a:t>
            </a:r>
            <a:r>
              <a:rPr lang="ru-RU" sz="2400" dirty="0"/>
              <a:t> один </a:t>
            </a:r>
            <a:r>
              <a:rPr lang="ru-RU" sz="2400" dirty="0" err="1"/>
              <a:t>поїзд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іншого</a:t>
            </a:r>
            <a:r>
              <a:rPr lang="ru-RU" sz="2400" dirty="0"/>
              <a:t> з точку </a:t>
            </a:r>
            <a:r>
              <a:rPr lang="ru-RU" sz="2400" dirty="0" err="1"/>
              <a:t>зору</a:t>
            </a:r>
            <a:r>
              <a:rPr lang="ru-RU" sz="2400" dirty="0"/>
              <a:t> математики? 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/>
              <a:t>Без </a:t>
            </a:r>
            <a:r>
              <a:rPr lang="ru-RU" sz="2400" dirty="0" err="1"/>
              <a:t>чого</a:t>
            </a:r>
            <a:r>
              <a:rPr lang="ru-RU" sz="2400" dirty="0"/>
              <a:t> не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обійтися</a:t>
            </a:r>
            <a:r>
              <a:rPr lang="ru-RU" sz="2400" dirty="0"/>
              <a:t> </a:t>
            </a:r>
            <a:r>
              <a:rPr lang="ru-RU" sz="2400" dirty="0" err="1"/>
              <a:t>мисливці</a:t>
            </a:r>
            <a:r>
              <a:rPr lang="ru-RU" sz="2400" dirty="0"/>
              <a:t>, барабанщики й математики</a:t>
            </a:r>
            <a:r>
              <a:rPr lang="ru-RU" sz="2400" dirty="0" smtClean="0"/>
              <a:t>?</a:t>
            </a:r>
            <a:endParaRPr lang="ru-RU" sz="2400" dirty="0"/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smtClean="0"/>
              <a:t>є у кожного слова, </a:t>
            </a:r>
            <a:r>
              <a:rPr lang="ru-RU" sz="2400" dirty="0" err="1" smtClean="0"/>
              <a:t>рослини</a:t>
            </a:r>
            <a:r>
              <a:rPr lang="ru-RU" sz="2400" dirty="0" smtClean="0"/>
              <a:t> і </a:t>
            </a:r>
            <a:r>
              <a:rPr lang="ru-RU" sz="2400" dirty="0" err="1" smtClean="0"/>
              <a:t>рівняння</a:t>
            </a:r>
            <a:r>
              <a:rPr lang="ru-RU" sz="2400" dirty="0" smtClean="0"/>
              <a:t>? </a:t>
            </a:r>
            <a:endParaRPr lang="ru-RU" sz="2400" dirty="0"/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/>
              <a:t>Яку формулу прославили </a:t>
            </a:r>
            <a:r>
              <a:rPr lang="ru-RU" sz="2400" dirty="0" err="1"/>
              <a:t>Фанкіо</a:t>
            </a:r>
            <a:r>
              <a:rPr lang="ru-RU" sz="2400" dirty="0"/>
              <a:t>, </a:t>
            </a:r>
            <a:r>
              <a:rPr lang="ru-RU" sz="2400" dirty="0" err="1"/>
              <a:t>Лауда</a:t>
            </a:r>
            <a:r>
              <a:rPr lang="ru-RU" sz="2400" dirty="0"/>
              <a:t>, Прост, Шумахер? 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/>
              <a:t>Яку </a:t>
            </a:r>
            <a:r>
              <a:rPr lang="ru-RU" sz="2400" dirty="0" err="1"/>
              <a:t>геометричну</a:t>
            </a:r>
            <a:r>
              <a:rPr lang="ru-RU" sz="2400" dirty="0"/>
              <a:t> </a:t>
            </a:r>
            <a:r>
              <a:rPr lang="ru-RU" sz="2400" dirty="0" err="1"/>
              <a:t>фігуру</a:t>
            </a:r>
            <a:r>
              <a:rPr lang="ru-RU" sz="2400" dirty="0"/>
              <a:t> </a:t>
            </a:r>
            <a:r>
              <a:rPr lang="ru-RU" sz="2400" dirty="0" err="1"/>
              <a:t>використовують</a:t>
            </a:r>
            <a:r>
              <a:rPr lang="ru-RU" sz="2400" dirty="0"/>
              <a:t> для </a:t>
            </a:r>
            <a:r>
              <a:rPr lang="ru-RU" sz="2400" dirty="0" err="1"/>
              <a:t>покарання</a:t>
            </a:r>
            <a:r>
              <a:rPr lang="ru-RU" sz="2400" dirty="0"/>
              <a:t> </a:t>
            </a:r>
            <a:r>
              <a:rPr lang="ru-RU" sz="2400" dirty="0" err="1"/>
              <a:t>дітей</a:t>
            </a:r>
            <a:r>
              <a:rPr lang="ru-RU" sz="2400" dirty="0" smtClean="0"/>
              <a:t>?</a:t>
            </a:r>
            <a:endParaRPr lang="ru-RU" sz="2400" dirty="0"/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/>
              <a:t>Яка </a:t>
            </a:r>
            <a:r>
              <a:rPr lang="ru-RU" sz="2400" dirty="0" err="1"/>
              <a:t>геометрична</a:t>
            </a:r>
            <a:r>
              <a:rPr lang="ru-RU" sz="2400" dirty="0"/>
              <a:t> </a:t>
            </a:r>
            <a:r>
              <a:rPr lang="ru-RU" sz="2400" dirty="0" err="1"/>
              <a:t>фігура</a:t>
            </a:r>
            <a:r>
              <a:rPr lang="ru-RU" sz="2400" dirty="0"/>
              <a:t> </a:t>
            </a:r>
            <a:r>
              <a:rPr lang="ru-RU" sz="2400" dirty="0" err="1"/>
              <a:t>товаришує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Сонцем</a:t>
            </a:r>
            <a:r>
              <a:rPr lang="ru-RU" sz="2400" dirty="0"/>
              <a:t>? 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/>
              <a:t>Яку форму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президентський</a:t>
            </a:r>
            <a:r>
              <a:rPr lang="ru-RU" sz="2400" dirty="0"/>
              <a:t> </a:t>
            </a:r>
            <a:r>
              <a:rPr lang="ru-RU" sz="2400" dirty="0" err="1"/>
              <a:t>кабінет</a:t>
            </a:r>
            <a:r>
              <a:rPr lang="ru-RU" sz="2400" dirty="0"/>
              <a:t> у </a:t>
            </a:r>
            <a:r>
              <a:rPr lang="ru-RU" sz="2400" dirty="0" err="1"/>
              <a:t>Білому</a:t>
            </a:r>
            <a:r>
              <a:rPr lang="ru-RU" sz="2400" dirty="0"/>
              <a:t> </a:t>
            </a:r>
            <a:r>
              <a:rPr lang="ru-RU" sz="2400" dirty="0" err="1"/>
              <a:t>Домі</a:t>
            </a:r>
            <a:r>
              <a:rPr lang="ru-RU" sz="2400" dirty="0"/>
              <a:t> США</a:t>
            </a:r>
            <a:r>
              <a:rPr lang="ru-RU" sz="2400" dirty="0" smtClean="0"/>
              <a:t>?</a:t>
            </a:r>
            <a:endParaRPr lang="ru-RU" sz="2400" dirty="0"/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/>
              <a:t>Яка </a:t>
            </a:r>
            <a:r>
              <a:rPr lang="ru-RU" sz="2400" dirty="0" err="1"/>
              <a:t>фігура</a:t>
            </a:r>
            <a:r>
              <a:rPr lang="ru-RU" sz="2400" dirty="0"/>
              <a:t> є основою будь-</a:t>
            </a:r>
            <a:r>
              <a:rPr lang="ru-RU" sz="2400" dirty="0" err="1"/>
              <a:t>якої</a:t>
            </a:r>
            <a:r>
              <a:rPr lang="ru-RU" sz="2400" dirty="0"/>
              <a:t> </a:t>
            </a:r>
            <a:r>
              <a:rPr lang="ru-RU" sz="2400" dirty="0" err="1"/>
              <a:t>сніжинки</a:t>
            </a:r>
            <a:r>
              <a:rPr lang="ru-RU" sz="2400" dirty="0"/>
              <a:t>?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9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183880" cy="1051560"/>
          </a:xfrm>
        </p:spPr>
        <p:txBody>
          <a:bodyPr/>
          <a:lstStyle/>
          <a:p>
            <a:r>
              <a:rPr lang="uk-UA" dirty="0" smtClean="0"/>
              <a:t>Станція «Логічна»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7543800" cy="3886200"/>
          </a:xfrm>
        </p:spPr>
        <p:txBody>
          <a:bodyPr>
            <a:normAutofit/>
          </a:bodyPr>
          <a:lstStyle/>
          <a:p>
            <a:r>
              <a:rPr lang="uk-UA" sz="3200" dirty="0"/>
              <a:t>Чи може виражатися від'ємним числом:</a:t>
            </a:r>
            <a:endParaRPr lang="ru-RU" sz="3200" dirty="0"/>
          </a:p>
          <a:p>
            <a:pPr marL="0" indent="0">
              <a:buNone/>
            </a:pPr>
            <a:r>
              <a:rPr lang="uk-UA" sz="3200" dirty="0"/>
              <a:t>а) кількість людей, що мешкає в будинку; </a:t>
            </a:r>
            <a:r>
              <a:rPr lang="uk-UA" sz="3200" dirty="0" smtClean="0"/>
              <a:t>б</a:t>
            </a:r>
            <a:r>
              <a:rPr lang="uk-UA" sz="3200" dirty="0"/>
              <a:t>) довжина кімнати;</a:t>
            </a:r>
            <a:endParaRPr lang="ru-RU" sz="3200" dirty="0"/>
          </a:p>
          <a:p>
            <a:pPr marL="0" indent="0">
              <a:buNone/>
            </a:pPr>
            <a:r>
              <a:rPr lang="uk-UA" sz="3200" dirty="0"/>
              <a:t>в) кількість грошей; </a:t>
            </a:r>
            <a:endParaRPr lang="ru-RU" sz="3200" dirty="0"/>
          </a:p>
          <a:p>
            <a:pPr marL="0" indent="0">
              <a:buNone/>
            </a:pPr>
            <a:r>
              <a:rPr lang="uk-UA" sz="3200" dirty="0"/>
              <a:t>г) маса якого-небудь предмета</a:t>
            </a:r>
            <a:r>
              <a:rPr lang="uk-UA" sz="3200" dirty="0" smtClean="0"/>
              <a:t>?</a:t>
            </a: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17410" name="Picture 2" descr="D:\работа\6 клас\дод ы в числа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20688"/>
            <a:ext cx="1853952" cy="162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66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6781800" cy="1600200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Вкажіть пропущене слово:</a:t>
            </a:r>
            <a:endParaRPr lang="ru-RU" sz="40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282240"/>
              </p:ext>
            </p:extLst>
          </p:nvPr>
        </p:nvGraphicFramePr>
        <p:xfrm>
          <a:off x="-828600" y="1268760"/>
          <a:ext cx="12385376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Документ" r:id="rId3" imgW="6246547" imgH="1347791" progId="Word.Document.12">
                  <p:embed/>
                </p:oleObj>
              </mc:Choice>
              <mc:Fallback>
                <p:oleObj name="Документ" r:id="rId3" imgW="6246547" imgH="13477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28600" y="1268760"/>
                        <a:ext cx="12385376" cy="3744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533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С</a:t>
            </a:r>
            <a:r>
              <a:rPr lang="uk-UA" dirty="0" smtClean="0"/>
              <a:t>формувати </a:t>
            </a:r>
            <a:r>
              <a:rPr lang="uk-UA" dirty="0"/>
              <a:t>уявлення учнів про зміст понять «додатні числа», «від'ємні числа</a:t>
            </a:r>
            <a:r>
              <a:rPr lang="uk-UA" dirty="0" smtClean="0"/>
              <a:t>».</a:t>
            </a:r>
          </a:p>
          <a:p>
            <a:r>
              <a:rPr lang="uk-UA" dirty="0"/>
              <a:t>В</a:t>
            </a:r>
            <a:r>
              <a:rPr lang="uk-UA" dirty="0" smtClean="0"/>
              <a:t>иробити </a:t>
            </a:r>
            <a:r>
              <a:rPr lang="uk-UA" dirty="0"/>
              <a:t>вміння відрізняти ці види чисел і ви­конувати прості вправи, що передбачають таку класифікацію. </a:t>
            </a:r>
            <a:endParaRPr lang="uk-UA" dirty="0" smtClean="0"/>
          </a:p>
          <a:p>
            <a:r>
              <a:rPr lang="uk-UA" dirty="0" smtClean="0"/>
              <a:t>Розвиток </a:t>
            </a:r>
            <a:r>
              <a:rPr lang="uk-UA" dirty="0"/>
              <a:t>обчислювальних навичок, мислення, пам’яті, уваги. </a:t>
            </a:r>
            <a:endParaRPr lang="uk-UA" dirty="0" smtClean="0"/>
          </a:p>
          <a:p>
            <a:r>
              <a:rPr lang="uk-UA" dirty="0" smtClean="0"/>
              <a:t>Виховання працьовитості, культури математичних записів.</a:t>
            </a:r>
          </a:p>
          <a:p>
            <a:r>
              <a:rPr lang="uk-UA" dirty="0" smtClean="0"/>
              <a:t>Підвищення інтересу до вивчення математики</a:t>
            </a:r>
            <a:r>
              <a:rPr lang="uk-UA" dirty="0" smtClean="0"/>
              <a:t>.</a:t>
            </a:r>
            <a:endParaRPr lang="uk-UA" dirty="0" smtClean="0"/>
          </a:p>
          <a:p>
            <a:r>
              <a:rPr lang="uk-UA" dirty="0" smtClean="0"/>
              <a:t>Ознайомлення з деякими історичними фактами математики.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уроку: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0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Домашнє завдання за підручником:</a:t>
            </a:r>
          </a:p>
          <a:p>
            <a:pPr marL="0" indent="0">
              <a:buNone/>
            </a:pPr>
            <a:r>
              <a:rPr lang="uk-UA" dirty="0" smtClean="0"/>
              <a:t>Ст. 157, § 21. № 924, 939. </a:t>
            </a:r>
          </a:p>
          <a:p>
            <a:r>
              <a:rPr lang="uk-UA" dirty="0" smtClean="0"/>
              <a:t>Творче: </a:t>
            </a:r>
          </a:p>
          <a:p>
            <a:pPr marL="0" indent="0">
              <a:buNone/>
            </a:pPr>
            <a:r>
              <a:rPr lang="uk-UA" dirty="0" smtClean="0"/>
              <a:t>Підготуйте коротку доповідь: «Цікаві факти з історії математики»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/>
              <a:t>Станція  «Дозвілля».</a:t>
            </a:r>
            <a:br>
              <a:rPr lang="uk-UA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0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Цікаві факти:</a:t>
            </a: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uk-UA" sz="3200" dirty="0" smtClean="0"/>
              <a:t> Число </a:t>
            </a:r>
            <a:r>
              <a:rPr lang="uk-UA" sz="3200" dirty="0"/>
              <a:t>пі було вперше обчислене індійським математиком </a:t>
            </a:r>
            <a:r>
              <a:rPr lang="uk-UA" sz="3200" dirty="0" err="1"/>
              <a:t>Будхайяна</a:t>
            </a:r>
            <a:r>
              <a:rPr lang="uk-UA" sz="3200" dirty="0"/>
              <a:t> </a:t>
            </a:r>
            <a:endParaRPr lang="uk-UA" sz="32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uk-UA" sz="3200" dirty="0" smtClean="0"/>
              <a:t>в </a:t>
            </a:r>
            <a:r>
              <a:rPr lang="uk-UA" sz="3200" dirty="0"/>
              <a:t>VI столітті наший ери.</a:t>
            </a:r>
          </a:p>
          <a:p>
            <a:pPr>
              <a:lnSpc>
                <a:spcPct val="90000"/>
              </a:lnSpc>
            </a:pPr>
            <a:r>
              <a:rPr lang="uk-UA" sz="3200" dirty="0" smtClean="0"/>
              <a:t> Цифра </a:t>
            </a:r>
            <a:r>
              <a:rPr lang="uk-UA" sz="3200" dirty="0"/>
              <a:t>"</a:t>
            </a:r>
            <a:r>
              <a:rPr lang="ru-RU" sz="3200" dirty="0"/>
              <a:t>0</a:t>
            </a:r>
            <a:r>
              <a:rPr lang="uk-UA" sz="3200" dirty="0"/>
              <a:t>" була винайдена в </a:t>
            </a:r>
            <a:r>
              <a:rPr lang="uk-UA" sz="3200" dirty="0" smtClean="0"/>
              <a:t>Індії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uk-UA" sz="3200" dirty="0" smtClean="0"/>
              <a:t> </a:t>
            </a:r>
            <a:r>
              <a:rPr lang="uk-UA" sz="3200" dirty="0"/>
              <a:t>в V</a:t>
            </a:r>
            <a:r>
              <a:rPr lang="uk-UA" sz="3200" dirty="0" smtClean="0"/>
              <a:t> </a:t>
            </a:r>
            <a:r>
              <a:rPr lang="uk-UA" sz="3200" dirty="0"/>
              <a:t>столітті.</a:t>
            </a:r>
          </a:p>
          <a:p>
            <a:pPr>
              <a:lnSpc>
                <a:spcPct val="90000"/>
              </a:lnSpc>
            </a:pPr>
            <a:r>
              <a:rPr lang="uk-UA" sz="3200" dirty="0" smtClean="0"/>
              <a:t> Арабські </a:t>
            </a:r>
            <a:r>
              <a:rPr lang="uk-UA" sz="3200" dirty="0"/>
              <a:t>числа насправді не арабські, вони були винайдені в Індії.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7435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images.ru.prom.st/217229358_w640_h640_cid2528247_pid149609502-9b798bb8.jpg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energonic.ru/published/publicdata/ENERGONIC/attachments/SC/products_pictures/term_o_tbb_enl.jpg</a:t>
            </a:r>
            <a:endParaRPr lang="en-US" dirty="0"/>
          </a:p>
          <a:p>
            <a:r>
              <a:rPr lang="en-US" dirty="0">
                <a:hlinkClick r:id="rId4"/>
              </a:rPr>
              <a:t>http://</a:t>
            </a:r>
            <a:r>
              <a:rPr lang="ru-RU" dirty="0" err="1">
                <a:hlinkClick r:id="rId4"/>
              </a:rPr>
              <a:t>отадоя.рф</a:t>
            </a:r>
            <a:r>
              <a:rPr lang="ru-RU" dirty="0">
                <a:hlinkClick r:id="rId4"/>
              </a:rPr>
              <a:t>/</a:t>
            </a:r>
            <a:r>
              <a:rPr lang="en-US" dirty="0" smtClean="0">
                <a:hlinkClick r:id="rId4"/>
              </a:rPr>
              <a:t>sites/default/files/meteo260big-2.jpg</a:t>
            </a:r>
            <a:endParaRPr lang="en-US" dirty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image.slidesharecdn.com/15-dodatniivid-emnichisla-chislo0-170330174814/95/0-5-638.jpg?cb=1490896313</a:t>
            </a:r>
            <a:endParaRPr lang="en-US" dirty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www.geoglobus.ru/earth/geo4/land03.JPG</a:t>
            </a:r>
            <a:endParaRPr lang="en-US" dirty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ukrmap.su/images/g4a/Maps/14_15.jpg</a:t>
            </a:r>
            <a:endParaRPr lang="uk-UA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uk.wikipedia.org/wiki</a:t>
            </a:r>
            <a:r>
              <a:rPr lang="uk-UA" dirty="0" smtClean="0"/>
              <a:t>...</a:t>
            </a:r>
            <a:endParaRPr lang="ru-RU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edufuture.biz/index.php?title</a:t>
            </a:r>
            <a:r>
              <a:rPr lang="en-US" dirty="0" smtClean="0"/>
              <a:t>=</a:t>
            </a:r>
            <a:r>
              <a:rPr lang="uk-UA" dirty="0"/>
              <a:t> </a:t>
            </a:r>
            <a:r>
              <a:rPr lang="uk-UA" dirty="0" smtClean="0"/>
              <a:t>…</a:t>
            </a:r>
            <a:r>
              <a:rPr lang="uk-UA" i="1" dirty="0" smtClean="0"/>
              <a:t>Слайд 8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Джерела: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2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041181"/>
            <a:ext cx="7745505" cy="3877815"/>
          </a:xfrm>
        </p:spPr>
        <p:txBody>
          <a:bodyPr/>
          <a:lstStyle/>
          <a:p>
            <a:r>
              <a:rPr lang="uk-UA" i="1" dirty="0" smtClean="0"/>
              <a:t>Станція  «Розминка».</a:t>
            </a:r>
          </a:p>
          <a:p>
            <a:r>
              <a:rPr lang="uk-UA" i="1" dirty="0"/>
              <a:t>Станція  «Розумники».</a:t>
            </a:r>
          </a:p>
          <a:p>
            <a:r>
              <a:rPr lang="uk-UA" i="1" dirty="0" smtClean="0"/>
              <a:t>Станція  «Історична».</a:t>
            </a:r>
          </a:p>
          <a:p>
            <a:r>
              <a:rPr lang="uk-UA" i="1" dirty="0" smtClean="0"/>
              <a:t>Станція  «Практична».</a:t>
            </a:r>
          </a:p>
          <a:p>
            <a:r>
              <a:rPr lang="uk-UA" i="1" dirty="0"/>
              <a:t>Станція  </a:t>
            </a:r>
            <a:r>
              <a:rPr lang="uk-UA" i="1" dirty="0" smtClean="0"/>
              <a:t>«Спортивна».</a:t>
            </a:r>
            <a:endParaRPr lang="uk-UA" i="1" dirty="0"/>
          </a:p>
          <a:p>
            <a:r>
              <a:rPr lang="uk-UA" i="1" dirty="0" smtClean="0"/>
              <a:t>Станція  «Логічна».</a:t>
            </a:r>
          </a:p>
          <a:p>
            <a:r>
              <a:rPr lang="uk-UA" i="1" dirty="0" smtClean="0"/>
              <a:t>Станція  «Дозвілля».</a:t>
            </a:r>
            <a:endParaRPr lang="uk-UA" i="1" dirty="0"/>
          </a:p>
          <a:p>
            <a:endParaRPr lang="uk-UA" dirty="0"/>
          </a:p>
          <a:p>
            <a:endParaRPr lang="uk-UA" dirty="0"/>
          </a:p>
          <a:p>
            <a:endParaRPr lang="uk-UA" dirty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роботи:</a:t>
            </a:r>
            <a:endParaRPr lang="ru-RU" dirty="0"/>
          </a:p>
        </p:txBody>
      </p:sp>
      <p:pic>
        <p:nvPicPr>
          <p:cNvPr id="16387" name="Picture 3" descr="D:\работа\картинки\0003-008-Matemati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2636110" cy="326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08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 smtClean="0"/>
              <a:t>Згадаймо вже відоме… </a:t>
            </a:r>
          </a:p>
          <a:p>
            <a:r>
              <a:rPr lang="uk-UA" dirty="0" smtClean="0"/>
              <a:t>Робота з </a:t>
            </a:r>
            <a:r>
              <a:rPr lang="uk-UA" dirty="0" err="1" smtClean="0"/>
              <a:t>роздатковим</a:t>
            </a:r>
            <a:r>
              <a:rPr lang="uk-UA" dirty="0" smtClean="0"/>
              <a:t> матеріалом.</a:t>
            </a:r>
          </a:p>
          <a:p>
            <a:r>
              <a:rPr lang="uk-UA" dirty="0" smtClean="0"/>
              <a:t>Робота з малюнками.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Станція  «Розминка».</a:t>
            </a:r>
            <a:br>
              <a:rPr lang="uk-UA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42704"/>
            <a:ext cx="8743061" cy="124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08518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На рисунку зображено координатний промінь </a:t>
            </a:r>
            <a:r>
              <a:rPr lang="uk-UA" sz="2400" i="1" dirty="0"/>
              <a:t>ОК. </a:t>
            </a:r>
            <a:endParaRPr lang="uk-UA" sz="2400" i="1" dirty="0" smtClean="0"/>
          </a:p>
          <a:p>
            <a:r>
              <a:rPr lang="uk-UA" sz="2400" dirty="0" smtClean="0"/>
              <a:t>Знайдіть </a:t>
            </a:r>
            <a:r>
              <a:rPr lang="uk-UA" sz="2400" dirty="0"/>
              <a:t>координати точок </a:t>
            </a:r>
            <a:r>
              <a:rPr lang="uk-UA" sz="2400" i="1" dirty="0"/>
              <a:t>А, В, С, </a:t>
            </a:r>
            <a:r>
              <a:rPr lang="en-US" sz="2400" i="1" dirty="0"/>
              <a:t>D</a:t>
            </a:r>
            <a:r>
              <a:rPr lang="ru-RU" sz="2400" i="1" dirty="0"/>
              <a:t>, </a:t>
            </a:r>
            <a:r>
              <a:rPr lang="uk-UA" sz="2400" i="1" dirty="0"/>
              <a:t>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31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420888"/>
            <a:ext cx="5616623" cy="3877815"/>
          </a:xfrm>
        </p:spPr>
        <p:txBody>
          <a:bodyPr/>
          <a:lstStyle/>
          <a:p>
            <a:pPr marL="0" lvl="0" indent="0">
              <a:buNone/>
            </a:pPr>
            <a:r>
              <a:rPr lang="uk-UA" dirty="0" smtClean="0"/>
              <a:t>Яку </a:t>
            </a:r>
            <a:r>
              <a:rPr lang="uk-UA" dirty="0"/>
              <a:t>температуру він показує за­ раз</a:t>
            </a:r>
            <a:r>
              <a:rPr lang="uk-UA" dirty="0" smtClean="0"/>
              <a:t>?</a:t>
            </a:r>
          </a:p>
          <a:p>
            <a:pPr marL="0" lvl="0" indent="0">
              <a:buNone/>
            </a:pPr>
            <a:r>
              <a:rPr lang="uk-UA" dirty="0" smtClean="0"/>
              <a:t>Що </a:t>
            </a:r>
            <a:r>
              <a:rPr lang="uk-UA" dirty="0"/>
              <a:t>б</a:t>
            </a:r>
            <a:r>
              <a:rPr lang="uk-UA" dirty="0" smtClean="0"/>
              <a:t>уде </a:t>
            </a:r>
            <a:r>
              <a:rPr lang="uk-UA" dirty="0"/>
              <a:t>показувати, якщо стовпчик термометра підніметься на 5</a:t>
            </a:r>
            <a:r>
              <a:rPr lang="uk-UA" dirty="0" smtClean="0"/>
              <a:t>; </a:t>
            </a:r>
            <a:r>
              <a:rPr lang="uk-UA" dirty="0" err="1"/>
              <a:t>на</a:t>
            </a:r>
            <a:r>
              <a:rPr lang="uk-UA" dirty="0"/>
              <a:t> </a:t>
            </a:r>
            <a:r>
              <a:rPr lang="uk-UA" dirty="0" smtClean="0"/>
              <a:t>12 </a:t>
            </a:r>
            <a:r>
              <a:rPr lang="uk-UA" dirty="0"/>
              <a:t>поділок? </a:t>
            </a:r>
            <a:endParaRPr lang="uk-UA" dirty="0" smtClean="0"/>
          </a:p>
          <a:p>
            <a:pPr marL="0" lvl="0" indent="0">
              <a:buNone/>
            </a:pPr>
            <a:r>
              <a:rPr lang="uk-UA" dirty="0" smtClean="0"/>
              <a:t>А що буде </a:t>
            </a:r>
            <a:r>
              <a:rPr lang="uk-UA" dirty="0"/>
              <a:t>показувати, </a:t>
            </a:r>
            <a:r>
              <a:rPr lang="uk-UA" dirty="0" smtClean="0"/>
              <a:t>коли </a:t>
            </a:r>
            <a:r>
              <a:rPr lang="uk-UA" dirty="0"/>
              <a:t>стовпчик термометра спуститься на </a:t>
            </a:r>
            <a:r>
              <a:rPr lang="uk-UA" dirty="0" smtClean="0"/>
              <a:t>20; </a:t>
            </a:r>
            <a:r>
              <a:rPr lang="uk-UA" dirty="0" err="1"/>
              <a:t>на</a:t>
            </a:r>
            <a:r>
              <a:rPr lang="uk-UA" dirty="0"/>
              <a:t> </a:t>
            </a:r>
            <a:r>
              <a:rPr lang="uk-UA" dirty="0" smtClean="0"/>
              <a:t>25 </a:t>
            </a:r>
            <a:r>
              <a:rPr lang="uk-UA" dirty="0"/>
              <a:t>поділок?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664"/>
            <a:ext cx="6048672" cy="1054250"/>
          </a:xfrm>
        </p:spPr>
        <p:txBody>
          <a:bodyPr/>
          <a:lstStyle/>
          <a:p>
            <a:r>
              <a:rPr lang="uk-UA" sz="4800" dirty="0" smtClean="0"/>
              <a:t>Попрацюємо з </a:t>
            </a:r>
            <a:br>
              <a:rPr lang="uk-UA" sz="4800" dirty="0" smtClean="0"/>
            </a:br>
            <a:r>
              <a:rPr lang="uk-UA" sz="4800" dirty="0" smtClean="0"/>
              <a:t>термометром:</a:t>
            </a:r>
            <a:endParaRPr lang="ru-RU" sz="4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7248"/>
            <a:ext cx="16371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15706"/>
            <a:ext cx="7745505" cy="387781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Огляньте ще такі термометри: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72325" y="734590"/>
            <a:ext cx="6908788" cy="1054250"/>
          </a:xfrm>
        </p:spPr>
        <p:txBody>
          <a:bodyPr/>
          <a:lstStyle/>
          <a:p>
            <a:r>
              <a:rPr lang="uk-UA" i="1" dirty="0"/>
              <a:t>Станція  </a:t>
            </a:r>
            <a:r>
              <a:rPr lang="uk-UA" i="1" dirty="0" smtClean="0"/>
              <a:t>«Розумників».</a:t>
            </a:r>
            <a:r>
              <a:rPr lang="uk-UA" i="1" dirty="0"/>
              <a:t/>
            </a:r>
            <a:br>
              <a:rPr lang="uk-UA" i="1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15756"/>
            <a:ext cx="3451141" cy="3491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01116"/>
            <a:ext cx="4307841" cy="41107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06" y="188640"/>
            <a:ext cx="18288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0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3200" dirty="0" smtClean="0"/>
              <a:t>Всі </a:t>
            </a:r>
            <a:r>
              <a:rPr lang="uk-UA" sz="3200" dirty="0"/>
              <a:t>числа умовно ділимо на:</a:t>
            </a:r>
            <a:endParaRPr lang="ru-RU" sz="3200" dirty="0"/>
          </a:p>
          <a:p>
            <a:pPr marL="0" indent="0">
              <a:buNone/>
            </a:pPr>
            <a:r>
              <a:rPr lang="uk-UA" sz="3200" dirty="0"/>
              <a:t>а) додатні;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б</a:t>
            </a:r>
            <a:r>
              <a:rPr lang="uk-UA" sz="3200" dirty="0"/>
              <a:t>) від'ємні; </a:t>
            </a:r>
            <a:endParaRPr lang="uk-UA" sz="3200" dirty="0" smtClean="0"/>
          </a:p>
          <a:p>
            <a:pPr marL="0" indent="0">
              <a:buNone/>
            </a:pPr>
            <a:r>
              <a:rPr lang="uk-UA" sz="3200" dirty="0" smtClean="0"/>
              <a:t>в</a:t>
            </a:r>
            <a:r>
              <a:rPr lang="uk-UA" sz="3200" dirty="0"/>
              <a:t>) </a:t>
            </a:r>
            <a:r>
              <a:rPr lang="uk-UA" sz="3200" dirty="0" err="1"/>
              <a:t>недодатне</a:t>
            </a:r>
            <a:r>
              <a:rPr lang="uk-UA" sz="3200" dirty="0"/>
              <a:t> і невід'ємне, тобто 0.</a:t>
            </a:r>
            <a:endParaRPr lang="ru-RU" sz="32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51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3272" y="476672"/>
            <a:ext cx="8229600" cy="1143000"/>
          </a:xfrm>
        </p:spPr>
        <p:txBody>
          <a:bodyPr>
            <a:noAutofit/>
          </a:bodyPr>
          <a:lstStyle/>
          <a:p>
            <a:r>
              <a:rPr lang="uk-UA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Станція  «Історична».</a:t>
            </a:r>
            <a:br>
              <a:rPr lang="uk-UA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Вам цікаво звідки з'явились такі назви</a:t>
            </a:r>
          </a:p>
          <a:p>
            <a:pPr marL="0" indent="0">
              <a:buNone/>
            </a:pPr>
            <a:r>
              <a:rPr lang="uk-UA" sz="3200" dirty="0" smtClean="0"/>
              <a:t> чисел ? </a:t>
            </a:r>
          </a:p>
          <a:p>
            <a:r>
              <a:rPr lang="uk-UA" sz="3200" dirty="0" smtClean="0"/>
              <a:t>Де взявся 0?</a:t>
            </a:r>
          </a:p>
          <a:p>
            <a:pPr marL="0" indent="0">
              <a:buNone/>
            </a:pPr>
            <a:r>
              <a:rPr lang="uk-UA" sz="3200" dirty="0" smtClean="0"/>
              <a:t>Давайте перенесемось у часі … </a:t>
            </a:r>
          </a:p>
          <a:p>
            <a:pPr marL="0" indent="0">
              <a:buNone/>
            </a:pPr>
            <a:r>
              <a:rPr lang="uk-UA" sz="3200" dirty="0" smtClean="0"/>
              <a:t>Відвідаємо стародавню …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996952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6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Індію</a:t>
            </a:r>
            <a:endParaRPr lang="ru-RU" sz="66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5184576"/>
          </a:xfrm>
        </p:spPr>
        <p:txBody>
          <a:bodyPr>
            <a:noAutofit/>
          </a:bodyPr>
          <a:lstStyle/>
          <a:p>
            <a:r>
              <a:rPr lang="uk-UA" sz="2800" dirty="0"/>
              <a:t> В області арифметики та алгебри Індії належала пальма першості. </a:t>
            </a:r>
            <a:endParaRPr lang="uk-UA" sz="2800" dirty="0" smtClean="0"/>
          </a:p>
          <a:p>
            <a:r>
              <a:rPr lang="uk-UA" sz="2800" dirty="0" smtClean="0"/>
              <a:t>Починаючи </a:t>
            </a:r>
            <a:r>
              <a:rPr lang="uk-UA" sz="2800" dirty="0"/>
              <a:t>з VII ст. індійські математики користувалися негативними числами. Позитивні числа вони називали «</a:t>
            </a:r>
            <a:r>
              <a:rPr lang="uk-UA" sz="2800" dirty="0" err="1"/>
              <a:t>Дхана</a:t>
            </a:r>
            <a:r>
              <a:rPr lang="uk-UA" sz="2800" dirty="0"/>
              <a:t>» або «</a:t>
            </a:r>
            <a:r>
              <a:rPr lang="uk-UA" sz="2800" dirty="0" err="1"/>
              <a:t>сва</a:t>
            </a:r>
            <a:r>
              <a:rPr lang="uk-UA" sz="2800" dirty="0"/>
              <a:t>» («майно»), а негативні - «Дарина» або «</a:t>
            </a:r>
            <a:r>
              <a:rPr lang="uk-UA" sz="2800" dirty="0" err="1"/>
              <a:t>кшайя</a:t>
            </a:r>
            <a:r>
              <a:rPr lang="uk-UA" sz="2800" dirty="0"/>
              <a:t>» («борг»). </a:t>
            </a:r>
          </a:p>
          <a:p>
            <a:r>
              <a:rPr lang="uk-UA" sz="2800" dirty="0" smtClean="0"/>
              <a:t>Арифметичні </a:t>
            </a:r>
            <a:r>
              <a:rPr lang="uk-UA" sz="2800" dirty="0"/>
              <a:t>правила індійців мало чим відрізнялися від правил, вивчаються сучасними школярами</a:t>
            </a:r>
            <a:r>
              <a:rPr lang="uk-UA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60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те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495</TotalTime>
  <Words>917</Words>
  <Application>Microsoft Office PowerPoint</Application>
  <PresentationFormat>Экран (4:3)</PresentationFormat>
  <Paragraphs>147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Твердый переплет</vt:lpstr>
      <vt:lpstr>Паркет</vt:lpstr>
      <vt:lpstr>Кнопка</vt:lpstr>
      <vt:lpstr>Аптека</vt:lpstr>
      <vt:lpstr>Аспект</vt:lpstr>
      <vt:lpstr>NewsPrint</vt:lpstr>
      <vt:lpstr>Солнцестояние</vt:lpstr>
      <vt:lpstr>Документ</vt:lpstr>
      <vt:lpstr>Додатні і від'ємні числа. Число 0</vt:lpstr>
      <vt:lpstr>Мета уроку:</vt:lpstr>
      <vt:lpstr>План роботи:</vt:lpstr>
      <vt:lpstr>Станція  «Розминка». </vt:lpstr>
      <vt:lpstr>Попрацюємо з  термометром:</vt:lpstr>
      <vt:lpstr>Станція  «Розумників». </vt:lpstr>
      <vt:lpstr>Висновок:</vt:lpstr>
      <vt:lpstr>Станція  «Історична». </vt:lpstr>
      <vt:lpstr>Індію</vt:lpstr>
      <vt:lpstr>Презентация PowerPoint</vt:lpstr>
      <vt:lpstr>Індійці винайшли 0 !</vt:lpstr>
      <vt:lpstr>Станція  «Практична». 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Математичний спринт</vt:lpstr>
      <vt:lpstr>Станція «Логічна»</vt:lpstr>
      <vt:lpstr>Вкажіть пропущене слово:</vt:lpstr>
      <vt:lpstr>Станція  «Дозвілля». </vt:lpstr>
      <vt:lpstr>Цікаві факти:</vt:lpstr>
      <vt:lpstr>Джерела: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Додатні і від'ємні числа.  Число 0</dc:title>
  <dc:creator>Пользователь</dc:creator>
  <cp:lastModifiedBy>Пользователь</cp:lastModifiedBy>
  <cp:revision>33</cp:revision>
  <dcterms:created xsi:type="dcterms:W3CDTF">2018-01-13T20:32:55Z</dcterms:created>
  <dcterms:modified xsi:type="dcterms:W3CDTF">2018-01-14T13:13:47Z</dcterms:modified>
</cp:coreProperties>
</file>