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sldIdLst>
    <p:sldId id="256" r:id="rId2"/>
    <p:sldId id="257" r:id="rId3"/>
    <p:sldId id="258" r:id="rId4"/>
    <p:sldId id="276" r:id="rId5"/>
    <p:sldId id="259" r:id="rId6"/>
    <p:sldId id="282" r:id="rId7"/>
    <p:sldId id="260" r:id="rId8"/>
    <p:sldId id="261" r:id="rId9"/>
    <p:sldId id="272" r:id="rId10"/>
    <p:sldId id="262" r:id="rId11"/>
    <p:sldId id="273" r:id="rId12"/>
    <p:sldId id="263" r:id="rId13"/>
    <p:sldId id="264" r:id="rId14"/>
    <p:sldId id="275" r:id="rId15"/>
    <p:sldId id="279" r:id="rId16"/>
    <p:sldId id="274" r:id="rId17"/>
    <p:sldId id="265" r:id="rId18"/>
    <p:sldId id="270" r:id="rId19"/>
    <p:sldId id="266" r:id="rId20"/>
    <p:sldId id="269" r:id="rId21"/>
    <p:sldId id="267" r:id="rId22"/>
    <p:sldId id="271" r:id="rId23"/>
    <p:sldId id="268" r:id="rId24"/>
    <p:sldId id="280" r:id="rId25"/>
    <p:sldId id="281" r:id="rId26"/>
    <p:sldId id="277" r:id="rId27"/>
    <p:sldId id="278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81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admin\Desktop\&#1074;&#1080;&#1076;&#1077;&#1086;-&#1088;&#1077;&#1083;&#1072;&#1082;&#1089;\&#1047;&#1086;&#1083;&#1086;&#1090;&#1072;&#1103;%20&#1086;&#1089;&#1077;&#1085;&#1100;.wm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61.jpeg"/><Relationship Id="rId3" Type="http://schemas.openxmlformats.org/officeDocument/2006/relationships/image" Target="../media/image50.jpeg"/><Relationship Id="rId7" Type="http://schemas.openxmlformats.org/officeDocument/2006/relationships/image" Target="../media/image57.jpeg"/><Relationship Id="rId12" Type="http://schemas.openxmlformats.org/officeDocument/2006/relationships/image" Target="../media/image60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11" Type="http://schemas.openxmlformats.org/officeDocument/2006/relationships/image" Target="../media/image59.jpeg"/><Relationship Id="rId5" Type="http://schemas.openxmlformats.org/officeDocument/2006/relationships/image" Target="../media/image56.jpeg"/><Relationship Id="rId10" Type="http://schemas.openxmlformats.org/officeDocument/2006/relationships/image" Target="../media/image27.jpeg"/><Relationship Id="rId4" Type="http://schemas.openxmlformats.org/officeDocument/2006/relationships/image" Target="../media/image55.jpeg"/><Relationship Id="rId9" Type="http://schemas.openxmlformats.org/officeDocument/2006/relationships/image" Target="../media/image58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14356"/>
            <a:ext cx="7772400" cy="1571636"/>
          </a:xfrm>
        </p:spPr>
        <p:txBody>
          <a:bodyPr>
            <a:noAutofit/>
          </a:bodyPr>
          <a:lstStyle/>
          <a:p>
            <a:r>
              <a:rPr lang="uk-UA" sz="8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endParaRPr lang="ru-RU" sz="8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Золотая осень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99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dmin\Desktop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642918"/>
            <a:ext cx="3286148" cy="2357454"/>
          </a:xfrm>
          <a:prstGeom prst="rect">
            <a:avLst/>
          </a:prstGeom>
          <a:noFill/>
        </p:spPr>
      </p:pic>
      <p:pic>
        <p:nvPicPr>
          <p:cNvPr id="5124" name="Picture 4" descr="C:\Users\admin\Desktop\images (1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00438"/>
            <a:ext cx="3286148" cy="278608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1472" y="785794"/>
            <a:ext cx="36433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0818"/>
                </a:solidFill>
              </a:rPr>
              <a:t>Восени </a:t>
            </a:r>
            <a:r>
              <a:rPr lang="uk-UA" sz="2400" b="1" dirty="0" err="1" smtClean="0">
                <a:solidFill>
                  <a:srgbClr val="000818"/>
                </a:solidFill>
              </a:rPr>
              <a:t>мишка-</a:t>
            </a:r>
            <a:r>
              <a:rPr lang="uk-UA" sz="2400" b="1" dirty="0" smtClean="0">
                <a:solidFill>
                  <a:srgbClr val="000818"/>
                </a:solidFill>
              </a:rPr>
              <a:t> полівка риє під хлібними колосками собі нірку, до якої ведуть 5-6 доріжок. Під землею, як у квартирі, миша має спальню, кілька комірчин, які заповнює зернятами. Спати мишка буде лише в найсильніші морози.</a:t>
            </a:r>
            <a:endParaRPr lang="ru-RU" sz="2400" b="1" dirty="0">
              <a:solidFill>
                <a:srgbClr val="0008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2892" y="785794"/>
            <a:ext cx="25203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бобер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 descr="C:\Users\admin\Desktop\загруженное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714488"/>
            <a:ext cx="3643338" cy="37147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1928802"/>
            <a:ext cx="41434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818"/>
                </a:solidFill>
              </a:rPr>
              <a:t>Бобер - </a:t>
            </a:r>
            <a:r>
              <a:rPr lang="ru-RU" sz="2400" b="1" dirty="0" err="1" smtClean="0">
                <a:solidFill>
                  <a:srgbClr val="000818"/>
                </a:solidFill>
              </a:rPr>
              <a:t>найбільший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європейський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гризун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і</a:t>
            </a:r>
            <a:r>
              <a:rPr lang="ru-RU" sz="2400" b="1" dirty="0" smtClean="0">
                <a:solidFill>
                  <a:srgbClr val="000818"/>
                </a:solidFill>
              </a:rPr>
              <a:t> один </a:t>
            </a:r>
            <a:r>
              <a:rPr lang="ru-RU" sz="2400" b="1" dirty="0" err="1" smtClean="0">
                <a:solidFill>
                  <a:srgbClr val="000818"/>
                </a:solidFill>
              </a:rPr>
              <a:t>з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найстаранніших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будівельників</a:t>
            </a:r>
            <a:r>
              <a:rPr lang="ru-RU" sz="2400" b="1" dirty="0" smtClean="0">
                <a:solidFill>
                  <a:srgbClr val="000818"/>
                </a:solidFill>
              </a:rPr>
              <a:t> у </a:t>
            </a:r>
            <a:r>
              <a:rPr lang="ru-RU" sz="2400" b="1" dirty="0" err="1" smtClean="0">
                <a:solidFill>
                  <a:srgbClr val="000818"/>
                </a:solidFill>
              </a:rPr>
              <a:t>тваринному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світі</a:t>
            </a:r>
            <a:r>
              <a:rPr lang="ru-RU" sz="2400" b="1" dirty="0" smtClean="0">
                <a:solidFill>
                  <a:srgbClr val="000818"/>
                </a:solidFill>
              </a:rPr>
              <a:t>. </a:t>
            </a:r>
            <a:r>
              <a:rPr lang="ru-RU" sz="2400" b="1" dirty="0" err="1" smtClean="0">
                <a:solidFill>
                  <a:srgbClr val="000818"/>
                </a:solidFill>
              </a:rPr>
              <a:t>Він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будує</a:t>
            </a:r>
            <a:r>
              <a:rPr lang="ru-RU" sz="2400" b="1" dirty="0" smtClean="0">
                <a:solidFill>
                  <a:srgbClr val="000818"/>
                </a:solidFill>
              </a:rPr>
              <a:t> на </a:t>
            </a:r>
            <a:r>
              <a:rPr lang="ru-RU" sz="2400" b="1" dirty="0" err="1" smtClean="0">
                <a:solidFill>
                  <a:srgbClr val="000818"/>
                </a:solidFill>
              </a:rPr>
              <a:t>річках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і</a:t>
            </a:r>
            <a:r>
              <a:rPr lang="ru-RU" sz="2400" b="1" dirty="0" smtClean="0">
                <a:solidFill>
                  <a:srgbClr val="000818"/>
                </a:solidFill>
              </a:rPr>
              <a:t> озерах </a:t>
            </a:r>
            <a:r>
              <a:rPr lang="ru-RU" sz="2400" b="1" dirty="0" err="1" smtClean="0">
                <a:solidFill>
                  <a:srgbClr val="000818"/>
                </a:solidFill>
              </a:rPr>
              <a:t>греблі</a:t>
            </a:r>
            <a:r>
              <a:rPr lang="ru-RU" sz="2400" b="1" dirty="0" smtClean="0">
                <a:solidFill>
                  <a:srgbClr val="000818"/>
                </a:solidFill>
              </a:rPr>
              <a:t>.  </a:t>
            </a:r>
            <a:r>
              <a:rPr lang="ru-RU" sz="2400" b="1" dirty="0" err="1" smtClean="0">
                <a:solidFill>
                  <a:srgbClr val="000818"/>
                </a:solidFill>
              </a:rPr>
              <a:t>Восени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бобри</a:t>
            </a:r>
            <a:r>
              <a:rPr lang="ru-RU" sz="2400" b="1" dirty="0" smtClean="0">
                <a:solidFill>
                  <a:srgbClr val="000818"/>
                </a:solidFill>
              </a:rPr>
              <a:t> активно валять дерева, </a:t>
            </a:r>
            <a:r>
              <a:rPr lang="ru-RU" sz="2400" b="1" dirty="0" err="1" smtClean="0">
                <a:solidFill>
                  <a:srgbClr val="000818"/>
                </a:solidFill>
              </a:rPr>
              <a:t>заготовлюючи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деревний</a:t>
            </a:r>
            <a:r>
              <a:rPr lang="ru-RU" sz="2400" b="1" dirty="0" smtClean="0">
                <a:solidFill>
                  <a:srgbClr val="000818"/>
                </a:solidFill>
              </a:rPr>
              <a:t> корм на зиму, </a:t>
            </a:r>
            <a:r>
              <a:rPr lang="ru-RU" sz="2400" b="1" dirty="0" err="1" smtClean="0">
                <a:solidFill>
                  <a:srgbClr val="000818"/>
                </a:solidFill>
              </a:rPr>
              <a:t>оскільки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ці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тварини</a:t>
            </a:r>
            <a:r>
              <a:rPr lang="ru-RU" sz="2400" b="1" dirty="0" smtClean="0">
                <a:solidFill>
                  <a:srgbClr val="000818"/>
                </a:solidFill>
              </a:rPr>
              <a:t> не </a:t>
            </a:r>
            <a:r>
              <a:rPr lang="ru-RU" sz="2400" b="1" dirty="0" err="1" smtClean="0">
                <a:solidFill>
                  <a:srgbClr val="000818"/>
                </a:solidFill>
              </a:rPr>
              <a:t>впадають</a:t>
            </a:r>
            <a:r>
              <a:rPr lang="ru-RU" sz="2400" b="1" dirty="0" smtClean="0">
                <a:solidFill>
                  <a:srgbClr val="000818"/>
                </a:solidFill>
              </a:rPr>
              <a:t> у </a:t>
            </a:r>
            <a:r>
              <a:rPr lang="ru-RU" sz="2400" b="1" dirty="0" err="1" smtClean="0">
                <a:solidFill>
                  <a:srgbClr val="000818"/>
                </a:solidFill>
              </a:rPr>
              <a:t>сплячку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і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потребують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запасів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їжі</a:t>
            </a:r>
            <a:r>
              <a:rPr lang="ru-RU" sz="2400" b="1" dirty="0" smtClean="0">
                <a:solidFill>
                  <a:srgbClr val="000818"/>
                </a:solidFill>
              </a:rPr>
              <a:t>.</a:t>
            </a:r>
            <a:endParaRPr lang="ru-RU" sz="2400" b="1" dirty="0">
              <a:solidFill>
                <a:srgbClr val="0008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9f539b1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357166"/>
            <a:ext cx="3712464" cy="3000396"/>
          </a:xfrm>
        </p:spPr>
      </p:pic>
      <p:pic>
        <p:nvPicPr>
          <p:cNvPr id="1026" name="Picture 2" descr="C:\Users\admin\Desktop\загруженно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86190"/>
            <a:ext cx="4143404" cy="2500330"/>
          </a:xfrm>
          <a:prstGeom prst="rect">
            <a:avLst/>
          </a:prstGeom>
          <a:noFill/>
        </p:spPr>
      </p:pic>
      <p:pic>
        <p:nvPicPr>
          <p:cNvPr id="1027" name="Picture 3" descr="C:\Users\admin\Desktop\загруженное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28604"/>
            <a:ext cx="3571900" cy="2857520"/>
          </a:xfrm>
          <a:prstGeom prst="rect">
            <a:avLst/>
          </a:prstGeom>
          <a:noFill/>
        </p:spPr>
      </p:pic>
      <p:pic>
        <p:nvPicPr>
          <p:cNvPr id="1028" name="Picture 4" descr="C:\Users\admin\Desktop\загруженное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857628"/>
            <a:ext cx="350046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400" b="1" dirty="0" smtClean="0">
                <a:solidFill>
                  <a:srgbClr val="002060"/>
                </a:solidFill>
              </a:rPr>
              <a:t>Линяння – зміна забарвлення і густоти хутра у тварин.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3075" name="Picture 3" descr="C:\Users\admin\Desktop\загруженное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496"/>
            <a:ext cx="3571900" cy="3214710"/>
          </a:xfrm>
          <a:prstGeom prst="rect">
            <a:avLst/>
          </a:prstGeom>
          <a:noFill/>
        </p:spPr>
      </p:pic>
      <p:pic>
        <p:nvPicPr>
          <p:cNvPr id="3076" name="Picture 4" descr="C:\Users\admin\Desktop\загруженное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857496"/>
            <a:ext cx="3429024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min\Desktop\загруженное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643314"/>
            <a:ext cx="3286148" cy="2500330"/>
          </a:xfrm>
          <a:prstGeom prst="rect">
            <a:avLst/>
          </a:prstGeom>
          <a:noFill/>
        </p:spPr>
      </p:pic>
      <p:pic>
        <p:nvPicPr>
          <p:cNvPr id="1029" name="Picture 5" descr="C:\Users\admin\Desktop\загруженное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714752"/>
            <a:ext cx="3214710" cy="2428892"/>
          </a:xfrm>
          <a:prstGeom prst="rect">
            <a:avLst/>
          </a:prstGeom>
          <a:noFill/>
        </p:spPr>
      </p:pic>
      <p:pic>
        <p:nvPicPr>
          <p:cNvPr id="1030" name="Picture 6" descr="C:\Users\admin\Desktop\загруженное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500042"/>
            <a:ext cx="3214710" cy="235745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928662" y="2928934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000818"/>
                </a:solidFill>
              </a:rPr>
              <a:t>ласка</a:t>
            </a:r>
            <a:endParaRPr lang="ru-RU" sz="3200" b="1" dirty="0">
              <a:solidFill>
                <a:srgbClr val="000818"/>
              </a:solidFill>
            </a:endParaRPr>
          </a:p>
        </p:txBody>
      </p:sp>
      <p:pic>
        <p:nvPicPr>
          <p:cNvPr id="1031" name="Picture 7" descr="C:\Users\admin\Desktop\загруженное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500042"/>
            <a:ext cx="314327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загруженное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3714776" cy="2357454"/>
          </a:xfrm>
          <a:prstGeom prst="rect">
            <a:avLst/>
          </a:prstGeom>
          <a:noFill/>
        </p:spPr>
      </p:pic>
      <p:pic>
        <p:nvPicPr>
          <p:cNvPr id="3075" name="Picture 3" descr="C:\Users\admin\Desktop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714356"/>
            <a:ext cx="3643338" cy="23574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314324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000818"/>
                </a:solidFill>
              </a:rPr>
              <a:t>горностай</a:t>
            </a:r>
            <a:endParaRPr lang="ru-RU" sz="3200" b="1" dirty="0">
              <a:solidFill>
                <a:srgbClr val="000818"/>
              </a:solidFill>
            </a:endParaRPr>
          </a:p>
        </p:txBody>
      </p:sp>
      <p:pic>
        <p:nvPicPr>
          <p:cNvPr id="3076" name="Picture 4" descr="C:\Users\admin\Desktop\звірі восени\загруженное (1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071942"/>
            <a:ext cx="3643338" cy="2357454"/>
          </a:xfrm>
          <a:prstGeom prst="rect">
            <a:avLst/>
          </a:prstGeom>
          <a:noFill/>
        </p:spPr>
      </p:pic>
      <p:pic>
        <p:nvPicPr>
          <p:cNvPr id="3078" name="Picture 6" descr="C:\Users\admin\Desktop\загруженное - коп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071942"/>
            <a:ext cx="3643338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zayats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85728"/>
            <a:ext cx="342628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5500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Заєць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- русак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85926"/>
            <a:ext cx="535785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0818"/>
                </a:solidFill>
              </a:rPr>
              <a:t>Він живе в лісі, але взимку не змінює своє забарвлення із сірого на біле. Заєць – русак житель відкритих просторів. У зайців восени народжуються малята. Їх так і називають </a:t>
            </a:r>
            <a:r>
              <a:rPr lang="uk-UA" sz="2400" b="1" dirty="0" err="1" smtClean="0">
                <a:solidFill>
                  <a:srgbClr val="000818"/>
                </a:solidFill>
              </a:rPr>
              <a:t>“листопаднички”</a:t>
            </a:r>
            <a:r>
              <a:rPr lang="uk-UA" sz="2400" b="1" dirty="0" smtClean="0">
                <a:solidFill>
                  <a:srgbClr val="000818"/>
                </a:solidFill>
              </a:rPr>
              <a:t>. </a:t>
            </a:r>
            <a:r>
              <a:rPr lang="ru-RU" sz="2400" b="1" dirty="0" smtClean="0">
                <a:solidFill>
                  <a:srgbClr val="000818"/>
                </a:solidFill>
              </a:rPr>
              <a:t>  У зимовий час русак переходить на </a:t>
            </a:r>
            <a:r>
              <a:rPr lang="ru-RU" sz="2400" b="1" dirty="0" err="1" smtClean="0">
                <a:solidFill>
                  <a:srgbClr val="000818"/>
                </a:solidFill>
              </a:rPr>
              <a:t>живлення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smtClean="0">
                <a:solidFill>
                  <a:srgbClr val="000818"/>
                </a:solidFill>
              </a:rPr>
              <a:t>деревиною </a:t>
            </a:r>
            <a:r>
              <a:rPr lang="ru-RU" sz="2400" b="1" dirty="0" err="1" smtClean="0">
                <a:solidFill>
                  <a:srgbClr val="000818"/>
                </a:solidFill>
              </a:rPr>
              <a:t>і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чагарниковою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рослинністю</a:t>
            </a:r>
            <a:r>
              <a:rPr lang="ru-RU" sz="2400" b="1" dirty="0" smtClean="0">
                <a:solidFill>
                  <a:srgbClr val="000818"/>
                </a:solidFill>
              </a:rPr>
              <a:t>. </a:t>
            </a:r>
            <a:r>
              <a:rPr lang="ru-RU" sz="2400" b="1" dirty="0" err="1" smtClean="0">
                <a:solidFill>
                  <a:srgbClr val="000818"/>
                </a:solidFill>
              </a:rPr>
              <a:t>Він</a:t>
            </a:r>
            <a:r>
              <a:rPr lang="ru-RU" sz="2400" b="1" dirty="0" smtClean="0">
                <a:solidFill>
                  <a:srgbClr val="000818"/>
                </a:solidFill>
              </a:rPr>
              <a:t> охоче </a:t>
            </a:r>
            <a:r>
              <a:rPr lang="ru-RU" sz="2400" b="1" dirty="0" err="1" smtClean="0">
                <a:solidFill>
                  <a:srgbClr val="000818"/>
                </a:solidFill>
              </a:rPr>
              <a:t>їсть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пагони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й</a:t>
            </a:r>
            <a:r>
              <a:rPr lang="ru-RU" sz="2400" b="1" dirty="0" smtClean="0">
                <a:solidFill>
                  <a:srgbClr val="000818"/>
                </a:solidFill>
              </a:rPr>
              <a:t> кору </a:t>
            </a:r>
            <a:r>
              <a:rPr lang="ru-RU" sz="2400" b="1" dirty="0" err="1" smtClean="0">
                <a:solidFill>
                  <a:srgbClr val="000818"/>
                </a:solidFill>
              </a:rPr>
              <a:t>верби</a:t>
            </a:r>
            <a:r>
              <a:rPr lang="ru-RU" sz="2400" b="1" dirty="0" smtClean="0">
                <a:solidFill>
                  <a:srgbClr val="000818"/>
                </a:solidFill>
              </a:rPr>
              <a:t>, </a:t>
            </a:r>
            <a:r>
              <a:rPr lang="ru-RU" sz="2400" b="1" dirty="0" err="1" smtClean="0">
                <a:solidFill>
                  <a:srgbClr val="000818"/>
                </a:solidFill>
              </a:rPr>
              <a:t>в'яза</a:t>
            </a:r>
            <a:r>
              <a:rPr lang="ru-RU" sz="2400" b="1" dirty="0" smtClean="0">
                <a:solidFill>
                  <a:srgbClr val="000818"/>
                </a:solidFill>
              </a:rPr>
              <a:t>, клена, а </a:t>
            </a:r>
            <a:r>
              <a:rPr lang="ru-RU" sz="2400" b="1" dirty="0" err="1" smtClean="0">
                <a:solidFill>
                  <a:srgbClr val="000818"/>
                </a:solidFill>
              </a:rPr>
              <a:t>також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яблунь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і</a:t>
            </a:r>
            <a:r>
              <a:rPr lang="ru-RU" sz="2400" b="1" dirty="0" smtClean="0">
                <a:solidFill>
                  <a:srgbClr val="000818"/>
                </a:solidFill>
              </a:rPr>
              <a:t> груш, </a:t>
            </a:r>
            <a:r>
              <a:rPr lang="ru-RU" sz="2400" b="1" dirty="0" err="1" smtClean="0">
                <a:solidFill>
                  <a:srgbClr val="000818"/>
                </a:solidFill>
              </a:rPr>
              <a:t>чим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він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завдає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шкоди</a:t>
            </a:r>
            <a:r>
              <a:rPr lang="ru-RU" sz="2400" b="1" dirty="0" smtClean="0">
                <a:solidFill>
                  <a:srgbClr val="000818"/>
                </a:solidFill>
              </a:rPr>
              <a:t> садкам. </a:t>
            </a:r>
            <a:br>
              <a:rPr lang="ru-RU" sz="2400" b="1" dirty="0" smtClean="0">
                <a:solidFill>
                  <a:srgbClr val="000818"/>
                </a:solidFill>
              </a:rPr>
            </a:br>
            <a:endParaRPr lang="ru-RU" sz="2400" b="1" dirty="0">
              <a:solidFill>
                <a:srgbClr val="0008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3214710" cy="2786082"/>
          </a:xfrm>
          <a:prstGeom prst="rect">
            <a:avLst/>
          </a:prstGeom>
          <a:noFill/>
        </p:spPr>
      </p:pic>
      <p:pic>
        <p:nvPicPr>
          <p:cNvPr id="2051" name="Picture 3" descr="C:\Users\admin\Desktop\d0bfd180d0bed0bf-300x2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571876"/>
            <a:ext cx="3286148" cy="3000396"/>
          </a:xfrm>
          <a:prstGeom prst="rect">
            <a:avLst/>
          </a:prstGeom>
          <a:noFill/>
        </p:spPr>
      </p:pic>
      <p:pic>
        <p:nvPicPr>
          <p:cNvPr id="2052" name="Picture 4" descr="C:\Users\admin\Desktop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642918"/>
            <a:ext cx="3357586" cy="2643206"/>
          </a:xfrm>
          <a:prstGeom prst="rect">
            <a:avLst/>
          </a:prstGeom>
          <a:noFill/>
        </p:spPr>
      </p:pic>
      <p:pic>
        <p:nvPicPr>
          <p:cNvPr id="2053" name="Picture 5" descr="C:\Users\admin\Desktop\загруженное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643314"/>
            <a:ext cx="342902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2892" y="500042"/>
            <a:ext cx="36150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Ведмідь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785926"/>
            <a:ext cx="40719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bg1">
                    <a:lumMod val="10000"/>
                  </a:schemeClr>
                </a:solidFill>
              </a:rPr>
              <a:t>Пізньої осені ведмеді собі знаходять місце для зимового сну – барліг. Дорослі ведмеді за кілька днів до настання холодів намагаються більше наїстися – їдять все, що трапляється їстівного: горіхи, рибу, свіжину, ягоди. І при цьому жиріють. Після цього залягають у зимову сплячку в барліг.</a:t>
            </a:r>
            <a:endParaRPr lang="ru-RU" sz="2400" b="1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Picture 8" descr="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43504" y="1500174"/>
            <a:ext cx="3678233" cy="321471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загруженное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42918"/>
            <a:ext cx="3643338" cy="2928958"/>
          </a:xfrm>
          <a:prstGeom prst="rect">
            <a:avLst/>
          </a:prstGeom>
          <a:noFill/>
        </p:spPr>
      </p:pic>
      <p:pic>
        <p:nvPicPr>
          <p:cNvPr id="3075" name="Picture 3" descr="C:\Users\admin\Desktop\звірі восени\medved-spit-v-berloge_1-300x1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929066"/>
            <a:ext cx="3500462" cy="2428892"/>
          </a:xfrm>
          <a:prstGeom prst="rect">
            <a:avLst/>
          </a:prstGeom>
          <a:noFill/>
        </p:spPr>
      </p:pic>
      <p:pic>
        <p:nvPicPr>
          <p:cNvPr id="3076" name="Picture 4" descr="C:\Users\admin\Desktop\images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642918"/>
            <a:ext cx="3143272" cy="2857520"/>
          </a:xfrm>
          <a:prstGeom prst="rect">
            <a:avLst/>
          </a:prstGeom>
          <a:noFill/>
        </p:spPr>
      </p:pic>
      <p:pic>
        <p:nvPicPr>
          <p:cNvPr id="3078" name="Picture 6" descr="C:\Users\admin\Desktop\images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000504"/>
            <a:ext cx="3143272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Гра </a:t>
            </a:r>
            <a:r>
              <a:rPr lang="uk-UA" b="1" dirty="0" err="1" smtClean="0">
                <a:solidFill>
                  <a:srgbClr val="002060"/>
                </a:solidFill>
              </a:rPr>
              <a:t>“Відгадай</a:t>
            </a:r>
            <a:r>
              <a:rPr lang="uk-UA" b="1" dirty="0" smtClean="0">
                <a:solidFill>
                  <a:srgbClr val="002060"/>
                </a:solidFill>
              </a:rPr>
              <a:t> </a:t>
            </a:r>
            <a:r>
              <a:rPr lang="uk-UA" b="1" dirty="0" err="1" smtClean="0">
                <a:solidFill>
                  <a:srgbClr val="002060"/>
                </a:solidFill>
              </a:rPr>
              <a:t>звіра”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admin\Desktop\звірі восени\Рисунок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2876550" cy="2000250"/>
          </a:xfrm>
          <a:prstGeom prst="rect">
            <a:avLst/>
          </a:prstGeom>
          <a:noFill/>
        </p:spPr>
      </p:pic>
      <p:pic>
        <p:nvPicPr>
          <p:cNvPr id="1027" name="Picture 3" descr="C:\Users\admin\Desktop\звірі восени\Рисунок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643314"/>
            <a:ext cx="2214578" cy="2857520"/>
          </a:xfrm>
          <a:prstGeom prst="rect">
            <a:avLst/>
          </a:prstGeom>
          <a:noFill/>
        </p:spPr>
      </p:pic>
      <p:pic>
        <p:nvPicPr>
          <p:cNvPr id="1028" name="Picture 4" descr="C:\Users\admin\Desktop\звірі восени\Рисунок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500174"/>
            <a:ext cx="3060700" cy="2071702"/>
          </a:xfrm>
          <a:prstGeom prst="rect">
            <a:avLst/>
          </a:prstGeom>
          <a:noFill/>
        </p:spPr>
      </p:pic>
      <p:pic>
        <p:nvPicPr>
          <p:cNvPr id="9" name="Picture 7" descr="руда лисиц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643174" y="3690937"/>
            <a:ext cx="2643206" cy="2809897"/>
          </a:xfrm>
          <a:prstGeom prst="rect">
            <a:avLst/>
          </a:prstGeom>
          <a:noFill/>
          <a:ln/>
        </p:spPr>
      </p:pic>
      <p:pic>
        <p:nvPicPr>
          <p:cNvPr id="10" name="Picture 6" descr="Ёж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572132" y="3714752"/>
            <a:ext cx="3357586" cy="2779720"/>
          </a:xfrm>
          <a:prstGeom prst="rect">
            <a:avLst/>
          </a:prstGeom>
          <a:noFill/>
          <a:ln/>
        </p:spPr>
      </p:pic>
      <p:pic>
        <p:nvPicPr>
          <p:cNvPr id="1029" name="Picture 5" descr="C:\Users\admin\Desktop\загруженное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500174"/>
            <a:ext cx="2428892" cy="20764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28604"/>
            <a:ext cx="33575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Їжак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71613"/>
            <a:ext cx="392909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chemeClr val="bg1">
                    <a:lumMod val="10000"/>
                  </a:schemeClr>
                </a:solidFill>
              </a:rPr>
              <a:t>У природі дуже енергійні та непосидючі. Уночі активно розшукують поживу – черв’яків, равликів, різних комах, не відмовляються від жаб, ящірок, змій і дрібних гризунів. Протягом літа дуже багато їдять, збираючи під шкірою жир. Він потрібен їм на період зимової сплячки, бо їжу вони не запасають. </a:t>
            </a:r>
            <a:endParaRPr lang="ru-RU" sz="2400" b="1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Picture 6" descr="Ёж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643438" y="1500175"/>
            <a:ext cx="4249737" cy="3636976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jizzak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071966" cy="2857520"/>
          </a:xfrm>
          <a:prstGeom prst="rect">
            <a:avLst/>
          </a:prstGeom>
          <a:noFill/>
        </p:spPr>
      </p:pic>
      <p:pic>
        <p:nvPicPr>
          <p:cNvPr id="2051" name="Picture 3" descr="C:\Users\admin\Desktop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929066"/>
            <a:ext cx="4000528" cy="2714644"/>
          </a:xfrm>
          <a:prstGeom prst="rect">
            <a:avLst/>
          </a:prstGeom>
          <a:noFill/>
        </p:spPr>
      </p:pic>
      <p:pic>
        <p:nvPicPr>
          <p:cNvPr id="2052" name="Picture 4" descr="C:\Users\admin\Desktop\images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857628"/>
            <a:ext cx="3500462" cy="2643206"/>
          </a:xfrm>
          <a:prstGeom prst="rect">
            <a:avLst/>
          </a:prstGeom>
          <a:noFill/>
        </p:spPr>
      </p:pic>
      <p:pic>
        <p:nvPicPr>
          <p:cNvPr id="2053" name="Picture 5" descr="C:\Users\admin\Desktop\загруженное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500042"/>
            <a:ext cx="342902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71480"/>
            <a:ext cx="31095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борсук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9" descr="C:\Users\admin\Desktop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14488"/>
            <a:ext cx="3571900" cy="37147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1714488"/>
            <a:ext cx="45005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 </a:t>
            </a:r>
            <a:r>
              <a:rPr lang="ru-RU" sz="2400" b="1" dirty="0" smtClean="0"/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Борсук</a:t>
            </a:r>
            <a:r>
              <a:rPr lang="ru-RU" sz="2400" b="1" dirty="0" smtClean="0">
                <a:solidFill>
                  <a:srgbClr val="000818"/>
                </a:solidFill>
              </a:rPr>
              <a:t> практично </a:t>
            </a:r>
            <a:r>
              <a:rPr lang="ru-RU" sz="2400" b="1" dirty="0" err="1" smtClean="0">
                <a:solidFill>
                  <a:srgbClr val="000818"/>
                </a:solidFill>
              </a:rPr>
              <a:t>всеїдний</a:t>
            </a:r>
            <a:r>
              <a:rPr lang="ru-RU" sz="2400" b="1" dirty="0" smtClean="0">
                <a:solidFill>
                  <a:srgbClr val="000818"/>
                </a:solidFill>
              </a:rPr>
              <a:t>. </a:t>
            </a:r>
            <a:r>
              <a:rPr lang="ru-RU" sz="2400" b="1" dirty="0" err="1" smtClean="0">
                <a:solidFill>
                  <a:srgbClr val="000818"/>
                </a:solidFill>
              </a:rPr>
              <a:t>Він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веде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нічний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спосіб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життя</a:t>
            </a:r>
            <a:r>
              <a:rPr lang="ru-RU" sz="2400" b="1" dirty="0" smtClean="0">
                <a:solidFill>
                  <a:srgbClr val="000818"/>
                </a:solidFill>
              </a:rPr>
              <a:t>. </a:t>
            </a:r>
            <a:r>
              <a:rPr lang="ru-RU" sz="2400" b="1" dirty="0" err="1" smtClean="0">
                <a:solidFill>
                  <a:srgbClr val="000818"/>
                </a:solidFill>
              </a:rPr>
              <a:t>Восени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борсук</a:t>
            </a:r>
            <a:r>
              <a:rPr lang="ru-RU" sz="2400" b="1" dirty="0" smtClean="0">
                <a:solidFill>
                  <a:srgbClr val="000818"/>
                </a:solidFill>
              </a:rPr>
              <a:t> не </a:t>
            </a:r>
            <a:r>
              <a:rPr lang="ru-RU" sz="2400" b="1" dirty="0" err="1" smtClean="0">
                <a:solidFill>
                  <a:srgbClr val="000818"/>
                </a:solidFill>
              </a:rPr>
              <a:t>тільки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від</a:t>
            </a:r>
            <a:r>
              <a:rPr lang="en-US" sz="2400" b="1" dirty="0" smtClean="0">
                <a:solidFill>
                  <a:srgbClr val="000818"/>
                </a:solidFill>
              </a:rPr>
              <a:t>’</a:t>
            </a:r>
            <a:r>
              <a:rPr lang="ru-RU" sz="2400" b="1" dirty="0" err="1" smtClean="0">
                <a:solidFill>
                  <a:srgbClr val="000818"/>
                </a:solidFill>
              </a:rPr>
              <a:t>їдається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uk-UA" sz="2400" b="1" dirty="0" smtClean="0">
                <a:solidFill>
                  <a:srgbClr val="000818"/>
                </a:solidFill>
              </a:rPr>
              <a:t>жолудями, а й робить запаси. У його нірках можна знайти сушених жаб, жуків і гриби. А нірку, де він спить, борсук утеплює листям, старанно вичищає. Це дуже охайний звір.</a:t>
            </a:r>
            <a:endParaRPr lang="ru-RU" sz="2400" b="1" dirty="0">
              <a:solidFill>
                <a:srgbClr val="0008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857628"/>
            <a:ext cx="3429024" cy="2500330"/>
          </a:xfrm>
          <a:prstGeom prst="rect">
            <a:avLst/>
          </a:prstGeom>
          <a:noFill/>
        </p:spPr>
      </p:pic>
      <p:pic>
        <p:nvPicPr>
          <p:cNvPr id="1028" name="Picture 4" descr="C:\Users\admin\Desktop\загруженно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929066"/>
            <a:ext cx="3571900" cy="20002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5008" y="6000768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2060"/>
                </a:solidFill>
              </a:rPr>
              <a:t>Нора борсука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31" name="Picture 7" descr="C:\Users\admin\Desktop\загруженное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28604"/>
            <a:ext cx="3643338" cy="2857520"/>
          </a:xfrm>
          <a:prstGeom prst="rect">
            <a:avLst/>
          </a:prstGeom>
          <a:noFill/>
        </p:spPr>
      </p:pic>
      <p:pic>
        <p:nvPicPr>
          <p:cNvPr id="1032" name="Picture 8" descr="C:\Users\admin\Desktop\загруженное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28604"/>
            <a:ext cx="385765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214293"/>
          <a:ext cx="8572560" cy="642941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143140"/>
                <a:gridCol w="2143140"/>
                <a:gridCol w="2143140"/>
                <a:gridCol w="2143140"/>
              </a:tblGrid>
              <a:tr h="1841028"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solidFill>
                            <a:srgbClr val="000818"/>
                          </a:solidFill>
                        </a:rPr>
                        <a:t>Звірі, які взимку </a:t>
                      </a:r>
                      <a:r>
                        <a:rPr lang="uk-UA" sz="2400" dirty="0" smtClean="0">
                          <a:solidFill>
                            <a:srgbClr val="000818"/>
                          </a:solidFill>
                        </a:rPr>
                        <a:t>сплять </a:t>
                      </a:r>
                      <a:r>
                        <a:rPr lang="uk-UA" sz="1800" dirty="0" smtClean="0">
                          <a:solidFill>
                            <a:srgbClr val="000818"/>
                          </a:solidFill>
                        </a:rPr>
                        <a:t>(можуть</a:t>
                      </a:r>
                      <a:r>
                        <a:rPr lang="uk-UA" sz="1800" baseline="0" dirty="0" smtClean="0">
                          <a:solidFill>
                            <a:srgbClr val="000818"/>
                          </a:solidFill>
                        </a:rPr>
                        <a:t> прокидатися</a:t>
                      </a:r>
                      <a:r>
                        <a:rPr lang="uk-UA" sz="2400" baseline="0" dirty="0" smtClean="0">
                          <a:solidFill>
                            <a:srgbClr val="000818"/>
                          </a:solidFill>
                        </a:rPr>
                        <a:t>)</a:t>
                      </a:r>
                      <a:endParaRPr lang="ru-RU" sz="2400" dirty="0">
                        <a:solidFill>
                          <a:srgbClr val="00081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solidFill>
                            <a:srgbClr val="000818"/>
                          </a:solidFill>
                        </a:rPr>
                        <a:t>Звірі, які впадають у сплячку</a:t>
                      </a:r>
                      <a:endParaRPr lang="ru-RU" sz="2400" dirty="0">
                        <a:solidFill>
                          <a:srgbClr val="00081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solidFill>
                            <a:srgbClr val="000818"/>
                          </a:solidFill>
                        </a:rPr>
                        <a:t>Звірі, які роблять запаси</a:t>
                      </a:r>
                      <a:endParaRPr lang="ru-RU" sz="2400" dirty="0">
                        <a:solidFill>
                          <a:srgbClr val="00081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solidFill>
                            <a:srgbClr val="000818"/>
                          </a:solidFill>
                        </a:rPr>
                        <a:t>Звірі, які ведуть активний образ життя</a:t>
                      </a:r>
                      <a:endParaRPr lang="ru-RU" sz="2400" dirty="0">
                        <a:solidFill>
                          <a:srgbClr val="000818"/>
                        </a:solidFill>
                      </a:endParaRPr>
                    </a:p>
                  </a:txBody>
                  <a:tcPr/>
                </a:tc>
              </a:tr>
              <a:tr h="917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76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17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17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17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admin\Desktop\звірі восени\загруженное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2143140" cy="1500198"/>
          </a:xfrm>
          <a:prstGeom prst="rect">
            <a:avLst/>
          </a:prstGeom>
          <a:noFill/>
        </p:spPr>
      </p:pic>
      <p:pic>
        <p:nvPicPr>
          <p:cNvPr id="2051" name="Picture 3" descr="C:\Users\admin\Desktop\звірі восени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286124"/>
            <a:ext cx="2143140" cy="1571636"/>
          </a:xfrm>
          <a:prstGeom prst="rect">
            <a:avLst/>
          </a:prstGeom>
          <a:noFill/>
        </p:spPr>
      </p:pic>
      <p:pic>
        <p:nvPicPr>
          <p:cNvPr id="2053" name="Picture 5" descr="C:\Users\admin\Desktop\звірі восени\jizzak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1785927"/>
            <a:ext cx="2071702" cy="1500198"/>
          </a:xfrm>
          <a:prstGeom prst="rect">
            <a:avLst/>
          </a:prstGeom>
          <a:noFill/>
        </p:spPr>
      </p:pic>
      <p:pic>
        <p:nvPicPr>
          <p:cNvPr id="2054" name="Picture 6" descr="C:\Users\admin\Desktop\звірі восени\phoca_thumb_l_osen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785926"/>
            <a:ext cx="2143140" cy="1500198"/>
          </a:xfrm>
          <a:prstGeom prst="rect">
            <a:avLst/>
          </a:prstGeom>
          <a:noFill/>
        </p:spPr>
      </p:pic>
      <p:pic>
        <p:nvPicPr>
          <p:cNvPr id="2055" name="Picture 7" descr="C:\Users\admin\Desktop\звірі восени\загруженное (7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286124"/>
            <a:ext cx="2143140" cy="1500198"/>
          </a:xfrm>
          <a:prstGeom prst="rect">
            <a:avLst/>
          </a:prstGeom>
          <a:noFill/>
        </p:spPr>
      </p:pic>
      <p:pic>
        <p:nvPicPr>
          <p:cNvPr id="2056" name="Picture 8" descr="C:\Users\admin\Desktop\звірі восени\загруженное (6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4786322"/>
            <a:ext cx="2143139" cy="1857388"/>
          </a:xfrm>
          <a:prstGeom prst="rect">
            <a:avLst/>
          </a:prstGeom>
          <a:noFill/>
        </p:spPr>
      </p:pic>
      <p:pic>
        <p:nvPicPr>
          <p:cNvPr id="2057" name="Picture 9" descr="C:\Users\admin\Desktop\звірі восени\загруженное (14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1785926"/>
            <a:ext cx="2143140" cy="1423991"/>
          </a:xfrm>
          <a:prstGeom prst="rect">
            <a:avLst/>
          </a:prstGeom>
          <a:noFill/>
        </p:spPr>
      </p:pic>
      <p:pic>
        <p:nvPicPr>
          <p:cNvPr id="2058" name="Picture 10" descr="C:\Users\admin\Desktop\ob2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4857760"/>
            <a:ext cx="2071702" cy="1714512"/>
          </a:xfrm>
          <a:prstGeom prst="rect">
            <a:avLst/>
          </a:prstGeom>
          <a:noFill/>
        </p:spPr>
      </p:pic>
      <p:pic>
        <p:nvPicPr>
          <p:cNvPr id="2059" name="Picture 11" descr="C:\Users\admin\Desktop\звірі восени\загруженное (12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15140" y="3214686"/>
            <a:ext cx="2143140" cy="1571636"/>
          </a:xfrm>
          <a:prstGeom prst="rect">
            <a:avLst/>
          </a:prstGeom>
          <a:noFill/>
        </p:spPr>
      </p:pic>
      <p:pic>
        <p:nvPicPr>
          <p:cNvPr id="2060" name="Picture 12" descr="C:\Users\admin\Desktop\звірі восени\загруженное (1) (1)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15140" y="4786322"/>
            <a:ext cx="2124081" cy="1857388"/>
          </a:xfrm>
          <a:prstGeom prst="rect">
            <a:avLst/>
          </a:prstGeom>
          <a:noFill/>
        </p:spPr>
      </p:pic>
      <p:pic>
        <p:nvPicPr>
          <p:cNvPr id="2061" name="Picture 13" descr="C:\Users\admin\Desktop\images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500298" y="3286124"/>
            <a:ext cx="2071702" cy="1495429"/>
          </a:xfrm>
          <a:prstGeom prst="rect">
            <a:avLst/>
          </a:prstGeom>
          <a:noFill/>
        </p:spPr>
      </p:pic>
      <p:pic>
        <p:nvPicPr>
          <p:cNvPr id="2062" name="Picture 14" descr="C:\Users\admin\Desktop\images (1)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428860" y="4857760"/>
            <a:ext cx="2071702" cy="1743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8"/>
            <a:ext cx="6727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Гра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Детективи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000240"/>
            <a:ext cx="7358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0818"/>
                </a:solidFill>
              </a:rPr>
              <a:t>1. Знайдіть у тексті підручника два уривки, у яких ідеться про білочку.</a:t>
            </a:r>
            <a:endParaRPr lang="ru-RU" sz="2800" b="1" dirty="0">
              <a:solidFill>
                <a:srgbClr val="000818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286124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0818"/>
                </a:solidFill>
              </a:rPr>
              <a:t>2. Знайдіть уривок, де описано життя бурого ведмедя.</a:t>
            </a:r>
            <a:endParaRPr lang="ru-RU" sz="2800" b="1" dirty="0">
              <a:solidFill>
                <a:srgbClr val="000818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4572008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0818"/>
                </a:solidFill>
              </a:rPr>
              <a:t>3. Знайдіть уривок про бобрів.</a:t>
            </a:r>
            <a:endParaRPr lang="ru-RU" sz="2800" b="1" dirty="0">
              <a:solidFill>
                <a:srgbClr val="00081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5429264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0818"/>
                </a:solidFill>
              </a:rPr>
              <a:t>4. Знайдіть пояснення слова </a:t>
            </a:r>
            <a:r>
              <a:rPr lang="uk-UA" sz="2800" b="1" dirty="0" err="1" smtClean="0">
                <a:solidFill>
                  <a:srgbClr val="000818"/>
                </a:solidFill>
              </a:rPr>
              <a:t>“линяння”</a:t>
            </a:r>
            <a:r>
              <a:rPr lang="uk-UA" sz="2800" b="1" dirty="0" smtClean="0">
                <a:solidFill>
                  <a:srgbClr val="000818"/>
                </a:solidFill>
              </a:rPr>
              <a:t>.</a:t>
            </a:r>
            <a:endParaRPr lang="ru-RU" sz="2800" b="1" dirty="0">
              <a:solidFill>
                <a:srgbClr val="0008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33575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Лисиця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43570" y="3929066"/>
            <a:ext cx="26432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Вовк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Users\admin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785794"/>
            <a:ext cx="4500594" cy="2714644"/>
          </a:xfrm>
          <a:prstGeom prst="rect">
            <a:avLst/>
          </a:prstGeom>
          <a:noFill/>
        </p:spPr>
      </p:pic>
      <p:pic>
        <p:nvPicPr>
          <p:cNvPr id="2051" name="Picture 3" descr="C:\Users\admin\Desktop\загруженное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857628"/>
            <a:ext cx="4643470" cy="2657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52864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Заєць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http://dity.odb.te.ua/userfiles/images%20(12)(1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642918"/>
            <a:ext cx="328614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admin\Desktop\загруженное (1)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00504"/>
            <a:ext cx="3571900" cy="264320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3786190"/>
            <a:ext cx="22065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лось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dirty="0" smtClean="0">
                <a:solidFill>
                  <a:srgbClr val="7030A0"/>
                </a:solidFill>
              </a:rPr>
              <a:t>Знаємо - дізналися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FF00"/>
                </a:solidFill>
              </a:rPr>
              <a:t>           </a:t>
            </a:r>
            <a:r>
              <a:rPr lang="uk-UA" b="1" dirty="0" smtClean="0">
                <a:solidFill>
                  <a:srgbClr val="FF0000"/>
                </a:solidFill>
              </a:rPr>
              <a:t>Знаємо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       Дізналися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Звірі – тварини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Тіло звірів укрито шерстю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Звірі мають чотири ноги, хвіст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Звірі народжують дітей, схожих на себе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Мами – звірі годують дітей молоком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Бувають хижі, травоїдні, всеїдні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Бувають свійські та дикі</a:t>
            </a:r>
            <a:endParaRPr lang="ru-RU" b="1" dirty="0" smtClean="0">
              <a:solidFill>
                <a:srgbClr val="000818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0818"/>
                </a:solidFill>
              </a:rPr>
              <a:t>Звірі по-різному готуються до зими</a:t>
            </a:r>
          </a:p>
          <a:p>
            <a:r>
              <a:rPr lang="uk-UA" b="1" dirty="0" smtClean="0">
                <a:solidFill>
                  <a:srgbClr val="000818"/>
                </a:solidFill>
              </a:rPr>
              <a:t>Одні звірі впадають у сплячку</a:t>
            </a:r>
          </a:p>
          <a:p>
            <a:r>
              <a:rPr lang="uk-UA" b="1" dirty="0" smtClean="0">
                <a:solidFill>
                  <a:srgbClr val="000818"/>
                </a:solidFill>
              </a:rPr>
              <a:t>Другі сплять, але можуть прокидатися</a:t>
            </a:r>
          </a:p>
          <a:p>
            <a:r>
              <a:rPr lang="uk-UA" b="1" dirty="0" smtClean="0">
                <a:solidFill>
                  <a:srgbClr val="000818"/>
                </a:solidFill>
              </a:rPr>
              <a:t>Треті – роблять запаси їжі</a:t>
            </a:r>
          </a:p>
          <a:p>
            <a:r>
              <a:rPr lang="uk-UA" b="1" dirty="0" smtClean="0">
                <a:solidFill>
                  <a:srgbClr val="000818"/>
                </a:solidFill>
              </a:rPr>
              <a:t>Четверті - активні</a:t>
            </a:r>
            <a:endParaRPr lang="ru-RU" b="1" dirty="0">
              <a:solidFill>
                <a:srgbClr val="0008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>
            <a:normAutofit fontScale="90000"/>
          </a:bodyPr>
          <a:lstStyle/>
          <a:p>
            <a:r>
              <a:rPr lang="uk-UA" sz="6700" dirty="0" smtClean="0">
                <a:solidFill>
                  <a:srgbClr val="FF0000"/>
                </a:solidFill>
              </a:rPr>
              <a:t>Домашнє завдання: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solidFill>
                  <a:srgbClr val="000818"/>
                </a:solidFill>
              </a:rPr>
              <a:t>дати відповіді на запитання в підручнику с.57, підготувати повідомлення про зимівлю риб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002060"/>
                </a:solidFill>
              </a:rPr>
              <a:t>Хвилинка цікавого </a:t>
            </a:r>
            <a:r>
              <a:rPr lang="uk-UA" b="1" i="1" dirty="0" err="1" smtClean="0">
                <a:solidFill>
                  <a:srgbClr val="002060"/>
                </a:solidFill>
              </a:rPr>
              <a:t>“Навіщо</a:t>
            </a:r>
            <a:r>
              <a:rPr lang="uk-UA" b="1" i="1" dirty="0" smtClean="0">
                <a:solidFill>
                  <a:srgbClr val="002060"/>
                </a:solidFill>
              </a:rPr>
              <a:t> звірям хвости?”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3" name="Picture 2" descr="C:\Users\admin\Desktop\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3857652" cy="24288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57686" y="1643050"/>
            <a:ext cx="47863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bg1">
                    <a:lumMod val="10000"/>
                  </a:schemeClr>
                </a:solidFill>
              </a:rPr>
              <a:t>Пухнастий хвіст  білочки, мовби парашут, підтримує її у повітрі, допомагає зберегти рівновагу. У зимову завірюху білка вкривається хвостом як ковдрою.</a:t>
            </a:r>
            <a:endParaRPr lang="ru-RU" sz="2400" b="1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7" name="Picture 2" descr="C:\Users\admin\Desktop\загруженное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4000504"/>
            <a:ext cx="4000528" cy="257176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58" y="4143380"/>
            <a:ext cx="4000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000818"/>
                </a:solidFill>
              </a:rPr>
              <a:t>Білий хвостик </a:t>
            </a:r>
            <a:r>
              <a:rPr lang="uk-UA" sz="2400" b="1" dirty="0" err="1" smtClean="0">
                <a:solidFill>
                  <a:srgbClr val="000818"/>
                </a:solidFill>
              </a:rPr>
              <a:t>оленихи</a:t>
            </a:r>
            <a:r>
              <a:rPr lang="uk-UA" sz="2400" b="1" dirty="0" smtClean="0">
                <a:solidFill>
                  <a:srgbClr val="000818"/>
                </a:solidFill>
              </a:rPr>
              <a:t> допомагає оленятам не загубити у лісі свою матусю.</a:t>
            </a:r>
            <a:endParaRPr lang="ru-RU" sz="2400" dirty="0">
              <a:solidFill>
                <a:srgbClr val="0008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\Desktop\lis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071810"/>
            <a:ext cx="4214842" cy="26432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1000108"/>
            <a:ext cx="70009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000818"/>
                </a:solidFill>
              </a:rPr>
              <a:t>Лисиця без хвоста пропаде, загине. </a:t>
            </a:r>
            <a:r>
              <a:rPr lang="uk-UA" sz="2400" b="1" dirty="0" err="1" smtClean="0">
                <a:solidFill>
                  <a:srgbClr val="000818"/>
                </a:solidFill>
              </a:rPr>
              <a:t>Погоняться</a:t>
            </a:r>
            <a:r>
              <a:rPr lang="uk-UA" sz="2400" b="1" dirty="0" smtClean="0">
                <a:solidFill>
                  <a:srgbClr val="000818"/>
                </a:solidFill>
              </a:rPr>
              <a:t> за нею </a:t>
            </a:r>
            <a:r>
              <a:rPr lang="uk-UA" sz="2400" b="1" dirty="0" err="1" smtClean="0">
                <a:solidFill>
                  <a:srgbClr val="000818"/>
                </a:solidFill>
              </a:rPr>
              <a:t>собаки–</a:t>
            </a:r>
            <a:r>
              <a:rPr lang="uk-UA" sz="2400" b="1" dirty="0" smtClean="0">
                <a:solidFill>
                  <a:srgbClr val="000818"/>
                </a:solidFill>
              </a:rPr>
              <a:t> швидко її впіймають. А із хвостом лисиця може їх обдурити. Поведе хвостом вправо, а сама вліво метнеться</a:t>
            </a:r>
            <a:r>
              <a:rPr lang="uk-UA" b="1" dirty="0" smtClean="0">
                <a:solidFill>
                  <a:srgbClr val="000818"/>
                </a:solidFill>
              </a:rPr>
              <a:t>.</a:t>
            </a:r>
            <a:endParaRPr lang="ru-RU" b="1" dirty="0">
              <a:solidFill>
                <a:srgbClr val="0008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571472" y="2000240"/>
            <a:ext cx="7858180" cy="214314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ЗВІРІ ВОСЕНИ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00B0F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02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dirty="0" smtClean="0">
                <a:solidFill>
                  <a:schemeClr val="accent4">
                    <a:lumMod val="75000"/>
                  </a:schemeClr>
                </a:solidFill>
              </a:rPr>
              <a:t>Знаємо - дізналися</a:t>
            </a:r>
            <a:endParaRPr lang="ru-RU" sz="4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285861"/>
            <a:ext cx="4040188" cy="428628"/>
          </a:xfrm>
        </p:spPr>
        <p:txBody>
          <a:bodyPr>
            <a:normAutofit fontScale="85000" lnSpcReduction="20000"/>
          </a:bodyPr>
          <a:lstStyle/>
          <a:p>
            <a:r>
              <a:rPr lang="uk-UA" sz="3200" b="1" dirty="0" smtClean="0">
                <a:solidFill>
                  <a:srgbClr val="0070C0"/>
                </a:solidFill>
              </a:rPr>
              <a:t>    Знаємо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85926"/>
            <a:ext cx="4040188" cy="507207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Звірі – тварини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Тіло звірів укрито шерстю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Звірі мають чотири ноги, хвіст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Звірі народжують дітей, схожих на себе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Мами – звірі годують дітей молоком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Бувають хижі, травоїдні, всеїдні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000818"/>
                </a:solidFill>
              </a:rPr>
              <a:t>Бувають свійські та дикі</a:t>
            </a:r>
            <a:endParaRPr lang="ru-RU" b="1" dirty="0">
              <a:solidFill>
                <a:srgbClr val="000818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5025" y="1285859"/>
            <a:ext cx="4041775" cy="428629"/>
          </a:xfrm>
        </p:spPr>
        <p:txBody>
          <a:bodyPr>
            <a:normAutofit fontScale="85000" lnSpcReduction="20000"/>
          </a:bodyPr>
          <a:lstStyle/>
          <a:p>
            <a:r>
              <a:rPr lang="uk-UA" sz="3200" b="1" dirty="0" smtClean="0">
                <a:solidFill>
                  <a:srgbClr val="0070C0"/>
                </a:solidFill>
              </a:rPr>
              <a:t>дізналися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64347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26035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Білка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Picture 7" descr="Серая бел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427538" y="404813"/>
            <a:ext cx="4492625" cy="5832475"/>
          </a:xfrm>
          <a:prstGeom prst="rect">
            <a:avLst/>
          </a:prstGeom>
          <a:noFill/>
          <a:ln/>
        </p:spPr>
      </p:pic>
      <p:sp>
        <p:nvSpPr>
          <p:cNvPr id="4" name="Прямоугольник 3"/>
          <p:cNvSpPr/>
          <p:nvPr/>
        </p:nvSpPr>
        <p:spPr>
          <a:xfrm>
            <a:off x="357158" y="1500174"/>
            <a:ext cx="38576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uk-UA" sz="2800" b="1" dirty="0" smtClean="0">
                <a:solidFill>
                  <a:schemeClr val="bg1">
                    <a:lumMod val="10000"/>
                  </a:schemeClr>
                </a:solidFill>
              </a:rPr>
              <a:t>Найспритніша тварина у лісі. До зими запасає – горіхи, жолуді, гриби. При цьому більшу частину запасів ховає в затишних куточках, а гриби наколює на гілочки дерев сушитися. </a:t>
            </a:r>
            <a:endParaRPr lang="ru-RU" sz="2800" b="1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belka-v-dup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14291"/>
            <a:ext cx="4976819" cy="3143272"/>
          </a:xfrm>
          <a:prstGeom prst="rect">
            <a:avLst/>
          </a:prstGeom>
          <a:noFill/>
        </p:spPr>
      </p:pic>
      <p:pic>
        <p:nvPicPr>
          <p:cNvPr id="3076" name="Picture 4" descr="C:\Users\admin\Desktop\0_7d65d_8738788c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500438"/>
            <a:ext cx="5000660" cy="3157539"/>
          </a:xfrm>
          <a:prstGeom prst="rect">
            <a:avLst/>
          </a:prstGeom>
          <a:noFill/>
        </p:spPr>
      </p:pic>
      <p:pic>
        <p:nvPicPr>
          <p:cNvPr id="8" name="Picture 5" descr="12660637208VyFrdB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57158" y="285728"/>
            <a:ext cx="300039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http://img.lady.ru/data/aphoto/1/b/1/45978/main/058d624ae5c5688727bbb89f7d444cdc.jpg"/>
          <p:cNvPicPr>
            <a:picLocks noChangeAspect="1" noChangeArrowheads="1"/>
          </p:cNvPicPr>
          <p:nvPr/>
        </p:nvPicPr>
        <p:blipFill>
          <a:blip r:embed="rId5"/>
          <a:srcRect l="18909"/>
          <a:stretch>
            <a:fillRect/>
          </a:stretch>
        </p:blipFill>
        <p:spPr bwMode="auto">
          <a:xfrm>
            <a:off x="428596" y="3571876"/>
            <a:ext cx="2928958" cy="300039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2892" y="571480"/>
            <a:ext cx="61397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Кроти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та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миші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C:\Users\admin\Desktop\загруженное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714488"/>
            <a:ext cx="3286148" cy="21431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1643050"/>
            <a:ext cx="45005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818"/>
                </a:solidFill>
              </a:rPr>
              <a:t> </a:t>
            </a:r>
            <a:r>
              <a:rPr lang="ru-RU" sz="2400" b="1" dirty="0" err="1" smtClean="0">
                <a:solidFill>
                  <a:srgbClr val="000818"/>
                </a:solidFill>
              </a:rPr>
              <a:t>Кроти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більшу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частину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свого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життя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проводять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під</a:t>
            </a:r>
            <a:r>
              <a:rPr lang="ru-RU" sz="2400" b="1" dirty="0" smtClean="0">
                <a:solidFill>
                  <a:srgbClr val="000818"/>
                </a:solidFill>
              </a:rPr>
              <a:t> землею. На </a:t>
            </a:r>
            <a:r>
              <a:rPr lang="ru-RU" sz="2400" b="1" dirty="0" err="1" smtClean="0">
                <a:solidFill>
                  <a:srgbClr val="000818"/>
                </a:solidFill>
              </a:rPr>
              <a:t>поверхню</a:t>
            </a:r>
            <a:r>
              <a:rPr lang="ru-RU" sz="2400" b="1" dirty="0" smtClean="0">
                <a:solidFill>
                  <a:srgbClr val="000818"/>
                </a:solidFill>
              </a:rPr>
              <a:t> вони </a:t>
            </a:r>
            <a:r>
              <a:rPr lang="ru-RU" sz="2400" b="1" dirty="0" err="1" smtClean="0">
                <a:solidFill>
                  <a:srgbClr val="000818"/>
                </a:solidFill>
              </a:rPr>
              <a:t>виходять</a:t>
            </a:r>
            <a:r>
              <a:rPr lang="ru-RU" sz="2400" b="1" dirty="0" smtClean="0">
                <a:solidFill>
                  <a:srgbClr val="000818"/>
                </a:solidFill>
              </a:rPr>
              <a:t> для того, </a:t>
            </a:r>
            <a:r>
              <a:rPr lang="ru-RU" sz="2400" b="1" dirty="0" err="1" smtClean="0">
                <a:solidFill>
                  <a:srgbClr val="000818"/>
                </a:solidFill>
              </a:rPr>
              <a:t>щоб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зібрати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будівельний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матеріал</a:t>
            </a:r>
            <a:r>
              <a:rPr lang="ru-RU" sz="2400" b="1" dirty="0" smtClean="0">
                <a:solidFill>
                  <a:srgbClr val="000818"/>
                </a:solidFill>
              </a:rPr>
              <a:t> для </a:t>
            </a:r>
            <a:r>
              <a:rPr lang="ru-RU" sz="2400" b="1" dirty="0" err="1" smtClean="0">
                <a:solidFill>
                  <a:srgbClr val="000818"/>
                </a:solidFill>
              </a:rPr>
              <a:t>гнізда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або</a:t>
            </a:r>
            <a:r>
              <a:rPr lang="ru-RU" sz="2400" b="1" dirty="0" smtClean="0">
                <a:solidFill>
                  <a:srgbClr val="000818"/>
                </a:solidFill>
              </a:rPr>
              <a:t> в тому </a:t>
            </a:r>
            <a:r>
              <a:rPr lang="ru-RU" sz="2400" b="1" dirty="0" err="1" smtClean="0">
                <a:solidFill>
                  <a:srgbClr val="000818"/>
                </a:solidFill>
              </a:rPr>
              <a:t>разі</a:t>
            </a:r>
            <a:r>
              <a:rPr lang="ru-RU" sz="2400" b="1" dirty="0" smtClean="0">
                <a:solidFill>
                  <a:srgbClr val="000818"/>
                </a:solidFill>
              </a:rPr>
              <a:t>, </a:t>
            </a:r>
            <a:r>
              <a:rPr lang="ru-RU" sz="2400" b="1" dirty="0" err="1" smtClean="0">
                <a:solidFill>
                  <a:srgbClr val="000818"/>
                </a:solidFill>
              </a:rPr>
              <a:t>якщо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наступають</a:t>
            </a:r>
            <a:r>
              <a:rPr lang="ru-RU" sz="2400" b="1" dirty="0" smtClean="0">
                <a:solidFill>
                  <a:srgbClr val="000818"/>
                </a:solidFill>
              </a:rPr>
              <a:t> заморозки - </a:t>
            </a:r>
            <a:r>
              <a:rPr lang="ru-RU" sz="2400" b="1" dirty="0" err="1" smtClean="0">
                <a:solidFill>
                  <a:srgbClr val="000818"/>
                </a:solidFill>
              </a:rPr>
              <a:t>тоді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тварини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виходять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назовні</a:t>
            </a:r>
            <a:r>
              <a:rPr lang="ru-RU" sz="2400" b="1" dirty="0" smtClean="0">
                <a:solidFill>
                  <a:srgbClr val="000818"/>
                </a:solidFill>
              </a:rPr>
              <a:t> для </a:t>
            </a:r>
            <a:r>
              <a:rPr lang="ru-RU" sz="2400" b="1" dirty="0" err="1" smtClean="0">
                <a:solidFill>
                  <a:srgbClr val="000818"/>
                </a:solidFill>
              </a:rPr>
              <a:t>пошуку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їжі</a:t>
            </a:r>
            <a:r>
              <a:rPr lang="ru-RU" sz="2400" b="1" dirty="0" smtClean="0">
                <a:solidFill>
                  <a:srgbClr val="000818"/>
                </a:solidFill>
              </a:rPr>
              <a:t>. </a:t>
            </a:r>
            <a:r>
              <a:rPr lang="ru-RU" sz="2400" dirty="0" smtClean="0"/>
              <a:t> </a:t>
            </a:r>
            <a:r>
              <a:rPr lang="ru-RU" sz="2400" b="1" dirty="0" smtClean="0">
                <a:solidFill>
                  <a:srgbClr val="000818"/>
                </a:solidFill>
              </a:rPr>
              <a:t>На зиму </a:t>
            </a:r>
            <a:r>
              <a:rPr lang="ru-RU" sz="2400" b="1" dirty="0" err="1" smtClean="0">
                <a:solidFill>
                  <a:srgbClr val="000818"/>
                </a:solidFill>
              </a:rPr>
              <a:t>кроти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роблять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харчові</a:t>
            </a:r>
            <a:r>
              <a:rPr lang="ru-RU" sz="2400" b="1" dirty="0" smtClean="0">
                <a:solidFill>
                  <a:srgbClr val="000818"/>
                </a:solidFill>
              </a:rPr>
              <a:t> запаси, </a:t>
            </a:r>
            <a:r>
              <a:rPr lang="ru-RU" sz="2400" b="1" dirty="0" err="1" smtClean="0">
                <a:solidFill>
                  <a:srgbClr val="000818"/>
                </a:solidFill>
              </a:rPr>
              <a:t>що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зазвичай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складаються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з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паралізованих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дощових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черв'яків</a:t>
            </a:r>
            <a:r>
              <a:rPr lang="ru-RU" sz="2400" b="1" dirty="0" smtClean="0">
                <a:solidFill>
                  <a:srgbClr val="000818"/>
                </a:solidFill>
              </a:rPr>
              <a:t>, </a:t>
            </a:r>
            <a:r>
              <a:rPr lang="ru-RU" sz="2400" b="1" dirty="0" err="1" smtClean="0">
                <a:solidFill>
                  <a:srgbClr val="000818"/>
                </a:solidFill>
              </a:rPr>
              <a:t>яким</a:t>
            </a:r>
            <a:r>
              <a:rPr lang="ru-RU" sz="2400" b="1" dirty="0" smtClean="0">
                <a:solidFill>
                  <a:srgbClr val="000818"/>
                </a:solidFill>
              </a:rPr>
              <a:t> вони </a:t>
            </a:r>
            <a:r>
              <a:rPr lang="ru-RU" sz="2400" b="1" dirty="0" err="1" smtClean="0">
                <a:solidFill>
                  <a:srgbClr val="000818"/>
                </a:solidFill>
              </a:rPr>
              <a:t>прокушує</a:t>
            </a:r>
            <a:r>
              <a:rPr lang="ru-RU" sz="2400" b="1" dirty="0" smtClean="0">
                <a:solidFill>
                  <a:srgbClr val="000818"/>
                </a:solidFill>
              </a:rPr>
              <a:t> </a:t>
            </a:r>
            <a:r>
              <a:rPr lang="ru-RU" sz="2400" b="1" dirty="0" err="1" smtClean="0">
                <a:solidFill>
                  <a:srgbClr val="000818"/>
                </a:solidFill>
              </a:rPr>
              <a:t>голови</a:t>
            </a:r>
            <a:r>
              <a:rPr lang="ru-RU" sz="2400" b="1" dirty="0" smtClean="0">
                <a:solidFill>
                  <a:srgbClr val="000818"/>
                </a:solidFill>
              </a:rPr>
              <a:t>.</a:t>
            </a:r>
            <a:endParaRPr lang="ru-RU" sz="2400" b="1" dirty="0">
              <a:solidFill>
                <a:srgbClr val="000818"/>
              </a:solidFill>
            </a:endParaRPr>
          </a:p>
        </p:txBody>
      </p:sp>
      <p:pic>
        <p:nvPicPr>
          <p:cNvPr id="6" name="Picture 2" descr="C:\Users\admin\Desktop\images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071942"/>
            <a:ext cx="3357586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4">
      <a:dk1>
        <a:srgbClr val="ECC0B6"/>
      </a:dk1>
      <a:lt1>
        <a:srgbClr val="E3A394"/>
      </a:lt1>
      <a:dk2>
        <a:srgbClr val="FFFADA"/>
      </a:dk2>
      <a:lt2>
        <a:srgbClr val="546D79"/>
      </a:lt2>
      <a:accent1>
        <a:srgbClr val="BFBFBF"/>
      </a:accent1>
      <a:accent2>
        <a:srgbClr val="CCB400"/>
      </a:accent2>
      <a:accent3>
        <a:srgbClr val="8CADAE"/>
      </a:accent3>
      <a:accent4>
        <a:srgbClr val="7030A0"/>
      </a:accent4>
      <a:accent5>
        <a:srgbClr val="8FB08C"/>
      </a:accent5>
      <a:accent6>
        <a:srgbClr val="D19049"/>
      </a:accent6>
      <a:hlink>
        <a:srgbClr val="E3BC91"/>
      </a:hlink>
      <a:folHlink>
        <a:srgbClr val="007AA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413</TotalTime>
  <Words>540</Words>
  <PresentationFormat>Экран (4:3)</PresentationFormat>
  <Paragraphs>65</Paragraphs>
  <Slides>29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Апекс</vt:lpstr>
      <vt:lpstr>   </vt:lpstr>
      <vt:lpstr>Гра “Відгадай звіра”</vt:lpstr>
      <vt:lpstr>Хвилинка цікавого “Навіщо звірям хвости?”</vt:lpstr>
      <vt:lpstr>Слайд 4</vt:lpstr>
      <vt:lpstr>Слайд 5</vt:lpstr>
      <vt:lpstr>Знаємо - дізналися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Знаємо - дізналися</vt:lpstr>
      <vt:lpstr>Домашнє завдання: дати відповіді на запитання в підручнику с.57, підготувати повідомлення про зимівлю риб.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Звірі восени</dc:title>
  <dc:creator>admin</dc:creator>
  <cp:lastModifiedBy>admin</cp:lastModifiedBy>
  <cp:revision>49</cp:revision>
  <dcterms:created xsi:type="dcterms:W3CDTF">2013-10-18T15:05:34Z</dcterms:created>
  <dcterms:modified xsi:type="dcterms:W3CDTF">2013-11-05T14:42:14Z</dcterms:modified>
</cp:coreProperties>
</file>