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3" r:id="rId4"/>
    <p:sldMasterId id="2147483746" r:id="rId5"/>
    <p:sldMasterId id="2147483763" r:id="rId6"/>
  </p:sldMasterIdLst>
  <p:notesMasterIdLst>
    <p:notesMasterId r:id="rId66"/>
  </p:notesMasterIdLst>
  <p:sldIdLst>
    <p:sldId id="263" r:id="rId7"/>
    <p:sldId id="257" r:id="rId8"/>
    <p:sldId id="266" r:id="rId9"/>
    <p:sldId id="267" r:id="rId10"/>
    <p:sldId id="268" r:id="rId11"/>
    <p:sldId id="269" r:id="rId12"/>
    <p:sldId id="270" r:id="rId13"/>
    <p:sldId id="271" r:id="rId14"/>
    <p:sldId id="272" r:id="rId15"/>
    <p:sldId id="273" r:id="rId16"/>
    <p:sldId id="274" r:id="rId17"/>
    <p:sldId id="275" r:id="rId18"/>
    <p:sldId id="311" r:id="rId19"/>
    <p:sldId id="312" r:id="rId20"/>
    <p:sldId id="258" r:id="rId21"/>
    <p:sldId id="315" r:id="rId22"/>
    <p:sldId id="316" r:id="rId23"/>
    <p:sldId id="276" r:id="rId24"/>
    <p:sldId id="313"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59" r:id="rId38"/>
    <p:sldId id="317" r:id="rId39"/>
    <p:sldId id="289" r:id="rId40"/>
    <p:sldId id="290" r:id="rId41"/>
    <p:sldId id="291" r:id="rId42"/>
    <p:sldId id="292" r:id="rId43"/>
    <p:sldId id="293" r:id="rId44"/>
    <p:sldId id="294" r:id="rId45"/>
    <p:sldId id="295" r:id="rId46"/>
    <p:sldId id="296" r:id="rId47"/>
    <p:sldId id="297" r:id="rId48"/>
    <p:sldId id="314"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260" r:id="rId62"/>
    <p:sldId id="320" r:id="rId63"/>
    <p:sldId id="319" r:id="rId64"/>
    <p:sldId id="31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1" autoAdjust="0"/>
    <p:restoredTop sz="94660" autoAdjust="0"/>
  </p:normalViewPr>
  <p:slideViewPr>
    <p:cSldViewPr snapToGrid="0">
      <p:cViewPr varScale="1">
        <p:scale>
          <a:sx n="92" d="100"/>
          <a:sy n="92" d="100"/>
        </p:scale>
        <p:origin x="-11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7EDAA-FE0A-405C-922C-B63067512B4B}" type="datetimeFigureOut">
              <a:rPr lang="ru-RU" smtClean="0"/>
              <a:pPr/>
              <a:t>10.01.2018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4942A-C987-4E07-9C69-E6B41B9653C8}" type="slidenum">
              <a:rPr lang="ru-RU" smtClean="0"/>
              <a:pPr/>
              <a:t>‹#›</a:t>
            </a:fld>
            <a:endParaRPr lang="ru-RU"/>
          </a:p>
        </p:txBody>
      </p:sp>
    </p:spTree>
    <p:extLst>
      <p:ext uri="{BB962C8B-B14F-4D97-AF65-F5344CB8AC3E}">
        <p14:creationId xmlns:p14="http://schemas.microsoft.com/office/powerpoint/2010/main" xmlns="" val="3407624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E54942A-C987-4E07-9C69-E6B41B9653C8}" type="slidenum">
              <a:rPr lang="ru-RU" smtClean="0"/>
              <a:pPr/>
              <a:t>56</a:t>
            </a:fld>
            <a:endParaRPr lang="ru-RU"/>
          </a:p>
        </p:txBody>
      </p:sp>
    </p:spTree>
    <p:extLst>
      <p:ext uri="{BB962C8B-B14F-4D97-AF65-F5344CB8AC3E}">
        <p14:creationId xmlns:p14="http://schemas.microsoft.com/office/powerpoint/2010/main" xmlns="" val="1803465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3600" y="1498602"/>
            <a:ext cx="7010400" cy="3298825"/>
          </a:xfrm>
        </p:spPr>
        <p:txBody>
          <a:bodyPr rtlCol="0">
            <a:normAutofit/>
          </a:bodyPr>
          <a:lstStyle>
            <a:lvl1pPr algn="l" rtl="0">
              <a:lnSpc>
                <a:spcPct val="90000"/>
              </a:lnSpc>
              <a:defRPr sz="5400" cap="none" baseline="0"/>
            </a:lvl1pPr>
          </a:lstStyle>
          <a:p>
            <a:pPr rtl="0"/>
            <a:r>
              <a:rPr lang="ru-RU" smtClean="0"/>
              <a:t>Образец заголовка</a:t>
            </a:r>
            <a:endParaRPr lang="ru-RU" dirty="0"/>
          </a:p>
        </p:txBody>
      </p:sp>
      <p:sp>
        <p:nvSpPr>
          <p:cNvPr id="3" name="Подзаголовок 2"/>
          <p:cNvSpPr>
            <a:spLocks noGrp="1"/>
          </p:cNvSpPr>
          <p:nvPr>
            <p:ph type="subTitle" idx="1"/>
          </p:nvPr>
        </p:nvSpPr>
        <p:spPr>
          <a:xfrm>
            <a:off x="4673600" y="4927600"/>
            <a:ext cx="7010400" cy="1244600"/>
          </a:xfrm>
        </p:spPr>
        <p:txBody>
          <a:bodyPr rtlCol="0">
            <a:normAutofit/>
          </a:bodyPr>
          <a:lstStyle>
            <a:lvl1pPr marL="0" indent="0" algn="l" rtl="0">
              <a:spcBef>
                <a:spcPts val="0"/>
              </a:spcBef>
              <a:buNone/>
              <a:defRPr sz="2800" b="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ru-RU" smtClean="0"/>
              <a:t>Образец подзаголовка</a:t>
            </a:r>
            <a:endParaRPr lang="ru-RU" dirty="0"/>
          </a:p>
        </p:txBody>
      </p:sp>
    </p:spTree>
    <p:extLst>
      <p:ext uri="{BB962C8B-B14F-4D97-AF65-F5344CB8AC3E}">
        <p14:creationId xmlns:p14="http://schemas.microsoft.com/office/powerpoint/2010/main" xmlns="" val="2023621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rtl="0">
              <a:defRPr/>
            </a:lvl1pPr>
          </a:lstStyle>
          <a:p>
            <a:pPr rtl="0"/>
            <a:r>
              <a:rPr lang="ru-RU" smtClean="0"/>
              <a:t>Образец заголовка</a:t>
            </a:r>
            <a:endParaRPr lang="ru-RU" dirty="0"/>
          </a:p>
        </p:txBody>
      </p:sp>
      <p:sp>
        <p:nvSpPr>
          <p:cNvPr id="3" name="Объект 2"/>
          <p:cNvSpPr>
            <a:spLocks noGrp="1"/>
          </p:cNvSpPr>
          <p:nvPr>
            <p:ph idx="1"/>
          </p:nvPr>
        </p:nvSpPr>
        <p:spPr/>
        <p:txBody>
          <a:bodyPr rtlCol="0"/>
          <a:lstStyle>
            <a:lvl5pPr algn="l" rtl="0">
              <a:defRPr/>
            </a:lvl5pPr>
            <a:lvl6pPr algn="l" rtl="0">
              <a:defRPr/>
            </a:lvl6pPr>
            <a:lvl7pPr algn="l" rtl="0">
              <a:defRPr baseline="0"/>
            </a:lvl7pPr>
            <a:lvl8pPr algn="l" rtl="0">
              <a:defRPr baseline="0"/>
            </a:lvl8pPr>
            <a:lvl9pPr algn="l" rtl="0">
              <a:defRPr baseline="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Дата 3"/>
          <p:cNvSpPr>
            <a:spLocks noGrp="1"/>
          </p:cNvSpPr>
          <p:nvPr>
            <p:ph type="dt" sz="half" idx="10"/>
          </p:nvPr>
        </p:nvSpPr>
        <p:spPr/>
        <p:txBody>
          <a:bodyPr rtlCol="0"/>
          <a:lstStyle>
            <a:lvl1pPr>
              <a:defRPr/>
            </a:lvl1pPr>
          </a:lstStyle>
          <a:p>
            <a:pPr defTabSz="1218987"/>
            <a:fld id="{06F05FC7-2B8E-409D-848C-109CED0920CB}"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5" name="Нижний колонтитул 4"/>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6" name="Номер слайда 5"/>
          <p:cNvSpPr>
            <a:spLocks noGrp="1"/>
          </p:cNvSpPr>
          <p:nvPr>
            <p:ph type="sldNum" sz="quarter" idx="12"/>
          </p:nvPr>
        </p:nvSpPr>
        <p:spPr/>
        <p:txBody>
          <a:bodyPr rtlCol="0"/>
          <a:lstStyle/>
          <a:p>
            <a:pPr defTabSz="1218987"/>
            <a:fld id="{DA60BA0E-20D0-4E7C-B286-26C960A6788F}"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32579144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800" y="4445000"/>
            <a:ext cx="7010400" cy="1930400"/>
          </a:xfrm>
        </p:spPr>
        <p:txBody>
          <a:bodyPr rtlCol="0" anchor="t">
            <a:normAutofit/>
          </a:bodyPr>
          <a:lstStyle>
            <a:lvl1pPr algn="l" rtl="0">
              <a:defRPr sz="5400" b="0" cap="none" baseline="0"/>
            </a:lvl1pPr>
          </a:lstStyle>
          <a:p>
            <a:pPr rtl="0"/>
            <a:r>
              <a:rPr lang="ru-RU" smtClean="0"/>
              <a:t>Образец заголовка</a:t>
            </a:r>
            <a:endParaRPr lang="ru-RU" dirty="0"/>
          </a:p>
        </p:txBody>
      </p:sp>
      <p:sp>
        <p:nvSpPr>
          <p:cNvPr id="3" name="Текст 2"/>
          <p:cNvSpPr>
            <a:spLocks noGrp="1"/>
          </p:cNvSpPr>
          <p:nvPr>
            <p:ph type="body" idx="1"/>
          </p:nvPr>
        </p:nvSpPr>
        <p:spPr>
          <a:xfrm>
            <a:off x="812800" y="3124201"/>
            <a:ext cx="7010400" cy="1296987"/>
          </a:xfrm>
        </p:spPr>
        <p:txBody>
          <a:bodyPr rtlCol="0" anchor="b">
            <a:normAutofit/>
          </a:bodyPr>
          <a:lstStyle>
            <a:lvl1pPr marL="0" indent="0" algn="l"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ru-RU" smtClean="0"/>
              <a:t>Образец текста</a:t>
            </a:r>
          </a:p>
        </p:txBody>
      </p:sp>
    </p:spTree>
    <p:extLst>
      <p:ext uri="{BB962C8B-B14F-4D97-AF65-F5344CB8AC3E}">
        <p14:creationId xmlns:p14="http://schemas.microsoft.com/office/powerpoint/2010/main" xmlns="" val="3504890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ru-RU" dirty="0"/>
          </a:p>
        </p:txBody>
      </p:sp>
      <p:sp>
        <p:nvSpPr>
          <p:cNvPr id="3" name="Объект 2"/>
          <p:cNvSpPr>
            <a:spLocks noGrp="1"/>
          </p:cNvSpPr>
          <p:nvPr>
            <p:ph sz="half" idx="1"/>
          </p:nvPr>
        </p:nvSpPr>
        <p:spPr>
          <a:xfrm>
            <a:off x="1117600" y="1701800"/>
            <a:ext cx="4978400"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Объект 3"/>
          <p:cNvSpPr>
            <a:spLocks noGrp="1"/>
          </p:cNvSpPr>
          <p:nvPr>
            <p:ph sz="half" idx="2"/>
          </p:nvPr>
        </p:nvSpPr>
        <p:spPr>
          <a:xfrm>
            <a:off x="6299200" y="1701800"/>
            <a:ext cx="4978400"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5" name="Дата 4"/>
          <p:cNvSpPr>
            <a:spLocks noGrp="1"/>
          </p:cNvSpPr>
          <p:nvPr>
            <p:ph type="dt" sz="half" idx="10"/>
          </p:nvPr>
        </p:nvSpPr>
        <p:spPr/>
        <p:txBody>
          <a:bodyPr rtlCol="0"/>
          <a:lstStyle>
            <a:lvl1pPr>
              <a:defRPr/>
            </a:lvl1pPr>
          </a:lstStyle>
          <a:p>
            <a:pPr defTabSz="1218987"/>
            <a:fld id="{654A55CC-0A00-4078-B471-E82144E029E5}"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6" name="Нижний колонтитул 5"/>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7" name="Номер слайда 6"/>
          <p:cNvSpPr>
            <a:spLocks noGrp="1"/>
          </p:cNvSpPr>
          <p:nvPr>
            <p:ph type="sldNum" sz="quarter" idx="12"/>
          </p:nvPr>
        </p:nvSpPr>
        <p:spPr/>
        <p:txBody>
          <a:bodyPr rtlCol="0"/>
          <a:lstStyle/>
          <a:p>
            <a:pPr defTabSz="1218987"/>
            <a:fld id="{EB37DED6-D4C7-42EE-AB49-D2E39E64FDE4}"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1330919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lgn="l" rtl="0">
              <a:defRPr/>
            </a:lvl1pPr>
          </a:lstStyle>
          <a:p>
            <a:pPr rtl="0"/>
            <a:r>
              <a:rPr lang="ru-RU" smtClean="0"/>
              <a:t>Образец заголовка</a:t>
            </a:r>
            <a:endParaRPr lang="ru-RU" dirty="0"/>
          </a:p>
        </p:txBody>
      </p:sp>
      <p:sp>
        <p:nvSpPr>
          <p:cNvPr id="3" name="Текст 2"/>
          <p:cNvSpPr>
            <a:spLocks noGrp="1"/>
          </p:cNvSpPr>
          <p:nvPr>
            <p:ph type="body" idx="1"/>
          </p:nvPr>
        </p:nvSpPr>
        <p:spPr>
          <a:xfrm>
            <a:off x="1121665" y="1608836"/>
            <a:ext cx="4974336"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smtClean="0"/>
              <a:t>Образец текста</a:t>
            </a:r>
          </a:p>
        </p:txBody>
      </p:sp>
      <p:sp>
        <p:nvSpPr>
          <p:cNvPr id="4" name="Объект 3"/>
          <p:cNvSpPr>
            <a:spLocks noGrp="1"/>
          </p:cNvSpPr>
          <p:nvPr>
            <p:ph sz="half" idx="2"/>
          </p:nvPr>
        </p:nvSpPr>
        <p:spPr>
          <a:xfrm>
            <a:off x="1117600" y="2209800"/>
            <a:ext cx="4978400"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5" name="Текст 4"/>
          <p:cNvSpPr>
            <a:spLocks noGrp="1"/>
          </p:cNvSpPr>
          <p:nvPr>
            <p:ph type="body" sz="quarter" idx="3"/>
          </p:nvPr>
        </p:nvSpPr>
        <p:spPr>
          <a:xfrm>
            <a:off x="6303264" y="1608836"/>
            <a:ext cx="4974336"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smtClean="0"/>
              <a:t>Образец текста</a:t>
            </a:r>
          </a:p>
        </p:txBody>
      </p:sp>
      <p:sp>
        <p:nvSpPr>
          <p:cNvPr id="6" name="Объект 5"/>
          <p:cNvSpPr>
            <a:spLocks noGrp="1"/>
          </p:cNvSpPr>
          <p:nvPr>
            <p:ph sz="quarter" idx="4"/>
          </p:nvPr>
        </p:nvSpPr>
        <p:spPr>
          <a:xfrm>
            <a:off x="6299200" y="2209800"/>
            <a:ext cx="4978400"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7" name="Дата 6"/>
          <p:cNvSpPr>
            <a:spLocks noGrp="1"/>
          </p:cNvSpPr>
          <p:nvPr>
            <p:ph type="dt" sz="half" idx="10"/>
          </p:nvPr>
        </p:nvSpPr>
        <p:spPr/>
        <p:txBody>
          <a:bodyPr rtlCol="0"/>
          <a:lstStyle>
            <a:lvl1pPr>
              <a:defRPr/>
            </a:lvl1pPr>
          </a:lstStyle>
          <a:p>
            <a:pPr defTabSz="1218987"/>
            <a:fld id="{2929E139-3DCD-45B3-A256-BC4A45460039}"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8" name="Нижний колонтитул 7"/>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9" name="Номер слайда 8"/>
          <p:cNvSpPr>
            <a:spLocks noGrp="1"/>
          </p:cNvSpPr>
          <p:nvPr>
            <p:ph type="sldNum" sz="quarter" idx="12"/>
          </p:nvPr>
        </p:nvSpPr>
        <p:spPr/>
        <p:txBody>
          <a:bodyPr rtlCol="0"/>
          <a:lstStyle/>
          <a:p>
            <a:pPr defTabSz="1218987"/>
            <a:fld id="{EB37DED6-D4C7-42EE-AB49-D2E39E64FDE4}"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32383517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rtl="0">
              <a:defRPr/>
            </a:lvl1pPr>
          </a:lstStyle>
          <a:p>
            <a:pPr rtl="0"/>
            <a:r>
              <a:rPr lang="ru-RU" smtClean="0"/>
              <a:t>Образец заголовка</a:t>
            </a:r>
            <a:endParaRPr lang="ru-RU" dirty="0"/>
          </a:p>
        </p:txBody>
      </p:sp>
      <p:sp>
        <p:nvSpPr>
          <p:cNvPr id="3" name="Дата 2"/>
          <p:cNvSpPr>
            <a:spLocks noGrp="1"/>
          </p:cNvSpPr>
          <p:nvPr>
            <p:ph type="dt" sz="half" idx="10"/>
          </p:nvPr>
        </p:nvSpPr>
        <p:spPr/>
        <p:txBody>
          <a:bodyPr rtlCol="0"/>
          <a:lstStyle>
            <a:lvl1pPr>
              <a:defRPr/>
            </a:lvl1pPr>
          </a:lstStyle>
          <a:p>
            <a:pPr defTabSz="1218987"/>
            <a:fld id="{70E3CC68-AEAE-47A6-9F44-4FA6ECD045F6}"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4" name="Нижний колонтитул 3"/>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5" name="Номер слайда 4"/>
          <p:cNvSpPr>
            <a:spLocks noGrp="1"/>
          </p:cNvSpPr>
          <p:nvPr>
            <p:ph type="sldNum" sz="quarter" idx="12"/>
          </p:nvPr>
        </p:nvSpPr>
        <p:spPr/>
        <p:txBody>
          <a:bodyPr rtlCol="0"/>
          <a:lstStyle/>
          <a:p>
            <a:pPr defTabSz="1218987"/>
            <a:fld id="{EB37DED6-D4C7-42EE-AB49-D2E39E64FDE4}"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446418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lvl1pPr>
              <a:defRPr/>
            </a:lvl1pPr>
          </a:lstStyle>
          <a:p>
            <a:pPr defTabSz="1218987"/>
            <a:fld id="{3AF61297-96D5-47D9-A057-97E3A0064DBB}"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3" name="Нижний колонтитул 2"/>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4" name="Номер слайда 3"/>
          <p:cNvSpPr>
            <a:spLocks noGrp="1"/>
          </p:cNvSpPr>
          <p:nvPr>
            <p:ph type="sldNum" sz="quarter" idx="12"/>
          </p:nvPr>
        </p:nvSpPr>
        <p:spPr/>
        <p:txBody>
          <a:bodyPr rtlCol="0"/>
          <a:lstStyle/>
          <a:p>
            <a:pPr defTabSz="1218987"/>
            <a:fld id="{EB37DED6-D4C7-42EE-AB49-D2E39E64FDE4}"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17438263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Заголовок 1"/>
          <p:cNvSpPr>
            <a:spLocks noGrp="1"/>
          </p:cNvSpPr>
          <p:nvPr>
            <p:ph type="title"/>
          </p:nvPr>
        </p:nvSpPr>
        <p:spPr>
          <a:xfrm>
            <a:off x="304801" y="1701800"/>
            <a:ext cx="3352800" cy="2844800"/>
          </a:xfrm>
        </p:spPr>
        <p:txBody>
          <a:bodyPr rtlCol="0" anchor="b">
            <a:normAutofit/>
          </a:bodyPr>
          <a:lstStyle>
            <a:lvl1pPr algn="l" rtl="0">
              <a:defRPr sz="2000" b="1"/>
            </a:lvl1pPr>
          </a:lstStyle>
          <a:p>
            <a:pPr rtl="0"/>
            <a:r>
              <a:rPr lang="ru-RU" smtClean="0"/>
              <a:t>Образец заголовка</a:t>
            </a:r>
            <a:endParaRPr lang="ru-RU" dirty="0"/>
          </a:p>
        </p:txBody>
      </p:sp>
      <p:sp>
        <p:nvSpPr>
          <p:cNvPr id="3" name="Объект 2"/>
          <p:cNvSpPr>
            <a:spLocks noGrp="1"/>
          </p:cNvSpPr>
          <p:nvPr>
            <p:ph idx="1"/>
          </p:nvPr>
        </p:nvSpPr>
        <p:spPr>
          <a:xfrm>
            <a:off x="4470401" y="482600"/>
            <a:ext cx="6807200" cy="5892800"/>
          </a:xfrm>
        </p:spPr>
        <p:txBody>
          <a:bodyPr rtlCol="0">
            <a:normAutofit/>
          </a:bodyPr>
          <a:lstStyle>
            <a:lvl1pPr algn="l" rtl="0">
              <a:defRPr sz="2400"/>
            </a:lvl1pPr>
            <a:lvl2pPr algn="l" rtl="0">
              <a:defRPr sz="2000"/>
            </a:lvl2pPr>
            <a:lvl3pPr algn="l" rtl="0">
              <a:defRPr sz="18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Текст 3"/>
          <p:cNvSpPr>
            <a:spLocks noGrp="1"/>
          </p:cNvSpPr>
          <p:nvPr>
            <p:ph type="body" sz="half" idx="2"/>
          </p:nvPr>
        </p:nvSpPr>
        <p:spPr>
          <a:xfrm>
            <a:off x="304801" y="4648200"/>
            <a:ext cx="3352800" cy="1727200"/>
          </a:xfrm>
        </p:spPr>
        <p:txBody>
          <a:bodyPr rtlCol="0">
            <a:normAutofit/>
          </a:bodyPr>
          <a:lstStyle>
            <a:lvl1pPr marL="0" indent="0" algn="l" rtl="0">
              <a:spcBef>
                <a:spcPts val="120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smtClean="0"/>
              <a:t>Образец текста</a:t>
            </a:r>
          </a:p>
        </p:txBody>
      </p:sp>
      <p:sp>
        <p:nvSpPr>
          <p:cNvPr id="5" name="Дата 4"/>
          <p:cNvSpPr>
            <a:spLocks noGrp="1"/>
          </p:cNvSpPr>
          <p:nvPr>
            <p:ph type="dt" sz="half" idx="10"/>
          </p:nvPr>
        </p:nvSpPr>
        <p:spPr/>
        <p:txBody>
          <a:bodyPr rtlCol="0"/>
          <a:lstStyle>
            <a:lvl1pPr>
              <a:defRPr/>
            </a:lvl1pPr>
          </a:lstStyle>
          <a:p>
            <a:pPr defTabSz="1218987"/>
            <a:fld id="{63A3AD06-A2F7-42F2-8394-5FE48A31B1CA}"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6" name="Нижний колонтитул 5"/>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7" name="Номер слайда 6"/>
          <p:cNvSpPr>
            <a:spLocks noGrp="1"/>
          </p:cNvSpPr>
          <p:nvPr>
            <p:ph type="sldNum" sz="quarter" idx="12"/>
          </p:nvPr>
        </p:nvSpPr>
        <p:spPr/>
        <p:txBody>
          <a:bodyPr rtlCol="0"/>
          <a:lstStyle/>
          <a:p>
            <a:pPr defTabSz="1218987"/>
            <a:fld id="{2DFBB78A-01B4-41F2-96B0-677A4A282832}"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41646193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Заголовок 1"/>
          <p:cNvSpPr>
            <a:spLocks noGrp="1"/>
          </p:cNvSpPr>
          <p:nvPr>
            <p:ph type="title"/>
          </p:nvPr>
        </p:nvSpPr>
        <p:spPr>
          <a:xfrm>
            <a:off x="2438401" y="4800600"/>
            <a:ext cx="7315200" cy="762000"/>
          </a:xfrm>
        </p:spPr>
        <p:txBody>
          <a:bodyPr rtlCol="0" anchor="b">
            <a:normAutofit/>
          </a:bodyPr>
          <a:lstStyle>
            <a:lvl1pPr algn="l" rtl="0">
              <a:defRPr sz="2000" b="1"/>
            </a:lvl1pPr>
          </a:lstStyle>
          <a:p>
            <a:pPr rtl="0"/>
            <a:r>
              <a:rPr lang="ru-RU" smtClean="0"/>
              <a:t>Образец заголовка</a:t>
            </a:r>
            <a:endParaRPr lang="ru-RU" dirty="0"/>
          </a:p>
        </p:txBody>
      </p:sp>
      <p:sp>
        <p:nvSpPr>
          <p:cNvPr id="3" name="Рисунок 2"/>
          <p:cNvSpPr>
            <a:spLocks noGrp="1"/>
          </p:cNvSpPr>
          <p:nvPr>
            <p:ph type="pic" idx="1"/>
          </p:nvPr>
        </p:nvSpPr>
        <p:spPr>
          <a:xfrm>
            <a:off x="2438401" y="279402"/>
            <a:ext cx="7315200" cy="4448175"/>
          </a:xfrm>
        </p:spPr>
        <p:txBody>
          <a:bodyPr rtlCol="0">
            <a:normAutofit/>
          </a:bodyPr>
          <a:lstStyle>
            <a:lvl1pPr marL="0" indent="0" algn="l" rtl="0">
              <a:buNone/>
              <a:defRPr sz="28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smtClean="0"/>
              <a:t>Вставка рисунка</a:t>
            </a:r>
            <a:endParaRPr lang="ru-RU" dirty="0"/>
          </a:p>
        </p:txBody>
      </p:sp>
      <p:sp>
        <p:nvSpPr>
          <p:cNvPr id="4" name="Текст 3"/>
          <p:cNvSpPr>
            <a:spLocks noGrp="1"/>
          </p:cNvSpPr>
          <p:nvPr>
            <p:ph type="body" sz="half" idx="2"/>
          </p:nvPr>
        </p:nvSpPr>
        <p:spPr>
          <a:xfrm>
            <a:off x="2438401" y="5562600"/>
            <a:ext cx="7315200" cy="812800"/>
          </a:xfrm>
        </p:spPr>
        <p:txBody>
          <a:bodyPr rtlCol="0">
            <a:normAutofit/>
          </a:bodyPr>
          <a:lstStyle>
            <a:lvl1pPr marL="0" indent="0" algn="l" rtl="0">
              <a:spcBef>
                <a:spcPts val="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smtClean="0"/>
              <a:t>Образец текста</a:t>
            </a:r>
          </a:p>
        </p:txBody>
      </p:sp>
      <p:sp>
        <p:nvSpPr>
          <p:cNvPr id="5" name="Дата 4"/>
          <p:cNvSpPr>
            <a:spLocks noGrp="1"/>
          </p:cNvSpPr>
          <p:nvPr>
            <p:ph type="dt" sz="half" idx="10"/>
          </p:nvPr>
        </p:nvSpPr>
        <p:spPr/>
        <p:txBody>
          <a:bodyPr rtlCol="0"/>
          <a:lstStyle>
            <a:lvl1pPr>
              <a:defRPr/>
            </a:lvl1pPr>
          </a:lstStyle>
          <a:p>
            <a:pPr defTabSz="1218987"/>
            <a:fld id="{2DE9F9B5-42A6-4D3C-A117-7204DD0BD50D}"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6" name="Нижний колонтитул 5"/>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7" name="Номер слайда 6"/>
          <p:cNvSpPr>
            <a:spLocks noGrp="1"/>
          </p:cNvSpPr>
          <p:nvPr>
            <p:ph type="sldNum" sz="quarter" idx="12"/>
          </p:nvPr>
        </p:nvSpPr>
        <p:spPr/>
        <p:txBody>
          <a:bodyPr rtlCol="0"/>
          <a:lstStyle/>
          <a:p>
            <a:pPr defTabSz="1218987"/>
            <a:fld id="{2DFBB78A-01B4-41F2-96B0-677A4A282832}"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41809852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rtl="0">
              <a:defRPr/>
            </a:lvl1pPr>
          </a:lstStyle>
          <a:p>
            <a:pPr rtl="0"/>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Дата 3"/>
          <p:cNvSpPr>
            <a:spLocks noGrp="1"/>
          </p:cNvSpPr>
          <p:nvPr>
            <p:ph type="dt" sz="half" idx="10"/>
          </p:nvPr>
        </p:nvSpPr>
        <p:spPr/>
        <p:txBody>
          <a:bodyPr rtlCol="0"/>
          <a:lstStyle>
            <a:lvl1pPr>
              <a:defRPr/>
            </a:lvl1pPr>
          </a:lstStyle>
          <a:p>
            <a:pPr defTabSz="1218987"/>
            <a:fld id="{B5A54A38-064E-4FD3-ADDA-813D070CCDEC}"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5" name="Нижний колонтитул 4"/>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6" name="Номер слайда 5"/>
          <p:cNvSpPr>
            <a:spLocks noGrp="1"/>
          </p:cNvSpPr>
          <p:nvPr>
            <p:ph type="sldNum" sz="quarter" idx="12"/>
          </p:nvPr>
        </p:nvSpPr>
        <p:spPr/>
        <p:txBody>
          <a:bodyPr rtlCol="0"/>
          <a:lstStyle/>
          <a:p>
            <a:pPr defTabSz="1218987"/>
            <a:fld id="{591C5AD9-787D-40FA-8A4D-16A055B9AF81}"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2009299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855200" y="274639"/>
            <a:ext cx="1422400" cy="5897561"/>
          </a:xfrm>
        </p:spPr>
        <p:txBody>
          <a:bodyPr vert="eaVert" rtlCol="0"/>
          <a:lstStyle/>
          <a:p>
            <a:pPr rtl="0"/>
            <a:r>
              <a:rPr lang="ru-RU" smtClean="0"/>
              <a:t>Образец заголовка</a:t>
            </a:r>
            <a:endParaRPr lang="ru-RU" dirty="0"/>
          </a:p>
        </p:txBody>
      </p:sp>
      <p:sp>
        <p:nvSpPr>
          <p:cNvPr id="3" name="Вертикальный текст 2"/>
          <p:cNvSpPr>
            <a:spLocks noGrp="1"/>
          </p:cNvSpPr>
          <p:nvPr>
            <p:ph type="body" orient="vert" idx="1"/>
          </p:nvPr>
        </p:nvSpPr>
        <p:spPr>
          <a:xfrm>
            <a:off x="1117600" y="274639"/>
            <a:ext cx="8534401" cy="5897561"/>
          </a:xfrm>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Дата 3"/>
          <p:cNvSpPr>
            <a:spLocks noGrp="1"/>
          </p:cNvSpPr>
          <p:nvPr>
            <p:ph type="dt" sz="half" idx="10"/>
          </p:nvPr>
        </p:nvSpPr>
        <p:spPr/>
        <p:txBody>
          <a:bodyPr rtlCol="0"/>
          <a:lstStyle>
            <a:lvl1pPr>
              <a:defRPr/>
            </a:lvl1pPr>
          </a:lstStyle>
          <a:p>
            <a:pPr defTabSz="1218987"/>
            <a:fld id="{0E96D35B-A72A-47CE-BC7F-8E47A98042F7}"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5" name="Нижний колонтитул 4"/>
          <p:cNvSpPr>
            <a:spLocks noGrp="1"/>
          </p:cNvSpPr>
          <p:nvPr>
            <p:ph type="ftr" sz="quarter" idx="11"/>
          </p:nvPr>
        </p:nvSpPr>
        <p:spPr/>
        <p:txBody>
          <a:bodyPr rtlCol="0"/>
          <a:lstStyle/>
          <a:p>
            <a:pPr defTabSz="1218987"/>
            <a:endParaRPr lang="ru-RU" dirty="0">
              <a:solidFill>
                <a:srgbClr val="000000">
                  <a:lumMod val="50000"/>
                  <a:lumOff val="50000"/>
                </a:srgbClr>
              </a:solidFill>
            </a:endParaRPr>
          </a:p>
        </p:txBody>
      </p:sp>
      <p:sp>
        <p:nvSpPr>
          <p:cNvPr id="6" name="Номер слайда 5"/>
          <p:cNvSpPr>
            <a:spLocks noGrp="1"/>
          </p:cNvSpPr>
          <p:nvPr>
            <p:ph type="sldNum" sz="quarter" idx="12"/>
          </p:nvPr>
        </p:nvSpPr>
        <p:spPr/>
        <p:txBody>
          <a:bodyPr rtlCol="0"/>
          <a:lstStyle/>
          <a:p>
            <a:pPr defTabSz="1218987"/>
            <a:fld id="{591C5AD9-787D-40FA-8A4D-16A055B9AF81}"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4049126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19" name="Нижний колонтитул 18"/>
          <p:cNvSpPr>
            <a:spLocks noGrp="1"/>
          </p:cNvSpPr>
          <p:nvPr>
            <p:ph type="ftr" sz="quarter" idx="11"/>
          </p:nvPr>
        </p:nvSpPr>
        <p:spPr/>
        <p:txBody>
          <a:bodyPr/>
          <a:lstStyle/>
          <a:p>
            <a:pPr defTabSz="914400"/>
            <a:endParaRPr lang="ru-RU">
              <a:solidFill>
                <a:srgbClr val="04617B">
                  <a:shade val="90000"/>
                </a:srgbClr>
              </a:solidFill>
            </a:endParaRPr>
          </a:p>
        </p:txBody>
      </p:sp>
      <p:sp>
        <p:nvSpPr>
          <p:cNvPr id="27" name="Номер слайда 26"/>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186659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216643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749732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6" name="Нижний колонтитул 5"/>
          <p:cNvSpPr>
            <a:spLocks noGrp="1"/>
          </p:cNvSpPr>
          <p:nvPr>
            <p:ph type="ftr" sz="quarter" idx="11"/>
          </p:nvPr>
        </p:nvSpPr>
        <p:spPr/>
        <p:txBody>
          <a:bodyPr/>
          <a:lstStyle/>
          <a:p>
            <a:pPr defTabSz="914400"/>
            <a:endParaRPr lang="ru-RU">
              <a:solidFill>
                <a:srgbClr val="04617B">
                  <a:shade val="90000"/>
                </a:srgbClr>
              </a:solidFill>
            </a:endParaRPr>
          </a:p>
        </p:txBody>
      </p:sp>
      <p:sp>
        <p:nvSpPr>
          <p:cNvPr id="7" name="Номер слайда 6"/>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269078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09728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8" name="Нижний колонтитул 7"/>
          <p:cNvSpPr>
            <a:spLocks noGrp="1"/>
          </p:cNvSpPr>
          <p:nvPr>
            <p:ph type="ftr" sz="quarter" idx="11"/>
          </p:nvPr>
        </p:nvSpPr>
        <p:spPr/>
        <p:txBody>
          <a:bodyPr/>
          <a:lstStyle/>
          <a:p>
            <a:pPr defTabSz="914400"/>
            <a:endParaRPr lang="ru-RU">
              <a:solidFill>
                <a:srgbClr val="04617B">
                  <a:shade val="90000"/>
                </a:srgbClr>
              </a:solidFill>
            </a:endParaRPr>
          </a:p>
        </p:txBody>
      </p:sp>
      <p:sp>
        <p:nvSpPr>
          <p:cNvPr id="9" name="Номер слайда 8"/>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2565130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4" name="Нижний колонтитул 3"/>
          <p:cNvSpPr>
            <a:spLocks noGrp="1"/>
          </p:cNvSpPr>
          <p:nvPr>
            <p:ph type="ftr" sz="quarter" idx="11"/>
          </p:nvPr>
        </p:nvSpPr>
        <p:spPr/>
        <p:txBody>
          <a:bodyPr/>
          <a:lstStyle/>
          <a:p>
            <a:pPr defTabSz="914400"/>
            <a:endParaRPr lang="ru-RU">
              <a:solidFill>
                <a:srgbClr val="04617B">
                  <a:shade val="90000"/>
                </a:srgbClr>
              </a:solidFill>
            </a:endParaRPr>
          </a:p>
        </p:txBody>
      </p:sp>
      <p:sp>
        <p:nvSpPr>
          <p:cNvPr id="5" name="Номер слайда 4"/>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2279441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3" name="Нижний колонтитул 2"/>
          <p:cNvSpPr>
            <a:spLocks noGrp="1"/>
          </p:cNvSpPr>
          <p:nvPr>
            <p:ph type="ftr" sz="quarter" idx="11"/>
          </p:nvPr>
        </p:nvSpPr>
        <p:spPr/>
        <p:txBody>
          <a:bodyPr/>
          <a:lstStyle/>
          <a:p>
            <a:pPr defTabSz="914400"/>
            <a:endParaRPr lang="ru-RU">
              <a:solidFill>
                <a:srgbClr val="04617B">
                  <a:shade val="90000"/>
                </a:srgbClr>
              </a:solidFill>
            </a:endParaRPr>
          </a:p>
        </p:txBody>
      </p:sp>
      <p:sp>
        <p:nvSpPr>
          <p:cNvPr id="4" name="Номер слайда 3"/>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1853340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6" name="Нижний колонтитул 5"/>
          <p:cNvSpPr>
            <a:spLocks noGrp="1"/>
          </p:cNvSpPr>
          <p:nvPr>
            <p:ph type="ftr" sz="quarter" idx="11"/>
          </p:nvPr>
        </p:nvSpPr>
        <p:spPr/>
        <p:txBody>
          <a:bodyPr/>
          <a:lstStyle/>
          <a:p>
            <a:pPr defTabSz="914400"/>
            <a:endParaRPr lang="ru-RU">
              <a:solidFill>
                <a:srgbClr val="04617B">
                  <a:shade val="90000"/>
                </a:srgbClr>
              </a:solidFill>
            </a:endParaRPr>
          </a:p>
        </p:txBody>
      </p:sp>
      <p:sp>
        <p:nvSpPr>
          <p:cNvPr id="7" name="Номер слайда 6"/>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2860314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Прямоугольный треугольник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Заголовок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6" name="Нижний колонтитул 5"/>
          <p:cNvSpPr>
            <a:spLocks noGrp="1"/>
          </p:cNvSpPr>
          <p:nvPr>
            <p:ph type="ftr" sz="quarter" idx="11"/>
          </p:nvPr>
        </p:nvSpPr>
        <p:spPr/>
        <p:txBody>
          <a:bodyPr/>
          <a:lstStyle/>
          <a:p>
            <a:pPr defTabSz="914400"/>
            <a:endParaRPr lang="ru-RU">
              <a:solidFill>
                <a:srgbClr val="04617B">
                  <a:shade val="90000"/>
                </a:srgbClr>
              </a:solidFill>
            </a:endParaRPr>
          </a:p>
        </p:txBody>
      </p:sp>
      <p:sp>
        <p:nvSpPr>
          <p:cNvPr id="7" name="Номер слайда 6"/>
          <p:cNvSpPr>
            <a:spLocks noGrp="1"/>
          </p:cNvSpPr>
          <p:nvPr>
            <p:ph type="sldNum" sz="quarter" idx="12"/>
          </p:nvPr>
        </p:nvSpPr>
        <p:spPr>
          <a:xfrm>
            <a:off x="10769600" y="6356351"/>
            <a:ext cx="812800" cy="365125"/>
          </a:xfrm>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
        <p:nvSpPr>
          <p:cNvPr id="3" name="Рисунок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Полилиния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xmlns="" val="2733529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2512760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914402"/>
            <a:ext cx="27432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914402"/>
            <a:ext cx="80264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5" name="Нижний колонтитул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Номер слайда 5"/>
          <p:cNvSpPr>
            <a:spLocks noGrp="1"/>
          </p:cNvSpPr>
          <p:nvPr>
            <p:ph type="sldNum" sz="quarter" idx="12"/>
          </p:nvPr>
        </p:nvSpPr>
        <p:spPr/>
        <p:txBody>
          <a:body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xmlns="" val="92432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Group 5"/>
          <p:cNvGrpSpPr>
            <a:grpSpLocks/>
          </p:cNvGrpSpPr>
          <p:nvPr/>
        </p:nvGrpSpPr>
        <p:grpSpPr bwMode="auto">
          <a:xfrm>
            <a:off x="0" y="0"/>
            <a:ext cx="2076451" cy="6878638"/>
            <a:chOff x="0" y="-6"/>
            <a:chExt cx="981" cy="4333"/>
          </a:xfrm>
        </p:grpSpPr>
        <p:sp>
          <p:nvSpPr>
            <p:cNvPr id="5" name="Rectangle 6"/>
            <p:cNvSpPr>
              <a:spLocks noChangeArrowheads="1"/>
            </p:cNvSpPr>
            <p:nvPr/>
          </p:nvSpPr>
          <p:spPr bwMode="auto">
            <a:xfrm>
              <a:off x="453" y="2151"/>
              <a:ext cx="114"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6" name="Rectangle 7"/>
            <p:cNvSpPr>
              <a:spLocks noChangeArrowheads="1"/>
            </p:cNvSpPr>
            <p:nvPr/>
          </p:nvSpPr>
          <p:spPr bwMode="auto">
            <a:xfrm>
              <a:off x="0" y="2151"/>
              <a:ext cx="221"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7" name="Rectangle 8"/>
            <p:cNvSpPr>
              <a:spLocks noChangeArrowheads="1"/>
            </p:cNvSpPr>
            <p:nvPr/>
          </p:nvSpPr>
          <p:spPr bwMode="auto">
            <a:xfrm>
              <a:off x="222" y="2151"/>
              <a:ext cx="231" cy="2170"/>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8" name="Rectangle 9"/>
            <p:cNvSpPr>
              <a:spLocks noChangeArrowheads="1"/>
            </p:cNvSpPr>
            <p:nvPr/>
          </p:nvSpPr>
          <p:spPr bwMode="auto">
            <a:xfrm>
              <a:off x="567" y="2160"/>
              <a:ext cx="204" cy="2161"/>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9" name="Freeform 10"/>
            <p:cNvSpPr>
              <a:spLocks/>
            </p:cNvSpPr>
            <p:nvPr/>
          </p:nvSpPr>
          <p:spPr bwMode="auto">
            <a:xfrm>
              <a:off x="222" y="2636"/>
              <a:ext cx="344" cy="647"/>
            </a:xfrm>
            <a:custGeom>
              <a:avLst/>
              <a:gdLst>
                <a:gd name="T0" fmla="*/ 343 w 344"/>
                <a:gd name="T1" fmla="*/ 52 h 647"/>
                <a:gd name="T2" fmla="*/ 343 w 344"/>
                <a:gd name="T3" fmla="*/ 194 h 647"/>
                <a:gd name="T4" fmla="*/ 335 w 344"/>
                <a:gd name="T5" fmla="*/ 188 h 647"/>
                <a:gd name="T6" fmla="*/ 315 w 344"/>
                <a:gd name="T7" fmla="*/ 188 h 647"/>
                <a:gd name="T8" fmla="*/ 300 w 344"/>
                <a:gd name="T9" fmla="*/ 194 h 647"/>
                <a:gd name="T10" fmla="*/ 284 w 344"/>
                <a:gd name="T11" fmla="*/ 209 h 647"/>
                <a:gd name="T12" fmla="*/ 242 w 344"/>
                <a:gd name="T13" fmla="*/ 261 h 647"/>
                <a:gd name="T14" fmla="*/ 146 w 344"/>
                <a:gd name="T15" fmla="*/ 366 h 647"/>
                <a:gd name="T16" fmla="*/ 50 w 344"/>
                <a:gd name="T17" fmla="*/ 475 h 647"/>
                <a:gd name="T18" fmla="*/ 30 w 344"/>
                <a:gd name="T19" fmla="*/ 505 h 647"/>
                <a:gd name="T20" fmla="*/ 17 w 344"/>
                <a:gd name="T21" fmla="*/ 535 h 647"/>
                <a:gd name="T22" fmla="*/ 10 w 344"/>
                <a:gd name="T23" fmla="*/ 582 h 647"/>
                <a:gd name="T24" fmla="*/ 0 w 344"/>
                <a:gd name="T25" fmla="*/ 646 h 647"/>
                <a:gd name="T26" fmla="*/ 0 w 344"/>
                <a:gd name="T27" fmla="*/ 365 h 647"/>
                <a:gd name="T28" fmla="*/ 5 w 344"/>
                <a:gd name="T29" fmla="*/ 392 h 647"/>
                <a:gd name="T30" fmla="*/ 10 w 344"/>
                <a:gd name="T31" fmla="*/ 404 h 647"/>
                <a:gd name="T32" fmla="*/ 20 w 344"/>
                <a:gd name="T33" fmla="*/ 410 h 647"/>
                <a:gd name="T34" fmla="*/ 30 w 344"/>
                <a:gd name="T35" fmla="*/ 413 h 647"/>
                <a:gd name="T36" fmla="*/ 45 w 344"/>
                <a:gd name="T37" fmla="*/ 413 h 647"/>
                <a:gd name="T38" fmla="*/ 60 w 344"/>
                <a:gd name="T39" fmla="*/ 407 h 647"/>
                <a:gd name="T40" fmla="*/ 257 w 344"/>
                <a:gd name="T41" fmla="*/ 190 h 647"/>
                <a:gd name="T42" fmla="*/ 297 w 344"/>
                <a:gd name="T43" fmla="*/ 138 h 647"/>
                <a:gd name="T44" fmla="*/ 312 w 344"/>
                <a:gd name="T45" fmla="*/ 111 h 647"/>
                <a:gd name="T46" fmla="*/ 325 w 344"/>
                <a:gd name="T47" fmla="*/ 84 h 647"/>
                <a:gd name="T48" fmla="*/ 335 w 344"/>
                <a:gd name="T49" fmla="*/ 39 h 647"/>
                <a:gd name="T50" fmla="*/ 343 w 344"/>
                <a:gd name="T51" fmla="*/ 0 h 647"/>
                <a:gd name="T52" fmla="*/ 343 w 344"/>
                <a:gd name="T53" fmla="*/ 11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0" name="Freeform 11"/>
            <p:cNvSpPr>
              <a:spLocks/>
            </p:cNvSpPr>
            <p:nvPr/>
          </p:nvSpPr>
          <p:spPr bwMode="auto">
            <a:xfrm>
              <a:off x="222" y="2908"/>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1" name="Freeform 12"/>
            <p:cNvSpPr>
              <a:spLocks/>
            </p:cNvSpPr>
            <p:nvPr/>
          </p:nvSpPr>
          <p:spPr bwMode="auto">
            <a:xfrm>
              <a:off x="222" y="3165"/>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2" name="Freeform 13"/>
            <p:cNvSpPr>
              <a:spLocks/>
            </p:cNvSpPr>
            <p:nvPr/>
          </p:nvSpPr>
          <p:spPr bwMode="auto">
            <a:xfrm>
              <a:off x="222" y="3420"/>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3" name="Freeform 14"/>
            <p:cNvSpPr>
              <a:spLocks/>
            </p:cNvSpPr>
            <p:nvPr/>
          </p:nvSpPr>
          <p:spPr bwMode="auto">
            <a:xfrm>
              <a:off x="222" y="3677"/>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4" name="Freeform 15"/>
            <p:cNvSpPr>
              <a:spLocks/>
            </p:cNvSpPr>
            <p:nvPr/>
          </p:nvSpPr>
          <p:spPr bwMode="auto">
            <a:xfrm>
              <a:off x="301" y="3932"/>
              <a:ext cx="265" cy="392"/>
            </a:xfrm>
            <a:custGeom>
              <a:avLst/>
              <a:gdLst>
                <a:gd name="T0" fmla="*/ 264 w 265"/>
                <a:gd name="T1" fmla="*/ 52 h 392"/>
                <a:gd name="T2" fmla="*/ 264 w 265"/>
                <a:gd name="T3" fmla="*/ 194 h 392"/>
                <a:gd name="T4" fmla="*/ 256 w 265"/>
                <a:gd name="T5" fmla="*/ 188 h 392"/>
                <a:gd name="T6" fmla="*/ 236 w 265"/>
                <a:gd name="T7" fmla="*/ 188 h 392"/>
                <a:gd name="T8" fmla="*/ 221 w 265"/>
                <a:gd name="T9" fmla="*/ 194 h 392"/>
                <a:gd name="T10" fmla="*/ 205 w 265"/>
                <a:gd name="T11" fmla="*/ 209 h 392"/>
                <a:gd name="T12" fmla="*/ 162 w 265"/>
                <a:gd name="T13" fmla="*/ 261 h 392"/>
                <a:gd name="T14" fmla="*/ 66 w 265"/>
                <a:gd name="T15" fmla="*/ 366 h 392"/>
                <a:gd name="T16" fmla="*/ 45 w 265"/>
                <a:gd name="T17" fmla="*/ 391 h 392"/>
                <a:gd name="T18" fmla="*/ 0 w 265"/>
                <a:gd name="T19" fmla="*/ 391 h 392"/>
                <a:gd name="T20" fmla="*/ 178 w 265"/>
                <a:gd name="T21" fmla="*/ 190 h 392"/>
                <a:gd name="T22" fmla="*/ 218 w 265"/>
                <a:gd name="T23" fmla="*/ 138 h 392"/>
                <a:gd name="T24" fmla="*/ 233 w 265"/>
                <a:gd name="T25" fmla="*/ 111 h 392"/>
                <a:gd name="T26" fmla="*/ 246 w 265"/>
                <a:gd name="T27" fmla="*/ 84 h 392"/>
                <a:gd name="T28" fmla="*/ 256 w 265"/>
                <a:gd name="T29" fmla="*/ 39 h 392"/>
                <a:gd name="T30" fmla="*/ 264 w 265"/>
                <a:gd name="T31" fmla="*/ 0 h 392"/>
                <a:gd name="T32" fmla="*/ 264 w 265"/>
                <a:gd name="T33" fmla="*/ 11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5" h="392">
                  <a:moveTo>
                    <a:pt x="264" y="52"/>
                  </a:moveTo>
                  <a:lnTo>
                    <a:pt x="264" y="194"/>
                  </a:lnTo>
                  <a:lnTo>
                    <a:pt x="256" y="188"/>
                  </a:lnTo>
                  <a:lnTo>
                    <a:pt x="236" y="188"/>
                  </a:lnTo>
                  <a:lnTo>
                    <a:pt x="221" y="194"/>
                  </a:lnTo>
                  <a:lnTo>
                    <a:pt x="205" y="209"/>
                  </a:lnTo>
                  <a:lnTo>
                    <a:pt x="162" y="261"/>
                  </a:lnTo>
                  <a:lnTo>
                    <a:pt x="66" y="366"/>
                  </a:lnTo>
                  <a:lnTo>
                    <a:pt x="45" y="391"/>
                  </a:lnTo>
                  <a:lnTo>
                    <a:pt x="0" y="391"/>
                  </a:lnTo>
                  <a:lnTo>
                    <a:pt x="178" y="190"/>
                  </a:lnTo>
                  <a:lnTo>
                    <a:pt x="218" y="138"/>
                  </a:lnTo>
                  <a:lnTo>
                    <a:pt x="233" y="111"/>
                  </a:lnTo>
                  <a:lnTo>
                    <a:pt x="246" y="84"/>
                  </a:lnTo>
                  <a:lnTo>
                    <a:pt x="256" y="39"/>
                  </a:lnTo>
                  <a:lnTo>
                    <a:pt x="264" y="0"/>
                  </a:lnTo>
                  <a:lnTo>
                    <a:pt x="264"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5" name="Freeform 16"/>
            <p:cNvSpPr>
              <a:spLocks/>
            </p:cNvSpPr>
            <p:nvPr/>
          </p:nvSpPr>
          <p:spPr bwMode="auto">
            <a:xfrm>
              <a:off x="222" y="2366"/>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6" name="Freeform 17"/>
            <p:cNvSpPr>
              <a:spLocks/>
            </p:cNvSpPr>
            <p:nvPr/>
          </p:nvSpPr>
          <p:spPr bwMode="auto">
            <a:xfrm>
              <a:off x="222" y="2151"/>
              <a:ext cx="346" cy="575"/>
            </a:xfrm>
            <a:custGeom>
              <a:avLst/>
              <a:gdLst>
                <a:gd name="T0" fmla="*/ 345 w 346"/>
                <a:gd name="T1" fmla="*/ 0 h 575"/>
                <a:gd name="T2" fmla="*/ 343 w 346"/>
                <a:gd name="T3" fmla="*/ 122 h 575"/>
                <a:gd name="T4" fmla="*/ 336 w 346"/>
                <a:gd name="T5" fmla="*/ 116 h 575"/>
                <a:gd name="T6" fmla="*/ 315 w 346"/>
                <a:gd name="T7" fmla="*/ 116 h 575"/>
                <a:gd name="T8" fmla="*/ 300 w 346"/>
                <a:gd name="T9" fmla="*/ 122 h 575"/>
                <a:gd name="T10" fmla="*/ 285 w 346"/>
                <a:gd name="T11" fmla="*/ 137 h 575"/>
                <a:gd name="T12" fmla="*/ 242 w 346"/>
                <a:gd name="T13" fmla="*/ 188 h 575"/>
                <a:gd name="T14" fmla="*/ 146 w 346"/>
                <a:gd name="T15" fmla="*/ 294 h 575"/>
                <a:gd name="T16" fmla="*/ 50 w 346"/>
                <a:gd name="T17" fmla="*/ 403 h 575"/>
                <a:gd name="T18" fmla="*/ 30 w 346"/>
                <a:gd name="T19" fmla="*/ 433 h 575"/>
                <a:gd name="T20" fmla="*/ 17 w 346"/>
                <a:gd name="T21" fmla="*/ 463 h 575"/>
                <a:gd name="T22" fmla="*/ 10 w 346"/>
                <a:gd name="T23" fmla="*/ 510 h 575"/>
                <a:gd name="T24" fmla="*/ 0 w 346"/>
                <a:gd name="T25" fmla="*/ 574 h 575"/>
                <a:gd name="T26" fmla="*/ 0 w 346"/>
                <a:gd name="T27" fmla="*/ 293 h 575"/>
                <a:gd name="T28" fmla="*/ 5 w 346"/>
                <a:gd name="T29" fmla="*/ 320 h 575"/>
                <a:gd name="T30" fmla="*/ 10 w 346"/>
                <a:gd name="T31" fmla="*/ 332 h 575"/>
                <a:gd name="T32" fmla="*/ 20 w 346"/>
                <a:gd name="T33" fmla="*/ 338 h 575"/>
                <a:gd name="T34" fmla="*/ 30 w 346"/>
                <a:gd name="T35" fmla="*/ 341 h 575"/>
                <a:gd name="T36" fmla="*/ 45 w 346"/>
                <a:gd name="T37" fmla="*/ 341 h 575"/>
                <a:gd name="T38" fmla="*/ 60 w 346"/>
                <a:gd name="T39" fmla="*/ 335 h 575"/>
                <a:gd name="T40" fmla="*/ 257 w 346"/>
                <a:gd name="T41" fmla="*/ 117 h 575"/>
                <a:gd name="T42" fmla="*/ 298 w 346"/>
                <a:gd name="T43" fmla="*/ 66 h 575"/>
                <a:gd name="T44" fmla="*/ 313 w 346"/>
                <a:gd name="T45" fmla="*/ 39 h 575"/>
                <a:gd name="T46" fmla="*/ 326 w 346"/>
                <a:gd name="T47" fmla="*/ 12 h 575"/>
                <a:gd name="T48" fmla="*/ 329 w 346"/>
                <a:gd name="T49" fmla="*/ 0 h 575"/>
                <a:gd name="T50" fmla="*/ 345 w 346"/>
                <a:gd name="T51" fmla="*/ 3 h 575"/>
                <a:gd name="T52" fmla="*/ 343 w 346"/>
                <a:gd name="T53" fmla="*/ 4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6" h="575">
                  <a:moveTo>
                    <a:pt x="345" y="0"/>
                  </a:moveTo>
                  <a:lnTo>
                    <a:pt x="343" y="122"/>
                  </a:lnTo>
                  <a:lnTo>
                    <a:pt x="336" y="116"/>
                  </a:lnTo>
                  <a:lnTo>
                    <a:pt x="315" y="116"/>
                  </a:lnTo>
                  <a:lnTo>
                    <a:pt x="300" y="122"/>
                  </a:lnTo>
                  <a:lnTo>
                    <a:pt x="285" y="137"/>
                  </a:lnTo>
                  <a:lnTo>
                    <a:pt x="242" y="188"/>
                  </a:lnTo>
                  <a:lnTo>
                    <a:pt x="146" y="294"/>
                  </a:lnTo>
                  <a:lnTo>
                    <a:pt x="50" y="403"/>
                  </a:lnTo>
                  <a:lnTo>
                    <a:pt x="30" y="433"/>
                  </a:lnTo>
                  <a:lnTo>
                    <a:pt x="17" y="463"/>
                  </a:lnTo>
                  <a:lnTo>
                    <a:pt x="10" y="510"/>
                  </a:lnTo>
                  <a:lnTo>
                    <a:pt x="0" y="574"/>
                  </a:lnTo>
                  <a:lnTo>
                    <a:pt x="0" y="293"/>
                  </a:lnTo>
                  <a:lnTo>
                    <a:pt x="5" y="320"/>
                  </a:lnTo>
                  <a:lnTo>
                    <a:pt x="10" y="332"/>
                  </a:lnTo>
                  <a:lnTo>
                    <a:pt x="20" y="338"/>
                  </a:lnTo>
                  <a:lnTo>
                    <a:pt x="30" y="341"/>
                  </a:lnTo>
                  <a:lnTo>
                    <a:pt x="45" y="341"/>
                  </a:lnTo>
                  <a:lnTo>
                    <a:pt x="60" y="335"/>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7" name="Rectangle 18"/>
            <p:cNvSpPr>
              <a:spLocks noChangeArrowheads="1"/>
            </p:cNvSpPr>
            <p:nvPr/>
          </p:nvSpPr>
          <p:spPr bwMode="auto">
            <a:xfrm>
              <a:off x="453" y="-3"/>
              <a:ext cx="114"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8" name="Rectangle 19"/>
            <p:cNvSpPr>
              <a:spLocks noChangeArrowheads="1"/>
            </p:cNvSpPr>
            <p:nvPr/>
          </p:nvSpPr>
          <p:spPr bwMode="auto">
            <a:xfrm>
              <a:off x="0" y="-3"/>
              <a:ext cx="221"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9" name="Rectangle 20"/>
            <p:cNvSpPr>
              <a:spLocks noChangeArrowheads="1"/>
            </p:cNvSpPr>
            <p:nvPr/>
          </p:nvSpPr>
          <p:spPr bwMode="auto">
            <a:xfrm>
              <a:off x="222" y="-3"/>
              <a:ext cx="231" cy="2170"/>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0" name="Rectangle 21"/>
            <p:cNvSpPr>
              <a:spLocks noChangeArrowheads="1"/>
            </p:cNvSpPr>
            <p:nvPr/>
          </p:nvSpPr>
          <p:spPr bwMode="auto">
            <a:xfrm>
              <a:off x="567" y="-3"/>
              <a:ext cx="204" cy="2170"/>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1" name="Freeform 22"/>
            <p:cNvSpPr>
              <a:spLocks/>
            </p:cNvSpPr>
            <p:nvPr/>
          </p:nvSpPr>
          <p:spPr bwMode="auto">
            <a:xfrm>
              <a:off x="222" y="497"/>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2" name="Freeform 23"/>
            <p:cNvSpPr>
              <a:spLocks/>
            </p:cNvSpPr>
            <p:nvPr/>
          </p:nvSpPr>
          <p:spPr bwMode="auto">
            <a:xfrm>
              <a:off x="222" y="754"/>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3" name="Freeform 24"/>
            <p:cNvSpPr>
              <a:spLocks/>
            </p:cNvSpPr>
            <p:nvPr/>
          </p:nvSpPr>
          <p:spPr bwMode="auto">
            <a:xfrm>
              <a:off x="222" y="1010"/>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4" name="Freeform 25"/>
            <p:cNvSpPr>
              <a:spLocks/>
            </p:cNvSpPr>
            <p:nvPr/>
          </p:nvSpPr>
          <p:spPr bwMode="auto">
            <a:xfrm>
              <a:off x="222" y="1266"/>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5" name="Freeform 26"/>
            <p:cNvSpPr>
              <a:spLocks/>
            </p:cNvSpPr>
            <p:nvPr/>
          </p:nvSpPr>
          <p:spPr bwMode="auto">
            <a:xfrm>
              <a:off x="222" y="1522"/>
              <a:ext cx="344" cy="647"/>
            </a:xfrm>
            <a:custGeom>
              <a:avLst/>
              <a:gdLst>
                <a:gd name="T0" fmla="*/ 343 w 344"/>
                <a:gd name="T1" fmla="*/ 52 h 647"/>
                <a:gd name="T2" fmla="*/ 343 w 344"/>
                <a:gd name="T3" fmla="*/ 194 h 647"/>
                <a:gd name="T4" fmla="*/ 335 w 344"/>
                <a:gd name="T5" fmla="*/ 188 h 647"/>
                <a:gd name="T6" fmla="*/ 315 w 344"/>
                <a:gd name="T7" fmla="*/ 188 h 647"/>
                <a:gd name="T8" fmla="*/ 300 w 344"/>
                <a:gd name="T9" fmla="*/ 194 h 647"/>
                <a:gd name="T10" fmla="*/ 284 w 344"/>
                <a:gd name="T11" fmla="*/ 209 h 647"/>
                <a:gd name="T12" fmla="*/ 242 w 344"/>
                <a:gd name="T13" fmla="*/ 261 h 647"/>
                <a:gd name="T14" fmla="*/ 146 w 344"/>
                <a:gd name="T15" fmla="*/ 366 h 647"/>
                <a:gd name="T16" fmla="*/ 50 w 344"/>
                <a:gd name="T17" fmla="*/ 475 h 647"/>
                <a:gd name="T18" fmla="*/ 30 w 344"/>
                <a:gd name="T19" fmla="*/ 505 h 647"/>
                <a:gd name="T20" fmla="*/ 17 w 344"/>
                <a:gd name="T21" fmla="*/ 535 h 647"/>
                <a:gd name="T22" fmla="*/ 10 w 344"/>
                <a:gd name="T23" fmla="*/ 582 h 647"/>
                <a:gd name="T24" fmla="*/ 0 w 344"/>
                <a:gd name="T25" fmla="*/ 646 h 647"/>
                <a:gd name="T26" fmla="*/ 0 w 344"/>
                <a:gd name="T27" fmla="*/ 365 h 647"/>
                <a:gd name="T28" fmla="*/ 5 w 344"/>
                <a:gd name="T29" fmla="*/ 392 h 647"/>
                <a:gd name="T30" fmla="*/ 10 w 344"/>
                <a:gd name="T31" fmla="*/ 404 h 647"/>
                <a:gd name="T32" fmla="*/ 20 w 344"/>
                <a:gd name="T33" fmla="*/ 410 h 647"/>
                <a:gd name="T34" fmla="*/ 30 w 344"/>
                <a:gd name="T35" fmla="*/ 413 h 647"/>
                <a:gd name="T36" fmla="*/ 45 w 344"/>
                <a:gd name="T37" fmla="*/ 413 h 647"/>
                <a:gd name="T38" fmla="*/ 60 w 344"/>
                <a:gd name="T39" fmla="*/ 407 h 647"/>
                <a:gd name="T40" fmla="*/ 257 w 344"/>
                <a:gd name="T41" fmla="*/ 190 h 647"/>
                <a:gd name="T42" fmla="*/ 297 w 344"/>
                <a:gd name="T43" fmla="*/ 138 h 647"/>
                <a:gd name="T44" fmla="*/ 312 w 344"/>
                <a:gd name="T45" fmla="*/ 111 h 647"/>
                <a:gd name="T46" fmla="*/ 325 w 344"/>
                <a:gd name="T47" fmla="*/ 84 h 647"/>
                <a:gd name="T48" fmla="*/ 335 w 344"/>
                <a:gd name="T49" fmla="*/ 39 h 647"/>
                <a:gd name="T50" fmla="*/ 343 w 344"/>
                <a:gd name="T51" fmla="*/ 0 h 647"/>
                <a:gd name="T52" fmla="*/ 343 w 344"/>
                <a:gd name="T53" fmla="*/ 11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6" name="Freeform 27"/>
            <p:cNvSpPr>
              <a:spLocks/>
            </p:cNvSpPr>
            <p:nvPr/>
          </p:nvSpPr>
          <p:spPr bwMode="auto">
            <a:xfrm>
              <a:off x="219" y="4178"/>
              <a:ext cx="349" cy="149"/>
            </a:xfrm>
            <a:custGeom>
              <a:avLst/>
              <a:gdLst>
                <a:gd name="T0" fmla="*/ 345 w 349"/>
                <a:gd name="T1" fmla="*/ 52 h 149"/>
                <a:gd name="T2" fmla="*/ 348 w 349"/>
                <a:gd name="T3" fmla="*/ 144 h 149"/>
                <a:gd name="T4" fmla="*/ 0 w 349"/>
                <a:gd name="T5" fmla="*/ 148 h 149"/>
                <a:gd name="T6" fmla="*/ 299 w 349"/>
                <a:gd name="T7" fmla="*/ 143 h 149"/>
                <a:gd name="T8" fmla="*/ 315 w 349"/>
                <a:gd name="T9" fmla="*/ 111 h 149"/>
                <a:gd name="T10" fmla="*/ 328 w 349"/>
                <a:gd name="T11" fmla="*/ 84 h 149"/>
                <a:gd name="T12" fmla="*/ 338 w 349"/>
                <a:gd name="T13" fmla="*/ 39 h 149"/>
                <a:gd name="T14" fmla="*/ 345 w 349"/>
                <a:gd name="T15" fmla="*/ 0 h 149"/>
                <a:gd name="T16" fmla="*/ 345 w 349"/>
                <a:gd name="T17" fmla="*/ 1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149">
                  <a:moveTo>
                    <a:pt x="345" y="52"/>
                  </a:moveTo>
                  <a:lnTo>
                    <a:pt x="348" y="144"/>
                  </a:lnTo>
                  <a:lnTo>
                    <a:pt x="0" y="148"/>
                  </a:lnTo>
                  <a:lnTo>
                    <a:pt x="299" y="143"/>
                  </a:lnTo>
                  <a:lnTo>
                    <a:pt x="315" y="111"/>
                  </a:lnTo>
                  <a:lnTo>
                    <a:pt x="328" y="84"/>
                  </a:lnTo>
                  <a:lnTo>
                    <a:pt x="338" y="39"/>
                  </a:lnTo>
                  <a:lnTo>
                    <a:pt x="345" y="0"/>
                  </a:lnTo>
                  <a:lnTo>
                    <a:pt x="345"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7" name="Freeform 28"/>
            <p:cNvSpPr>
              <a:spLocks/>
            </p:cNvSpPr>
            <p:nvPr/>
          </p:nvSpPr>
          <p:spPr bwMode="auto">
            <a:xfrm>
              <a:off x="222" y="211"/>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8" name="Freeform 29"/>
            <p:cNvSpPr>
              <a:spLocks/>
            </p:cNvSpPr>
            <p:nvPr/>
          </p:nvSpPr>
          <p:spPr bwMode="auto">
            <a:xfrm>
              <a:off x="222" y="-3"/>
              <a:ext cx="346" cy="574"/>
            </a:xfrm>
            <a:custGeom>
              <a:avLst/>
              <a:gdLst>
                <a:gd name="T0" fmla="*/ 345 w 346"/>
                <a:gd name="T1" fmla="*/ 0 h 574"/>
                <a:gd name="T2" fmla="*/ 343 w 346"/>
                <a:gd name="T3" fmla="*/ 122 h 574"/>
                <a:gd name="T4" fmla="*/ 336 w 346"/>
                <a:gd name="T5" fmla="*/ 116 h 574"/>
                <a:gd name="T6" fmla="*/ 315 w 346"/>
                <a:gd name="T7" fmla="*/ 116 h 574"/>
                <a:gd name="T8" fmla="*/ 300 w 346"/>
                <a:gd name="T9" fmla="*/ 122 h 574"/>
                <a:gd name="T10" fmla="*/ 285 w 346"/>
                <a:gd name="T11" fmla="*/ 137 h 574"/>
                <a:gd name="T12" fmla="*/ 242 w 346"/>
                <a:gd name="T13" fmla="*/ 188 h 574"/>
                <a:gd name="T14" fmla="*/ 146 w 346"/>
                <a:gd name="T15" fmla="*/ 294 h 574"/>
                <a:gd name="T16" fmla="*/ 50 w 346"/>
                <a:gd name="T17" fmla="*/ 402 h 574"/>
                <a:gd name="T18" fmla="*/ 30 w 346"/>
                <a:gd name="T19" fmla="*/ 432 h 574"/>
                <a:gd name="T20" fmla="*/ 17 w 346"/>
                <a:gd name="T21" fmla="*/ 462 h 574"/>
                <a:gd name="T22" fmla="*/ 10 w 346"/>
                <a:gd name="T23" fmla="*/ 509 h 574"/>
                <a:gd name="T24" fmla="*/ 0 w 346"/>
                <a:gd name="T25" fmla="*/ 573 h 574"/>
                <a:gd name="T26" fmla="*/ 0 w 346"/>
                <a:gd name="T27" fmla="*/ 292 h 574"/>
                <a:gd name="T28" fmla="*/ 5 w 346"/>
                <a:gd name="T29" fmla="*/ 319 h 574"/>
                <a:gd name="T30" fmla="*/ 10 w 346"/>
                <a:gd name="T31" fmla="*/ 331 h 574"/>
                <a:gd name="T32" fmla="*/ 20 w 346"/>
                <a:gd name="T33" fmla="*/ 337 h 574"/>
                <a:gd name="T34" fmla="*/ 30 w 346"/>
                <a:gd name="T35" fmla="*/ 340 h 574"/>
                <a:gd name="T36" fmla="*/ 45 w 346"/>
                <a:gd name="T37" fmla="*/ 340 h 574"/>
                <a:gd name="T38" fmla="*/ 60 w 346"/>
                <a:gd name="T39" fmla="*/ 334 h 574"/>
                <a:gd name="T40" fmla="*/ 257 w 346"/>
                <a:gd name="T41" fmla="*/ 117 h 574"/>
                <a:gd name="T42" fmla="*/ 298 w 346"/>
                <a:gd name="T43" fmla="*/ 66 h 574"/>
                <a:gd name="T44" fmla="*/ 313 w 346"/>
                <a:gd name="T45" fmla="*/ 39 h 574"/>
                <a:gd name="T46" fmla="*/ 326 w 346"/>
                <a:gd name="T47" fmla="*/ 12 h 574"/>
                <a:gd name="T48" fmla="*/ 329 w 346"/>
                <a:gd name="T49" fmla="*/ 0 h 574"/>
                <a:gd name="T50" fmla="*/ 345 w 346"/>
                <a:gd name="T51" fmla="*/ 3 h 574"/>
                <a:gd name="T52" fmla="*/ 343 w 346"/>
                <a:gd name="T53" fmla="*/ 45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6" h="574">
                  <a:moveTo>
                    <a:pt x="345" y="0"/>
                  </a:moveTo>
                  <a:lnTo>
                    <a:pt x="343" y="122"/>
                  </a:lnTo>
                  <a:lnTo>
                    <a:pt x="336" y="116"/>
                  </a:lnTo>
                  <a:lnTo>
                    <a:pt x="315" y="116"/>
                  </a:lnTo>
                  <a:lnTo>
                    <a:pt x="300" y="122"/>
                  </a:lnTo>
                  <a:lnTo>
                    <a:pt x="285" y="137"/>
                  </a:lnTo>
                  <a:lnTo>
                    <a:pt x="242" y="188"/>
                  </a:lnTo>
                  <a:lnTo>
                    <a:pt x="146" y="294"/>
                  </a:lnTo>
                  <a:lnTo>
                    <a:pt x="50" y="402"/>
                  </a:lnTo>
                  <a:lnTo>
                    <a:pt x="30" y="432"/>
                  </a:lnTo>
                  <a:lnTo>
                    <a:pt x="17" y="462"/>
                  </a:lnTo>
                  <a:lnTo>
                    <a:pt x="10" y="509"/>
                  </a:lnTo>
                  <a:lnTo>
                    <a:pt x="0" y="573"/>
                  </a:lnTo>
                  <a:lnTo>
                    <a:pt x="0" y="292"/>
                  </a:lnTo>
                  <a:lnTo>
                    <a:pt x="5" y="319"/>
                  </a:lnTo>
                  <a:lnTo>
                    <a:pt x="10" y="331"/>
                  </a:lnTo>
                  <a:lnTo>
                    <a:pt x="20" y="337"/>
                  </a:lnTo>
                  <a:lnTo>
                    <a:pt x="30" y="340"/>
                  </a:lnTo>
                  <a:lnTo>
                    <a:pt x="45" y="340"/>
                  </a:lnTo>
                  <a:lnTo>
                    <a:pt x="60" y="334"/>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29" name="Freeform 30"/>
            <p:cNvSpPr>
              <a:spLocks/>
            </p:cNvSpPr>
            <p:nvPr/>
          </p:nvSpPr>
          <p:spPr bwMode="auto">
            <a:xfrm>
              <a:off x="224" y="-6"/>
              <a:ext cx="154" cy="294"/>
            </a:xfrm>
            <a:custGeom>
              <a:avLst/>
              <a:gdLst>
                <a:gd name="T0" fmla="*/ 153 w 154"/>
                <a:gd name="T1" fmla="*/ 3 h 294"/>
                <a:gd name="T2" fmla="*/ 50 w 154"/>
                <a:gd name="T3" fmla="*/ 122 h 294"/>
                <a:gd name="T4" fmla="*/ 30 w 154"/>
                <a:gd name="T5" fmla="*/ 152 h 294"/>
                <a:gd name="T6" fmla="*/ 17 w 154"/>
                <a:gd name="T7" fmla="*/ 182 h 294"/>
                <a:gd name="T8" fmla="*/ 10 w 154"/>
                <a:gd name="T9" fmla="*/ 229 h 294"/>
                <a:gd name="T10" fmla="*/ 0 w 154"/>
                <a:gd name="T11" fmla="*/ 293 h 294"/>
                <a:gd name="T12" fmla="*/ 0 w 154"/>
                <a:gd name="T13" fmla="*/ 12 h 294"/>
                <a:gd name="T14" fmla="*/ 5 w 154"/>
                <a:gd name="T15" fmla="*/ 39 h 294"/>
                <a:gd name="T16" fmla="*/ 10 w 154"/>
                <a:gd name="T17" fmla="*/ 51 h 294"/>
                <a:gd name="T18" fmla="*/ 20 w 154"/>
                <a:gd name="T19" fmla="*/ 57 h 294"/>
                <a:gd name="T20" fmla="*/ 30 w 154"/>
                <a:gd name="T21" fmla="*/ 60 h 294"/>
                <a:gd name="T22" fmla="*/ 45 w 154"/>
                <a:gd name="T23" fmla="*/ 60 h 294"/>
                <a:gd name="T24" fmla="*/ 60 w 154"/>
                <a:gd name="T25" fmla="*/ 54 h 294"/>
                <a:gd name="T26" fmla="*/ 110 w 154"/>
                <a:gd name="T2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294">
                  <a:moveTo>
                    <a:pt x="153" y="3"/>
                  </a:moveTo>
                  <a:lnTo>
                    <a:pt x="50" y="122"/>
                  </a:lnTo>
                  <a:lnTo>
                    <a:pt x="30" y="152"/>
                  </a:lnTo>
                  <a:lnTo>
                    <a:pt x="17" y="182"/>
                  </a:lnTo>
                  <a:lnTo>
                    <a:pt x="10" y="229"/>
                  </a:lnTo>
                  <a:lnTo>
                    <a:pt x="0" y="293"/>
                  </a:lnTo>
                  <a:lnTo>
                    <a:pt x="0" y="12"/>
                  </a:lnTo>
                  <a:lnTo>
                    <a:pt x="5" y="39"/>
                  </a:lnTo>
                  <a:lnTo>
                    <a:pt x="10" y="51"/>
                  </a:lnTo>
                  <a:lnTo>
                    <a:pt x="20" y="57"/>
                  </a:lnTo>
                  <a:lnTo>
                    <a:pt x="30" y="60"/>
                  </a:lnTo>
                  <a:lnTo>
                    <a:pt x="45" y="60"/>
                  </a:lnTo>
                  <a:lnTo>
                    <a:pt x="60" y="54"/>
                  </a:lnTo>
                  <a:lnTo>
                    <a:pt x="110" y="0"/>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0" name="Freeform 31"/>
            <p:cNvSpPr>
              <a:spLocks/>
            </p:cNvSpPr>
            <p:nvPr/>
          </p:nvSpPr>
          <p:spPr bwMode="auto">
            <a:xfrm>
              <a:off x="222" y="1796"/>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1" name="Rectangle 32"/>
            <p:cNvSpPr>
              <a:spLocks noChangeArrowheads="1"/>
            </p:cNvSpPr>
            <p:nvPr/>
          </p:nvSpPr>
          <p:spPr bwMode="auto">
            <a:xfrm>
              <a:off x="771" y="0"/>
              <a:ext cx="210" cy="4319"/>
            </a:xfrm>
            <a:prstGeom prst="rect">
              <a:avLst/>
            </a:prstGeom>
            <a:gradFill rotWithShape="0">
              <a:gsLst>
                <a:gs pos="0">
                  <a:schemeClr val="bg1">
                    <a:gamma/>
                    <a:shade val="46275"/>
                    <a:invGamma/>
                  </a:schemeClr>
                </a:gs>
                <a:gs pos="100000">
                  <a:schemeClr val="bg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2" name="Line 33"/>
            <p:cNvSpPr>
              <a:spLocks noChangeShapeType="1"/>
            </p:cNvSpPr>
            <p:nvPr/>
          </p:nvSpPr>
          <p:spPr bwMode="auto">
            <a:xfrm>
              <a:off x="135" y="0"/>
              <a:ext cx="0" cy="4319"/>
            </a:xfrm>
            <a:prstGeom prst="line">
              <a:avLst/>
            </a:prstGeom>
            <a:noFill/>
            <a:ln w="12700" cap="sq">
              <a:solidFill>
                <a:schemeClr val="accent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panose="02020603050405020304" pitchFamily="18" charset="0"/>
                <a:ea typeface="+mn-ea"/>
                <a:cs typeface="+mn-cs"/>
              </a:endParaRPr>
            </a:p>
          </p:txBody>
        </p:sp>
        <p:sp>
          <p:nvSpPr>
            <p:cNvPr id="33" name="Line 34"/>
            <p:cNvSpPr>
              <a:spLocks noChangeShapeType="1"/>
            </p:cNvSpPr>
            <p:nvPr/>
          </p:nvSpPr>
          <p:spPr bwMode="auto">
            <a:xfrm>
              <a:off x="645" y="0"/>
              <a:ext cx="0" cy="4319"/>
            </a:xfrm>
            <a:prstGeom prst="line">
              <a:avLst/>
            </a:prstGeom>
            <a:noFill/>
            <a:ln w="12700" cap="sq">
              <a:solidFill>
                <a:schemeClr val="accent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panose="02020603050405020304" pitchFamily="18" charset="0"/>
                <a:ea typeface="+mn-ea"/>
                <a:cs typeface="+mn-cs"/>
              </a:endParaRPr>
            </a:p>
          </p:txBody>
        </p:sp>
      </p:grpSp>
      <p:grpSp>
        <p:nvGrpSpPr>
          <p:cNvPr id="34" name="Group 35"/>
          <p:cNvGrpSpPr>
            <a:grpSpLocks/>
          </p:cNvGrpSpPr>
          <p:nvPr/>
        </p:nvGrpSpPr>
        <p:grpSpPr bwMode="auto">
          <a:xfrm>
            <a:off x="698500" y="1428750"/>
            <a:ext cx="2794000" cy="2095500"/>
            <a:chOff x="330" y="900"/>
            <a:chExt cx="1320" cy="1320"/>
          </a:xfrm>
        </p:grpSpPr>
        <p:sp>
          <p:nvSpPr>
            <p:cNvPr id="35" name="Rectangle 36"/>
            <p:cNvSpPr>
              <a:spLocks noChangeArrowheads="1"/>
            </p:cNvSpPr>
            <p:nvPr/>
          </p:nvSpPr>
          <p:spPr bwMode="auto">
            <a:xfrm>
              <a:off x="975" y="900"/>
              <a:ext cx="675" cy="1320"/>
            </a:xfrm>
            <a:prstGeom prst="rect">
              <a:avLst/>
            </a:prstGeom>
            <a:gradFill rotWithShape="0">
              <a:gsLst>
                <a:gs pos="0">
                  <a:schemeClr val="bg1">
                    <a:gamma/>
                    <a:shade val="46275"/>
                    <a:invGamma/>
                  </a:schemeClr>
                </a:gs>
                <a:gs pos="100000">
                  <a:schemeClr val="bg1"/>
                </a:gs>
              </a:gsLst>
              <a:path path="shape">
                <a:fillToRect l="50000" t="50000" r="50000" b="50000"/>
              </a:path>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grpSp>
          <p:nvGrpSpPr>
            <p:cNvPr id="36" name="Group 37"/>
            <p:cNvGrpSpPr>
              <a:grpSpLocks/>
            </p:cNvGrpSpPr>
            <p:nvPr/>
          </p:nvGrpSpPr>
          <p:grpSpPr bwMode="auto">
            <a:xfrm>
              <a:off x="330" y="1015"/>
              <a:ext cx="1079" cy="1060"/>
              <a:chOff x="330" y="1015"/>
              <a:chExt cx="1079" cy="1060"/>
            </a:xfrm>
          </p:grpSpPr>
          <p:grpSp>
            <p:nvGrpSpPr>
              <p:cNvPr id="37" name="Group 38"/>
              <p:cNvGrpSpPr>
                <a:grpSpLocks/>
              </p:cNvGrpSpPr>
              <p:nvPr/>
            </p:nvGrpSpPr>
            <p:grpSpPr bwMode="auto">
              <a:xfrm>
                <a:off x="330" y="1015"/>
                <a:ext cx="1079" cy="1060"/>
                <a:chOff x="330" y="1015"/>
                <a:chExt cx="1079" cy="1060"/>
              </a:xfrm>
            </p:grpSpPr>
            <p:grpSp>
              <p:nvGrpSpPr>
                <p:cNvPr id="45" name="Group 39"/>
                <p:cNvGrpSpPr>
                  <a:grpSpLocks/>
                </p:cNvGrpSpPr>
                <p:nvPr/>
              </p:nvGrpSpPr>
              <p:grpSpPr bwMode="auto">
                <a:xfrm>
                  <a:off x="330" y="1015"/>
                  <a:ext cx="1079" cy="1060"/>
                  <a:chOff x="330" y="1015"/>
                  <a:chExt cx="1079" cy="1060"/>
                </a:xfrm>
              </p:grpSpPr>
              <p:sp>
                <p:nvSpPr>
                  <p:cNvPr id="50" name="Rectangle 40"/>
                  <p:cNvSpPr>
                    <a:spLocks noChangeArrowheads="1"/>
                  </p:cNvSpPr>
                  <p:nvPr/>
                </p:nvSpPr>
                <p:spPr bwMode="auto">
                  <a:xfrm>
                    <a:off x="333" y="1910"/>
                    <a:ext cx="1074" cy="165"/>
                  </a:xfrm>
                  <a:prstGeom prst="rect">
                    <a:avLst/>
                  </a:prstGeom>
                  <a:gradFill rotWithShape="0">
                    <a:gsLst>
                      <a:gs pos="0">
                        <a:schemeClr val="accent1"/>
                      </a:gs>
                      <a:gs pos="100000">
                        <a:schemeClr val="accent1">
                          <a:gamma/>
                          <a:shade val="46275"/>
                          <a:invGamma/>
                        </a:schemeClr>
                      </a:gs>
                    </a:gsLst>
                    <a:lin ang="540000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51" name="Rectangle 41"/>
                  <p:cNvSpPr>
                    <a:spLocks noChangeArrowheads="1"/>
                  </p:cNvSpPr>
                  <p:nvPr/>
                </p:nvSpPr>
                <p:spPr bwMode="auto">
                  <a:xfrm>
                    <a:off x="333" y="1015"/>
                    <a:ext cx="1074" cy="165"/>
                  </a:xfrm>
                  <a:prstGeom prst="rect">
                    <a:avLst/>
                  </a:prstGeom>
                  <a:gradFill rotWithShape="0">
                    <a:gsLst>
                      <a:gs pos="0">
                        <a:schemeClr val="accent1">
                          <a:gamma/>
                          <a:shade val="46275"/>
                          <a:invGamma/>
                        </a:schemeClr>
                      </a:gs>
                      <a:gs pos="100000">
                        <a:schemeClr val="accent1"/>
                      </a:gs>
                    </a:gsLst>
                    <a:lin ang="540000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52" name="AutoShape 42"/>
                  <p:cNvSpPr>
                    <a:spLocks noChangeArrowheads="1"/>
                  </p:cNvSpPr>
                  <p:nvPr/>
                </p:nvSpPr>
                <p:spPr bwMode="auto">
                  <a:xfrm rot="5400000" flipV="1">
                    <a:off x="-91" y="1446"/>
                    <a:ext cx="1028" cy="186"/>
                  </a:xfrm>
                  <a:custGeom>
                    <a:avLst/>
                    <a:gdLst>
                      <a:gd name="G0" fmla="+- 2645 0 0"/>
                      <a:gd name="G1" fmla="+- 21600 0 2645"/>
                      <a:gd name="G2" fmla="*/ 2645 1 2"/>
                      <a:gd name="G3" fmla="+- 21600 0 G2"/>
                      <a:gd name="G4" fmla="+/ 2645 21600 2"/>
                      <a:gd name="G5" fmla="+/ G1 0 2"/>
                      <a:gd name="G6" fmla="*/ 21600 21600 2645"/>
                      <a:gd name="G7" fmla="*/ G6 1 2"/>
                      <a:gd name="G8" fmla="+- 21600 0 G7"/>
                      <a:gd name="G9" fmla="*/ 21600 1 2"/>
                      <a:gd name="G10" fmla="+- 2645 0 G9"/>
                      <a:gd name="G11" fmla="?: G10 G8 0"/>
                      <a:gd name="G12" fmla="?: G10 G7 21600"/>
                      <a:gd name="T0" fmla="*/ 20277 w 21600"/>
                      <a:gd name="T1" fmla="*/ 10800 h 21600"/>
                      <a:gd name="T2" fmla="*/ 10800 w 21600"/>
                      <a:gd name="T3" fmla="*/ 21600 h 21600"/>
                      <a:gd name="T4" fmla="*/ 1323 w 21600"/>
                      <a:gd name="T5" fmla="*/ 10800 h 21600"/>
                      <a:gd name="T6" fmla="*/ 10800 w 21600"/>
                      <a:gd name="T7" fmla="*/ 0 h 21600"/>
                      <a:gd name="T8" fmla="*/ 3123 w 21600"/>
                      <a:gd name="T9" fmla="*/ 3123 h 21600"/>
                      <a:gd name="T10" fmla="*/ 18477 w 21600"/>
                      <a:gd name="T11" fmla="*/ 18477 h 21600"/>
                    </a:gdLst>
                    <a:ahLst/>
                    <a:cxnLst>
                      <a:cxn ang="0">
                        <a:pos x="T0" y="T1"/>
                      </a:cxn>
                      <a:cxn ang="0">
                        <a:pos x="T2" y="T3"/>
                      </a:cxn>
                      <a:cxn ang="0">
                        <a:pos x="T4" y="T5"/>
                      </a:cxn>
                      <a:cxn ang="0">
                        <a:pos x="T6" y="T7"/>
                      </a:cxn>
                    </a:cxnLst>
                    <a:rect l="T8" t="T9" r="T10" b="T11"/>
                    <a:pathLst>
                      <a:path w="21600" h="21600">
                        <a:moveTo>
                          <a:pt x="0" y="0"/>
                        </a:moveTo>
                        <a:lnTo>
                          <a:pt x="2645" y="21600"/>
                        </a:lnTo>
                        <a:lnTo>
                          <a:pt x="18955" y="21600"/>
                        </a:lnTo>
                        <a:lnTo>
                          <a:pt x="21600" y="0"/>
                        </a:lnTo>
                        <a:close/>
                      </a:path>
                    </a:pathLst>
                  </a:custGeom>
                  <a:gradFill rotWithShape="0">
                    <a:gsLst>
                      <a:gs pos="0">
                        <a:schemeClr val="accent1">
                          <a:gamma/>
                          <a:shade val="46275"/>
                          <a:invGamma/>
                        </a:schemeClr>
                      </a:gs>
                      <a:gs pos="100000">
                        <a:schemeClr val="accent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53" name="AutoShape 43"/>
                  <p:cNvSpPr>
                    <a:spLocks noChangeArrowheads="1"/>
                  </p:cNvSpPr>
                  <p:nvPr/>
                </p:nvSpPr>
                <p:spPr bwMode="auto">
                  <a:xfrm rot="-5400000" flipH="1" flipV="1">
                    <a:off x="802" y="1436"/>
                    <a:ext cx="1028" cy="186"/>
                  </a:xfrm>
                  <a:custGeom>
                    <a:avLst/>
                    <a:gdLst>
                      <a:gd name="G0" fmla="+- 2645 0 0"/>
                      <a:gd name="G1" fmla="+- 21600 0 2645"/>
                      <a:gd name="G2" fmla="*/ 2645 1 2"/>
                      <a:gd name="G3" fmla="+- 21600 0 G2"/>
                      <a:gd name="G4" fmla="+/ 2645 21600 2"/>
                      <a:gd name="G5" fmla="+/ G1 0 2"/>
                      <a:gd name="G6" fmla="*/ 21600 21600 2645"/>
                      <a:gd name="G7" fmla="*/ G6 1 2"/>
                      <a:gd name="G8" fmla="+- 21600 0 G7"/>
                      <a:gd name="G9" fmla="*/ 21600 1 2"/>
                      <a:gd name="G10" fmla="+- 2645 0 G9"/>
                      <a:gd name="G11" fmla="?: G10 G8 0"/>
                      <a:gd name="G12" fmla="?: G10 G7 21600"/>
                      <a:gd name="T0" fmla="*/ 20277 w 21600"/>
                      <a:gd name="T1" fmla="*/ 10800 h 21600"/>
                      <a:gd name="T2" fmla="*/ 10800 w 21600"/>
                      <a:gd name="T3" fmla="*/ 21600 h 21600"/>
                      <a:gd name="T4" fmla="*/ 1323 w 21600"/>
                      <a:gd name="T5" fmla="*/ 10800 h 21600"/>
                      <a:gd name="T6" fmla="*/ 10800 w 21600"/>
                      <a:gd name="T7" fmla="*/ 0 h 21600"/>
                      <a:gd name="T8" fmla="*/ 3123 w 21600"/>
                      <a:gd name="T9" fmla="*/ 3123 h 21600"/>
                      <a:gd name="T10" fmla="*/ 18477 w 21600"/>
                      <a:gd name="T11" fmla="*/ 18477 h 21600"/>
                    </a:gdLst>
                    <a:ahLst/>
                    <a:cxnLst>
                      <a:cxn ang="0">
                        <a:pos x="T0" y="T1"/>
                      </a:cxn>
                      <a:cxn ang="0">
                        <a:pos x="T2" y="T3"/>
                      </a:cxn>
                      <a:cxn ang="0">
                        <a:pos x="T4" y="T5"/>
                      </a:cxn>
                      <a:cxn ang="0">
                        <a:pos x="T6" y="T7"/>
                      </a:cxn>
                    </a:cxnLst>
                    <a:rect l="T8" t="T9" r="T10" b="T11"/>
                    <a:pathLst>
                      <a:path w="21600" h="21600">
                        <a:moveTo>
                          <a:pt x="0" y="0"/>
                        </a:moveTo>
                        <a:lnTo>
                          <a:pt x="2645" y="21600"/>
                        </a:lnTo>
                        <a:lnTo>
                          <a:pt x="18955" y="21600"/>
                        </a:lnTo>
                        <a:lnTo>
                          <a:pt x="21600" y="0"/>
                        </a:lnTo>
                        <a:close/>
                      </a:path>
                    </a:pathLst>
                  </a:cu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grpSp>
            <p:sp>
              <p:nvSpPr>
                <p:cNvPr id="46" name="Rectangle 44"/>
                <p:cNvSpPr>
                  <a:spLocks noChangeArrowheads="1"/>
                </p:cNvSpPr>
                <p:nvPr/>
              </p:nvSpPr>
              <p:spPr bwMode="auto">
                <a:xfrm>
                  <a:off x="433" y="1111"/>
                  <a:ext cx="874" cy="868"/>
                </a:xfrm>
                <a:prstGeom prst="rect">
                  <a:avLst/>
                </a:prstGeom>
                <a:gradFill rotWithShape="0">
                  <a:gsLst>
                    <a:gs pos="0">
                      <a:schemeClr val="accent1">
                        <a:gamma/>
                        <a:shade val="46275"/>
                        <a:invGamma/>
                      </a:schemeClr>
                    </a:gs>
                    <a:gs pos="100000">
                      <a:schemeClr val="accent1"/>
                    </a:gs>
                  </a:gsLst>
                  <a:path path="shape">
                    <a:fillToRect l="50000" t="50000" r="50000" b="50000"/>
                  </a:path>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7" name="Oval 45"/>
                <p:cNvSpPr>
                  <a:spLocks noChangeArrowheads="1"/>
                </p:cNvSpPr>
                <p:nvPr/>
              </p:nvSpPr>
              <p:spPr bwMode="auto">
                <a:xfrm>
                  <a:off x="484" y="1170"/>
                  <a:ext cx="772" cy="750"/>
                </a:xfrm>
                <a:prstGeom prst="ellipse">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8" name="Oval 46"/>
                <p:cNvSpPr>
                  <a:spLocks noChangeArrowheads="1"/>
                </p:cNvSpPr>
                <p:nvPr/>
              </p:nvSpPr>
              <p:spPr bwMode="auto">
                <a:xfrm>
                  <a:off x="559" y="1241"/>
                  <a:ext cx="622" cy="608"/>
                </a:xfrm>
                <a:prstGeom prst="ellipse">
                  <a:avLst/>
                </a:prstGeom>
                <a:gradFill rotWithShape="0">
                  <a:gsLst>
                    <a:gs pos="0">
                      <a:schemeClr val="accent1">
                        <a:gamma/>
                        <a:shade val="46275"/>
                        <a:invGamma/>
                      </a:schemeClr>
                    </a:gs>
                    <a:gs pos="100000">
                      <a:schemeClr val="accent1"/>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9" name="Oval 47"/>
                <p:cNvSpPr>
                  <a:spLocks noChangeArrowheads="1"/>
                </p:cNvSpPr>
                <p:nvPr/>
              </p:nvSpPr>
              <p:spPr bwMode="auto">
                <a:xfrm>
                  <a:off x="624" y="1303"/>
                  <a:ext cx="492" cy="484"/>
                </a:xfrm>
                <a:prstGeom prst="ellipse">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grpSp>
          <p:grpSp>
            <p:nvGrpSpPr>
              <p:cNvPr id="38" name="Group 48"/>
              <p:cNvGrpSpPr>
                <a:grpSpLocks/>
              </p:cNvGrpSpPr>
              <p:nvPr/>
            </p:nvGrpSpPr>
            <p:grpSpPr bwMode="auto">
              <a:xfrm>
                <a:off x="634" y="1345"/>
                <a:ext cx="447" cy="402"/>
                <a:chOff x="634" y="1345"/>
                <a:chExt cx="447" cy="402"/>
              </a:xfrm>
            </p:grpSpPr>
            <p:sp>
              <p:nvSpPr>
                <p:cNvPr id="39" name="Arc 49"/>
                <p:cNvSpPr>
                  <a:spLocks/>
                </p:cNvSpPr>
                <p:nvPr/>
              </p:nvSpPr>
              <p:spPr bwMode="auto">
                <a:xfrm>
                  <a:off x="856" y="1409"/>
                  <a:ext cx="34" cy="288"/>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0" name="Arc 50"/>
                <p:cNvSpPr>
                  <a:spLocks/>
                </p:cNvSpPr>
                <p:nvPr/>
              </p:nvSpPr>
              <p:spPr bwMode="auto">
                <a:xfrm>
                  <a:off x="827" y="1409"/>
                  <a:ext cx="34" cy="288"/>
                </a:xfrm>
                <a:custGeom>
                  <a:avLst/>
                  <a:gdLst>
                    <a:gd name="G0" fmla="+- 21600 0 0"/>
                    <a:gd name="G1" fmla="+- 21600 0 0"/>
                    <a:gd name="G2" fmla="+- 21600 0 0"/>
                    <a:gd name="T0" fmla="*/ 21600 w 21600"/>
                    <a:gd name="T1" fmla="*/ 43200 h 43200"/>
                    <a:gd name="T2" fmla="*/ 21600 w 21600"/>
                    <a:gd name="T3" fmla="*/ 0 h 43200"/>
                    <a:gd name="T4" fmla="*/ 21600 w 21600"/>
                    <a:gd name="T5" fmla="*/ 21600 h 43200"/>
                  </a:gdLst>
                  <a:ahLst/>
                  <a:cxnLst>
                    <a:cxn ang="0">
                      <a:pos x="T0" y="T1"/>
                    </a:cxn>
                    <a:cxn ang="0">
                      <a:pos x="T2" y="T3"/>
                    </a:cxn>
                    <a:cxn ang="0">
                      <a:pos x="T4" y="T5"/>
                    </a:cxn>
                  </a:cxnLst>
                  <a:rect l="0" t="0" r="r" b="b"/>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gradFill rotWithShape="0">
                  <a:gsLst>
                    <a:gs pos="0">
                      <a:schemeClr val="accent1">
                        <a:gamma/>
                        <a:shade val="46275"/>
                        <a:invGamma/>
                      </a:schemeClr>
                    </a:gs>
                    <a:gs pos="100000">
                      <a:schemeClr val="accent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1" name="AutoShape 51"/>
                <p:cNvSpPr>
                  <a:spLocks noChangeArrowheads="1"/>
                </p:cNvSpPr>
                <p:nvPr/>
              </p:nvSpPr>
              <p:spPr bwMode="auto">
                <a:xfrm>
                  <a:off x="798" y="1694"/>
                  <a:ext cx="122" cy="53"/>
                </a:xfrm>
                <a:prstGeom prst="roundRect">
                  <a:avLst>
                    <a:gd name="adj" fmla="val 49995"/>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2" name="Freeform 52"/>
                <p:cNvSpPr>
                  <a:spLocks/>
                </p:cNvSpPr>
                <p:nvPr/>
              </p:nvSpPr>
              <p:spPr bwMode="auto">
                <a:xfrm>
                  <a:off x="634" y="1467"/>
                  <a:ext cx="221" cy="230"/>
                </a:xfrm>
                <a:custGeom>
                  <a:avLst/>
                  <a:gdLst>
                    <a:gd name="T0" fmla="*/ 212 w 221"/>
                    <a:gd name="T1" fmla="*/ 204 h 230"/>
                    <a:gd name="T2" fmla="*/ 194 w 221"/>
                    <a:gd name="T3" fmla="*/ 158 h 230"/>
                    <a:gd name="T4" fmla="*/ 188 w 221"/>
                    <a:gd name="T5" fmla="*/ 111 h 230"/>
                    <a:gd name="T6" fmla="*/ 183 w 221"/>
                    <a:gd name="T7" fmla="*/ 72 h 230"/>
                    <a:gd name="T8" fmla="*/ 178 w 221"/>
                    <a:gd name="T9" fmla="*/ 52 h 230"/>
                    <a:gd name="T10" fmla="*/ 169 w 221"/>
                    <a:gd name="T11" fmla="*/ 37 h 230"/>
                    <a:gd name="T12" fmla="*/ 157 w 221"/>
                    <a:gd name="T13" fmla="*/ 24 h 230"/>
                    <a:gd name="T14" fmla="*/ 143 w 221"/>
                    <a:gd name="T15" fmla="*/ 13 h 230"/>
                    <a:gd name="T16" fmla="*/ 124 w 221"/>
                    <a:gd name="T17" fmla="*/ 5 h 230"/>
                    <a:gd name="T18" fmla="*/ 100 w 221"/>
                    <a:gd name="T19" fmla="*/ 0 h 230"/>
                    <a:gd name="T20" fmla="*/ 76 w 221"/>
                    <a:gd name="T21" fmla="*/ 0 h 230"/>
                    <a:gd name="T22" fmla="*/ 54 w 221"/>
                    <a:gd name="T23" fmla="*/ 7 h 230"/>
                    <a:gd name="T24" fmla="*/ 35 w 221"/>
                    <a:gd name="T25" fmla="*/ 16 h 230"/>
                    <a:gd name="T26" fmla="*/ 18 w 221"/>
                    <a:gd name="T27" fmla="*/ 31 h 230"/>
                    <a:gd name="T28" fmla="*/ 5 w 221"/>
                    <a:gd name="T29" fmla="*/ 51 h 230"/>
                    <a:gd name="T30" fmla="*/ 0 w 221"/>
                    <a:gd name="T31" fmla="*/ 73 h 230"/>
                    <a:gd name="T32" fmla="*/ 3 w 221"/>
                    <a:gd name="T33" fmla="*/ 72 h 230"/>
                    <a:gd name="T34" fmla="*/ 15 w 221"/>
                    <a:gd name="T35" fmla="*/ 64 h 230"/>
                    <a:gd name="T36" fmla="*/ 35 w 221"/>
                    <a:gd name="T37" fmla="*/ 58 h 230"/>
                    <a:gd name="T38" fmla="*/ 56 w 221"/>
                    <a:gd name="T39" fmla="*/ 57 h 230"/>
                    <a:gd name="T40" fmla="*/ 74 w 221"/>
                    <a:gd name="T41" fmla="*/ 63 h 230"/>
                    <a:gd name="T42" fmla="*/ 87 w 221"/>
                    <a:gd name="T43" fmla="*/ 73 h 230"/>
                    <a:gd name="T44" fmla="*/ 93 w 221"/>
                    <a:gd name="T45" fmla="*/ 85 h 230"/>
                    <a:gd name="T46" fmla="*/ 96 w 221"/>
                    <a:gd name="T47" fmla="*/ 102 h 230"/>
                    <a:gd name="T48" fmla="*/ 100 w 221"/>
                    <a:gd name="T49" fmla="*/ 124 h 230"/>
                    <a:gd name="T50" fmla="*/ 106 w 221"/>
                    <a:gd name="T51" fmla="*/ 147 h 230"/>
                    <a:gd name="T52" fmla="*/ 116 w 221"/>
                    <a:gd name="T53" fmla="*/ 168 h 230"/>
                    <a:gd name="T54" fmla="*/ 131 w 221"/>
                    <a:gd name="T55" fmla="*/ 190 h 230"/>
                    <a:gd name="T56" fmla="*/ 150 w 221"/>
                    <a:gd name="T57" fmla="*/ 207 h 230"/>
                    <a:gd name="T58" fmla="*/ 172 w 221"/>
                    <a:gd name="T59" fmla="*/ 219 h 230"/>
                    <a:gd name="T60" fmla="*/ 194 w 221"/>
                    <a:gd name="T61" fmla="*/ 226 h 230"/>
                    <a:gd name="T62" fmla="*/ 220 w 221"/>
                    <a:gd name="T63" fmla="*/ 2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30">
                      <a:moveTo>
                        <a:pt x="220" y="229"/>
                      </a:moveTo>
                      <a:lnTo>
                        <a:pt x="212" y="204"/>
                      </a:lnTo>
                      <a:lnTo>
                        <a:pt x="202" y="180"/>
                      </a:lnTo>
                      <a:lnTo>
                        <a:pt x="194" y="158"/>
                      </a:lnTo>
                      <a:lnTo>
                        <a:pt x="190" y="136"/>
                      </a:lnTo>
                      <a:lnTo>
                        <a:pt x="188" y="111"/>
                      </a:lnTo>
                      <a:lnTo>
                        <a:pt x="185" y="85"/>
                      </a:lnTo>
                      <a:lnTo>
                        <a:pt x="183" y="72"/>
                      </a:lnTo>
                      <a:lnTo>
                        <a:pt x="181" y="61"/>
                      </a:lnTo>
                      <a:lnTo>
                        <a:pt x="178" y="52"/>
                      </a:lnTo>
                      <a:lnTo>
                        <a:pt x="173" y="43"/>
                      </a:lnTo>
                      <a:lnTo>
                        <a:pt x="169" y="37"/>
                      </a:lnTo>
                      <a:lnTo>
                        <a:pt x="164" y="30"/>
                      </a:lnTo>
                      <a:lnTo>
                        <a:pt x="157" y="24"/>
                      </a:lnTo>
                      <a:lnTo>
                        <a:pt x="150" y="18"/>
                      </a:lnTo>
                      <a:lnTo>
                        <a:pt x="143" y="13"/>
                      </a:lnTo>
                      <a:lnTo>
                        <a:pt x="134" y="9"/>
                      </a:lnTo>
                      <a:lnTo>
                        <a:pt x="124" y="5"/>
                      </a:lnTo>
                      <a:lnTo>
                        <a:pt x="112" y="2"/>
                      </a:lnTo>
                      <a:lnTo>
                        <a:pt x="100" y="0"/>
                      </a:lnTo>
                      <a:lnTo>
                        <a:pt x="88" y="0"/>
                      </a:lnTo>
                      <a:lnTo>
                        <a:pt x="76" y="0"/>
                      </a:lnTo>
                      <a:lnTo>
                        <a:pt x="65" y="2"/>
                      </a:lnTo>
                      <a:lnTo>
                        <a:pt x="54" y="7"/>
                      </a:lnTo>
                      <a:lnTo>
                        <a:pt x="45" y="10"/>
                      </a:lnTo>
                      <a:lnTo>
                        <a:pt x="35" y="16"/>
                      </a:lnTo>
                      <a:lnTo>
                        <a:pt x="25" y="24"/>
                      </a:lnTo>
                      <a:lnTo>
                        <a:pt x="18" y="31"/>
                      </a:lnTo>
                      <a:lnTo>
                        <a:pt x="11" y="41"/>
                      </a:lnTo>
                      <a:lnTo>
                        <a:pt x="5" y="51"/>
                      </a:lnTo>
                      <a:lnTo>
                        <a:pt x="1" y="63"/>
                      </a:lnTo>
                      <a:lnTo>
                        <a:pt x="0" y="73"/>
                      </a:lnTo>
                      <a:lnTo>
                        <a:pt x="0" y="79"/>
                      </a:lnTo>
                      <a:lnTo>
                        <a:pt x="3" y="72"/>
                      </a:lnTo>
                      <a:lnTo>
                        <a:pt x="8" y="67"/>
                      </a:lnTo>
                      <a:lnTo>
                        <a:pt x="15" y="64"/>
                      </a:lnTo>
                      <a:lnTo>
                        <a:pt x="25" y="60"/>
                      </a:lnTo>
                      <a:lnTo>
                        <a:pt x="35" y="58"/>
                      </a:lnTo>
                      <a:lnTo>
                        <a:pt x="46" y="57"/>
                      </a:lnTo>
                      <a:lnTo>
                        <a:pt x="56" y="57"/>
                      </a:lnTo>
                      <a:lnTo>
                        <a:pt x="67" y="60"/>
                      </a:lnTo>
                      <a:lnTo>
                        <a:pt x="74" y="63"/>
                      </a:lnTo>
                      <a:lnTo>
                        <a:pt x="81" y="67"/>
                      </a:lnTo>
                      <a:lnTo>
                        <a:pt x="87" y="73"/>
                      </a:lnTo>
                      <a:lnTo>
                        <a:pt x="91" y="78"/>
                      </a:lnTo>
                      <a:lnTo>
                        <a:pt x="93" y="85"/>
                      </a:lnTo>
                      <a:lnTo>
                        <a:pt x="95" y="92"/>
                      </a:lnTo>
                      <a:lnTo>
                        <a:pt x="96" y="102"/>
                      </a:lnTo>
                      <a:lnTo>
                        <a:pt x="98" y="112"/>
                      </a:lnTo>
                      <a:lnTo>
                        <a:pt x="100" y="124"/>
                      </a:lnTo>
                      <a:lnTo>
                        <a:pt x="103" y="135"/>
                      </a:lnTo>
                      <a:lnTo>
                        <a:pt x="106" y="147"/>
                      </a:lnTo>
                      <a:lnTo>
                        <a:pt x="111" y="158"/>
                      </a:lnTo>
                      <a:lnTo>
                        <a:pt x="116" y="168"/>
                      </a:lnTo>
                      <a:lnTo>
                        <a:pt x="123" y="180"/>
                      </a:lnTo>
                      <a:lnTo>
                        <a:pt x="131" y="190"/>
                      </a:lnTo>
                      <a:lnTo>
                        <a:pt x="140" y="199"/>
                      </a:lnTo>
                      <a:lnTo>
                        <a:pt x="150" y="207"/>
                      </a:lnTo>
                      <a:lnTo>
                        <a:pt x="163" y="215"/>
                      </a:lnTo>
                      <a:lnTo>
                        <a:pt x="172" y="219"/>
                      </a:lnTo>
                      <a:lnTo>
                        <a:pt x="183" y="223"/>
                      </a:lnTo>
                      <a:lnTo>
                        <a:pt x="194" y="226"/>
                      </a:lnTo>
                      <a:lnTo>
                        <a:pt x="207" y="228"/>
                      </a:lnTo>
                      <a:lnTo>
                        <a:pt x="220" y="229"/>
                      </a:lnTo>
                    </a:path>
                  </a:pathLst>
                </a:cu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3" name="Freeform 53"/>
                <p:cNvSpPr>
                  <a:spLocks/>
                </p:cNvSpPr>
                <p:nvPr/>
              </p:nvSpPr>
              <p:spPr bwMode="auto">
                <a:xfrm>
                  <a:off x="859" y="1467"/>
                  <a:ext cx="222" cy="230"/>
                </a:xfrm>
                <a:custGeom>
                  <a:avLst/>
                  <a:gdLst>
                    <a:gd name="T0" fmla="*/ 7 w 222"/>
                    <a:gd name="T1" fmla="*/ 204 h 230"/>
                    <a:gd name="T2" fmla="*/ 25 w 222"/>
                    <a:gd name="T3" fmla="*/ 158 h 230"/>
                    <a:gd name="T4" fmla="*/ 31 w 222"/>
                    <a:gd name="T5" fmla="*/ 111 h 230"/>
                    <a:gd name="T6" fmla="*/ 36 w 222"/>
                    <a:gd name="T7" fmla="*/ 72 h 230"/>
                    <a:gd name="T8" fmla="*/ 41 w 222"/>
                    <a:gd name="T9" fmla="*/ 52 h 230"/>
                    <a:gd name="T10" fmla="*/ 50 w 222"/>
                    <a:gd name="T11" fmla="*/ 37 h 230"/>
                    <a:gd name="T12" fmla="*/ 62 w 222"/>
                    <a:gd name="T13" fmla="*/ 24 h 230"/>
                    <a:gd name="T14" fmla="*/ 77 w 222"/>
                    <a:gd name="T15" fmla="*/ 13 h 230"/>
                    <a:gd name="T16" fmla="*/ 96 w 222"/>
                    <a:gd name="T17" fmla="*/ 5 h 230"/>
                    <a:gd name="T18" fmla="*/ 120 w 222"/>
                    <a:gd name="T19" fmla="*/ 0 h 230"/>
                    <a:gd name="T20" fmla="*/ 143 w 222"/>
                    <a:gd name="T21" fmla="*/ 0 h 230"/>
                    <a:gd name="T22" fmla="*/ 165 w 222"/>
                    <a:gd name="T23" fmla="*/ 7 h 230"/>
                    <a:gd name="T24" fmla="*/ 184 w 222"/>
                    <a:gd name="T25" fmla="*/ 16 h 230"/>
                    <a:gd name="T26" fmla="*/ 201 w 222"/>
                    <a:gd name="T27" fmla="*/ 31 h 230"/>
                    <a:gd name="T28" fmla="*/ 215 w 222"/>
                    <a:gd name="T29" fmla="*/ 51 h 230"/>
                    <a:gd name="T30" fmla="*/ 221 w 222"/>
                    <a:gd name="T31" fmla="*/ 73 h 230"/>
                    <a:gd name="T32" fmla="*/ 217 w 222"/>
                    <a:gd name="T33" fmla="*/ 72 h 230"/>
                    <a:gd name="T34" fmla="*/ 205 w 222"/>
                    <a:gd name="T35" fmla="*/ 64 h 230"/>
                    <a:gd name="T36" fmla="*/ 184 w 222"/>
                    <a:gd name="T37" fmla="*/ 58 h 230"/>
                    <a:gd name="T38" fmla="*/ 164 w 222"/>
                    <a:gd name="T39" fmla="*/ 57 h 230"/>
                    <a:gd name="T40" fmla="*/ 145 w 222"/>
                    <a:gd name="T41" fmla="*/ 63 h 230"/>
                    <a:gd name="T42" fmla="*/ 132 w 222"/>
                    <a:gd name="T43" fmla="*/ 73 h 230"/>
                    <a:gd name="T44" fmla="*/ 127 w 222"/>
                    <a:gd name="T45" fmla="*/ 85 h 230"/>
                    <a:gd name="T46" fmla="*/ 123 w 222"/>
                    <a:gd name="T47" fmla="*/ 102 h 230"/>
                    <a:gd name="T48" fmla="*/ 120 w 222"/>
                    <a:gd name="T49" fmla="*/ 124 h 230"/>
                    <a:gd name="T50" fmla="*/ 113 w 222"/>
                    <a:gd name="T51" fmla="*/ 147 h 230"/>
                    <a:gd name="T52" fmla="*/ 104 w 222"/>
                    <a:gd name="T53" fmla="*/ 168 h 230"/>
                    <a:gd name="T54" fmla="*/ 89 w 222"/>
                    <a:gd name="T55" fmla="*/ 190 h 230"/>
                    <a:gd name="T56" fmla="*/ 69 w 222"/>
                    <a:gd name="T57" fmla="*/ 207 h 230"/>
                    <a:gd name="T58" fmla="*/ 47 w 222"/>
                    <a:gd name="T59" fmla="*/ 219 h 230"/>
                    <a:gd name="T60" fmla="*/ 25 w 222"/>
                    <a:gd name="T61" fmla="*/ 226 h 230"/>
                    <a:gd name="T62" fmla="*/ 0 w 222"/>
                    <a:gd name="T63" fmla="*/ 2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30">
                      <a:moveTo>
                        <a:pt x="0" y="229"/>
                      </a:moveTo>
                      <a:lnTo>
                        <a:pt x="7" y="204"/>
                      </a:lnTo>
                      <a:lnTo>
                        <a:pt x="17" y="180"/>
                      </a:lnTo>
                      <a:lnTo>
                        <a:pt x="25" y="158"/>
                      </a:lnTo>
                      <a:lnTo>
                        <a:pt x="29" y="136"/>
                      </a:lnTo>
                      <a:lnTo>
                        <a:pt x="31" y="111"/>
                      </a:lnTo>
                      <a:lnTo>
                        <a:pt x="34" y="85"/>
                      </a:lnTo>
                      <a:lnTo>
                        <a:pt x="36" y="72"/>
                      </a:lnTo>
                      <a:lnTo>
                        <a:pt x="38" y="61"/>
                      </a:lnTo>
                      <a:lnTo>
                        <a:pt x="41" y="52"/>
                      </a:lnTo>
                      <a:lnTo>
                        <a:pt x="46" y="43"/>
                      </a:lnTo>
                      <a:lnTo>
                        <a:pt x="50" y="37"/>
                      </a:lnTo>
                      <a:lnTo>
                        <a:pt x="56" y="30"/>
                      </a:lnTo>
                      <a:lnTo>
                        <a:pt x="62" y="24"/>
                      </a:lnTo>
                      <a:lnTo>
                        <a:pt x="69" y="18"/>
                      </a:lnTo>
                      <a:lnTo>
                        <a:pt x="77" y="13"/>
                      </a:lnTo>
                      <a:lnTo>
                        <a:pt x="86" y="9"/>
                      </a:lnTo>
                      <a:lnTo>
                        <a:pt x="96" y="5"/>
                      </a:lnTo>
                      <a:lnTo>
                        <a:pt x="108" y="2"/>
                      </a:lnTo>
                      <a:lnTo>
                        <a:pt x="120" y="0"/>
                      </a:lnTo>
                      <a:lnTo>
                        <a:pt x="132" y="0"/>
                      </a:lnTo>
                      <a:lnTo>
                        <a:pt x="143" y="0"/>
                      </a:lnTo>
                      <a:lnTo>
                        <a:pt x="155" y="2"/>
                      </a:lnTo>
                      <a:lnTo>
                        <a:pt x="165" y="7"/>
                      </a:lnTo>
                      <a:lnTo>
                        <a:pt x="175" y="10"/>
                      </a:lnTo>
                      <a:lnTo>
                        <a:pt x="184" y="16"/>
                      </a:lnTo>
                      <a:lnTo>
                        <a:pt x="195" y="24"/>
                      </a:lnTo>
                      <a:lnTo>
                        <a:pt x="201" y="31"/>
                      </a:lnTo>
                      <a:lnTo>
                        <a:pt x="209" y="41"/>
                      </a:lnTo>
                      <a:lnTo>
                        <a:pt x="215" y="51"/>
                      </a:lnTo>
                      <a:lnTo>
                        <a:pt x="219" y="63"/>
                      </a:lnTo>
                      <a:lnTo>
                        <a:pt x="221" y="73"/>
                      </a:lnTo>
                      <a:lnTo>
                        <a:pt x="220" y="79"/>
                      </a:lnTo>
                      <a:lnTo>
                        <a:pt x="217" y="72"/>
                      </a:lnTo>
                      <a:lnTo>
                        <a:pt x="212" y="67"/>
                      </a:lnTo>
                      <a:lnTo>
                        <a:pt x="205" y="64"/>
                      </a:lnTo>
                      <a:lnTo>
                        <a:pt x="195" y="60"/>
                      </a:lnTo>
                      <a:lnTo>
                        <a:pt x="184" y="58"/>
                      </a:lnTo>
                      <a:lnTo>
                        <a:pt x="174" y="57"/>
                      </a:lnTo>
                      <a:lnTo>
                        <a:pt x="164" y="57"/>
                      </a:lnTo>
                      <a:lnTo>
                        <a:pt x="153" y="60"/>
                      </a:lnTo>
                      <a:lnTo>
                        <a:pt x="145" y="63"/>
                      </a:lnTo>
                      <a:lnTo>
                        <a:pt x="139" y="67"/>
                      </a:lnTo>
                      <a:lnTo>
                        <a:pt x="132" y="73"/>
                      </a:lnTo>
                      <a:lnTo>
                        <a:pt x="129" y="78"/>
                      </a:lnTo>
                      <a:lnTo>
                        <a:pt x="127" y="85"/>
                      </a:lnTo>
                      <a:lnTo>
                        <a:pt x="125" y="92"/>
                      </a:lnTo>
                      <a:lnTo>
                        <a:pt x="123" y="102"/>
                      </a:lnTo>
                      <a:lnTo>
                        <a:pt x="122" y="112"/>
                      </a:lnTo>
                      <a:lnTo>
                        <a:pt x="120" y="124"/>
                      </a:lnTo>
                      <a:lnTo>
                        <a:pt x="117" y="135"/>
                      </a:lnTo>
                      <a:lnTo>
                        <a:pt x="113" y="147"/>
                      </a:lnTo>
                      <a:lnTo>
                        <a:pt x="109" y="158"/>
                      </a:lnTo>
                      <a:lnTo>
                        <a:pt x="104" y="168"/>
                      </a:lnTo>
                      <a:lnTo>
                        <a:pt x="97" y="180"/>
                      </a:lnTo>
                      <a:lnTo>
                        <a:pt x="89" y="190"/>
                      </a:lnTo>
                      <a:lnTo>
                        <a:pt x="79" y="199"/>
                      </a:lnTo>
                      <a:lnTo>
                        <a:pt x="69" y="207"/>
                      </a:lnTo>
                      <a:lnTo>
                        <a:pt x="57" y="215"/>
                      </a:lnTo>
                      <a:lnTo>
                        <a:pt x="47" y="219"/>
                      </a:lnTo>
                      <a:lnTo>
                        <a:pt x="37" y="223"/>
                      </a:lnTo>
                      <a:lnTo>
                        <a:pt x="25" y="226"/>
                      </a:lnTo>
                      <a:lnTo>
                        <a:pt x="12" y="228"/>
                      </a:lnTo>
                      <a:lnTo>
                        <a:pt x="0" y="229"/>
                      </a:lnTo>
                    </a:path>
                  </a:pathLst>
                </a:cu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44" name="Oval 54"/>
                <p:cNvSpPr>
                  <a:spLocks noChangeArrowheads="1"/>
                </p:cNvSpPr>
                <p:nvPr/>
              </p:nvSpPr>
              <p:spPr bwMode="auto">
                <a:xfrm>
                  <a:off x="829" y="1345"/>
                  <a:ext cx="56" cy="52"/>
                </a:xfrm>
                <a:prstGeom prst="ellipse">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grpSp>
        </p:grpSp>
      </p:grpSp>
      <p:sp>
        <p:nvSpPr>
          <p:cNvPr id="35842" name="Rectangle 2"/>
          <p:cNvSpPr>
            <a:spLocks noGrp="1" noChangeArrowheads="1"/>
          </p:cNvSpPr>
          <p:nvPr>
            <p:ph type="ctrTitle" sz="quarter"/>
          </p:nvPr>
        </p:nvSpPr>
        <p:spPr>
          <a:xfrm>
            <a:off x="3651251" y="1381126"/>
            <a:ext cx="8337549" cy="2333625"/>
          </a:xfrm>
        </p:spPr>
        <p:txBody>
          <a:bodyPr/>
          <a:lstStyle>
            <a:lvl1pPr>
              <a:defRPr/>
            </a:lvl1pPr>
          </a:lstStyle>
          <a:p>
            <a:pPr lvl="0"/>
            <a:r>
              <a:rPr lang="ru-RU" altLang="ru-RU" noProof="0" smtClean="0"/>
              <a:t>Образец заголовка</a:t>
            </a:r>
          </a:p>
        </p:txBody>
      </p:sp>
      <p:sp>
        <p:nvSpPr>
          <p:cNvPr id="35843" name="Rectangle 3"/>
          <p:cNvSpPr>
            <a:spLocks noGrp="1" noChangeArrowheads="1"/>
          </p:cNvSpPr>
          <p:nvPr>
            <p:ph type="subTitle" sz="quarter" idx="1"/>
          </p:nvPr>
        </p:nvSpPr>
        <p:spPr>
          <a:xfrm>
            <a:off x="3655485" y="4124326"/>
            <a:ext cx="8333316" cy="1285875"/>
          </a:xfrm>
        </p:spPr>
        <p:txBody>
          <a:bodyPr/>
          <a:lstStyle>
            <a:lvl1pPr marL="0" indent="0">
              <a:buFont typeface="Wingdings" pitchFamily="2" charset="2"/>
              <a:buNone/>
              <a:defRPr/>
            </a:lvl1pPr>
          </a:lstStyle>
          <a:p>
            <a:pPr lvl="0"/>
            <a:r>
              <a:rPr lang="ru-RU" altLang="ru-RU" noProof="0" smtClean="0"/>
              <a:t>Образец подзаголовка</a:t>
            </a:r>
          </a:p>
        </p:txBody>
      </p:sp>
      <p:sp>
        <p:nvSpPr>
          <p:cNvPr id="54" name="Rectangle 4"/>
          <p:cNvSpPr>
            <a:spLocks noGrp="1" noChangeArrowheads="1"/>
          </p:cNvSpPr>
          <p:nvPr>
            <p:ph type="dt" sz="quarter" idx="10"/>
          </p:nvPr>
        </p:nvSpPr>
        <p:spPr>
          <a:xfrm>
            <a:off x="3657600" y="5410200"/>
            <a:ext cx="8331200" cy="457200"/>
          </a:xfrm>
        </p:spPr>
        <p:txBody>
          <a:bodyPr wrap="none"/>
          <a:lstStyle>
            <a:lvl1pPr>
              <a:defRPr sz="3200" b="1">
                <a:latin typeface="+mn-lt"/>
              </a:defRPr>
            </a:lvl1pPr>
          </a:lstStyle>
          <a:p>
            <a:pPr defTabSz="914400" fontAlgn="base">
              <a:spcBef>
                <a:spcPct val="0"/>
              </a:spcBef>
              <a:spcAft>
                <a:spcPct val="0"/>
              </a:spcAft>
              <a:defRPr/>
            </a:pPr>
            <a:endParaRPr lang="ru-RU" altLang="ru-RU">
              <a:solidFill>
                <a:srgbClr val="333300"/>
              </a:solidFill>
            </a:endParaRPr>
          </a:p>
        </p:txBody>
      </p:sp>
      <p:sp>
        <p:nvSpPr>
          <p:cNvPr id="55" name="Rectangle 55"/>
          <p:cNvSpPr>
            <a:spLocks noGrp="1" noChangeArrowheads="1"/>
          </p:cNvSpPr>
          <p:nvPr>
            <p:ph type="ftr" sz="quarter" idx="11"/>
          </p:nvPr>
        </p:nvSpPr>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56" name="Rectangle 56"/>
          <p:cNvSpPr>
            <a:spLocks noGrp="1" noChangeArrowheads="1"/>
          </p:cNvSpPr>
          <p:nvPr>
            <p:ph type="sldNum" sz="quarter" idx="12"/>
          </p:nvPr>
        </p:nvSpPr>
        <p:spPr/>
        <p:txBody>
          <a:bodyPr/>
          <a:lstStyle>
            <a:lvl1pPr>
              <a:defRPr/>
            </a:lvl1pPr>
          </a:lstStyle>
          <a:p>
            <a:pPr defTabSz="914400" fontAlgn="base">
              <a:spcBef>
                <a:spcPct val="0"/>
              </a:spcBef>
              <a:spcAft>
                <a:spcPct val="0"/>
              </a:spcAft>
            </a:pPr>
            <a:fld id="{2C43682D-DB65-465E-BEED-93B4E0F6C4B0}"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189899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5"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5672290-106C-4AB8-AB34-7B634C407A1C}"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1991722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5"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A657668-6A2D-4941-8BCC-F6F9016D340F}"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1271526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000251" y="1524001"/>
            <a:ext cx="4891616" cy="471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7095067" y="1524001"/>
            <a:ext cx="4893733" cy="471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7"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B8DE266D-9A20-4239-97FA-C42CEDB485CA}"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573664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8"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9"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81A28DDC-9DC6-4666-AED1-7928CC0EE80F}"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2502867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4"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5"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D8A4926F-0EE9-4974-A9AB-611C33CE2A14}"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3814137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3"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4"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7FCBA1D-ADA1-410F-8345-352A88E809AE}"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1413940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7"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04CC48FF-3261-4FFB-B380-D92314DF7917}"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1634004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7"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B6BD313-4868-40B2-B9D5-66EE831791EB}"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353236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5"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2F498D2B-2C6B-409A-B22D-8B7DCCC9217A}"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395685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93251" y="228601"/>
            <a:ext cx="2495549" cy="60102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000251" y="228601"/>
            <a:ext cx="7289800" cy="6010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5" name="Rectangle 3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ru-RU" altLang="ru-RU">
              <a:solidFill>
                <a:srgbClr val="333300"/>
              </a:solidFill>
            </a:endParaRPr>
          </a:p>
        </p:txBody>
      </p:sp>
      <p:sp>
        <p:nvSpPr>
          <p:cNvPr id="6" name="Rectangle 3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1AE72237-59B2-4586-B6D6-B1ABEAA5CA1E}"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3915636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srgbClr val="2DA2BF">
                  <a:tint val="20000"/>
                </a:srgbClr>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648BB34C-D988-4B0B-818A-9686A3284313}" type="slidenum">
              <a:rPr lang="uk-UA" altLang="ru-RU" smtClean="0">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1172766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3DD2C12-E8C6-4BAA-BA19-07AA850DF0E5}"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1760110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415F3C37-0123-4032-8CD3-71EE25E648D6}"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73643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764FBE5C-3CA2-4D5C-8A01-BE39CD2A33E3}"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06578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8" name="Footer Placeholder 7"/>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pPr>
            <a:fld id="{934F9A3E-1A76-4523-B516-FC6B2C62CCCF}"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1948067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28C29225-6DEB-4B4D-AF47-84376607986F}"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107758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pPr>
            <a:fld id="{8E124D81-570C-4FB6-A651-C60680F306B8}"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669052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98E7FCAA-50C0-4B07-9BDF-451E65018227}"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677657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D3B1AD6B-F547-4DFD-9B2A-A0CBC5421A7C}"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Tree>
    <p:extLst>
      <p:ext uri="{BB962C8B-B14F-4D97-AF65-F5344CB8AC3E}">
        <p14:creationId xmlns:p14="http://schemas.microsoft.com/office/powerpoint/2010/main" xmlns="" val="7622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306269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1501242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8523772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346734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81919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BF39C8C5-450C-44B9-BC4B-59A4C558AF3A}"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1350719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56632A4A-F8BD-44DC-A94F-15CEF6DE7EBF}"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27265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tint val="75000"/>
                </a:prstClr>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srgbClr val="2DA2BF">
                  <a:tint val="20000"/>
                </a:srgbClr>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648BB34C-D988-4B0B-818A-9686A3284313}" type="slidenum">
              <a:rPr lang="uk-UA" altLang="ru-RU" smtClean="0">
                <a:solidFill>
                  <a:srgbClr val="5FCBEF"/>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srgbClr val="5FCBEF"/>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13222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3DD2C12-E8C6-4BAA-BA19-07AA850DF0E5}"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537532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415F3C37-0123-4032-8CD3-71EE25E648D6}"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74960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764FBE5C-3CA2-4D5C-8A01-BE39CD2A33E3}"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658434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8" name="Footer Placeholder 7"/>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pPr>
            <a:fld id="{934F9A3E-1A76-4523-B516-FC6B2C62CCCF}"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523903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28C29225-6DEB-4B4D-AF47-84376607986F}"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580752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pPr>
            <a:fld id="{8E124D81-570C-4FB6-A651-C60680F306B8}"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687551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98E7FCAA-50C0-4B07-9BDF-451E65018227}"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415447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D3B1AD6B-F547-4DFD-9B2A-A0CBC5421A7C}" type="slidenum">
              <a:rPr lang="uk-UA" altLang="ru-RU" smtClean="0">
                <a:solidFill>
                  <a:prstClr val="white"/>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white"/>
              </a:solidFill>
              <a:latin typeface="Tahoma" panose="020B060403050404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uk-UA" altLang="ru-RU">
              <a:solidFill>
                <a:prstClr val="white"/>
              </a:solidFill>
              <a:latin typeface="Tahoma" panose="020B0604030504040204" pitchFamily="34" charset="0"/>
            </a:endParaRPr>
          </a:p>
        </p:txBody>
      </p:sp>
    </p:spTree>
    <p:extLst>
      <p:ext uri="{BB962C8B-B14F-4D97-AF65-F5344CB8AC3E}">
        <p14:creationId xmlns:p14="http://schemas.microsoft.com/office/powerpoint/2010/main" xmlns="" val="39022550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366856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xmlns="" val="1481164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4087899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xmlns="" val="4165733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F2C58AF-7503-4488-B894-888371CA359B}"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1658565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BF39C8C5-450C-44B9-BC4B-59A4C558AF3A}"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4297427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uk-UA" altLang="ru-RU">
              <a:solidFill>
                <a:prstClr val="black"/>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56632A4A-F8BD-44DC-A94F-15CEF6DE7EBF}" type="slidenum">
              <a:rPr lang="uk-UA" altLang="ru-RU" smtClean="0">
                <a:solidFill>
                  <a:prstClr val="black"/>
                </a:solidFill>
                <a:latin typeface="Tahoma" panose="020B0604030504040204" pitchFamily="34" charset="0"/>
                <a:cs typeface="Arial" panose="020B0604020202020204" pitchFamily="34" charset="0"/>
              </a:rPr>
              <a:pPr defTabSz="914400" fontAlgn="base">
                <a:spcBef>
                  <a:spcPct val="0"/>
                </a:spcBef>
                <a:spcAft>
                  <a:spcPct val="0"/>
                </a:spcAft>
              </a:pPr>
              <a:t>‹#›</a:t>
            </a:fld>
            <a:endParaRPr lang="uk-UA" altLang="ru-RU" smtClean="0">
              <a:solidFill>
                <a:prstClr val="black"/>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391148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1/10/2018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Заполнитель заголовка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pPr rtl="0"/>
            <a:r>
              <a:rPr lang="ru-RU" dirty="0" smtClean="0"/>
              <a:t>Образец заголовка</a:t>
            </a:r>
            <a:endParaRPr lang="ru-RU" dirty="0"/>
          </a:p>
        </p:txBody>
      </p:sp>
      <p:sp>
        <p:nvSpPr>
          <p:cNvPr id="3" name="Замещающий текст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Дата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rtl="0">
              <a:defRPr sz="1200">
                <a:solidFill>
                  <a:schemeClr val="tx2">
                    <a:lumMod val="50000"/>
                    <a:lumOff val="50000"/>
                  </a:schemeClr>
                </a:solidFill>
              </a:defRPr>
            </a:lvl1pPr>
          </a:lstStyle>
          <a:p>
            <a:pPr defTabSz="1218987"/>
            <a:fld id="{40EAA6FA-49D8-40F0-9874-72AAFBF9C152}" type="datetime1">
              <a:rPr lang="ru-RU" smtClean="0">
                <a:solidFill>
                  <a:srgbClr val="000000">
                    <a:lumMod val="50000"/>
                    <a:lumOff val="50000"/>
                  </a:srgbClr>
                </a:solidFill>
              </a:rPr>
              <a:pPr defTabSz="1218987"/>
              <a:t>10.01.2018</a:t>
            </a:fld>
            <a:endParaRPr lang="ru-RU" dirty="0">
              <a:solidFill>
                <a:srgbClr val="000000">
                  <a:lumMod val="50000"/>
                  <a:lumOff val="50000"/>
                </a:srgbClr>
              </a:solidFill>
            </a:endParaRPr>
          </a:p>
        </p:txBody>
      </p:sp>
      <p:sp>
        <p:nvSpPr>
          <p:cNvPr id="5" name="Нижний колонтитул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rtl="0">
              <a:defRPr sz="1200">
                <a:solidFill>
                  <a:schemeClr val="tx2">
                    <a:lumMod val="50000"/>
                    <a:lumOff val="50000"/>
                  </a:schemeClr>
                </a:solidFill>
              </a:defRPr>
            </a:lvl1pPr>
          </a:lstStyle>
          <a:p>
            <a:pPr defTabSz="1218987"/>
            <a:endParaRPr lang="ru-RU" dirty="0">
              <a:solidFill>
                <a:srgbClr val="000000">
                  <a:lumMod val="50000"/>
                  <a:lumOff val="50000"/>
                </a:srgbClr>
              </a:solidFill>
            </a:endParaRPr>
          </a:p>
        </p:txBody>
      </p:sp>
      <p:sp>
        <p:nvSpPr>
          <p:cNvPr id="6" name="Номер слайда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rtl="0">
              <a:defRPr sz="1200">
                <a:solidFill>
                  <a:schemeClr val="tx2">
                    <a:lumMod val="50000"/>
                    <a:lumOff val="50000"/>
                  </a:schemeClr>
                </a:solidFill>
              </a:defRPr>
            </a:lvl1pPr>
          </a:lstStyle>
          <a:p>
            <a:pPr defTabSz="1218987"/>
            <a:fld id="{EB37DED6-D4C7-42EE-AB49-D2E39E64FDE4}" type="slidenum">
              <a:rPr lang="ru-RU" smtClean="0">
                <a:solidFill>
                  <a:srgbClr val="000000">
                    <a:lumMod val="50000"/>
                    <a:lumOff val="50000"/>
                  </a:srgbClr>
                </a:solidFill>
              </a:rPr>
              <a:pPr defTabSz="1218987"/>
              <a:t>‹#›</a:t>
            </a:fld>
            <a:endParaRPr lang="ru-RU" dirty="0">
              <a:solidFill>
                <a:srgbClr val="000000">
                  <a:lumMod val="50000"/>
                  <a:lumOff val="50000"/>
                </a:srgbClr>
              </a:solidFill>
            </a:endParaRPr>
          </a:p>
        </p:txBody>
      </p:sp>
    </p:spTree>
    <p:extLst>
      <p:ext uri="{BB962C8B-B14F-4D97-AF65-F5344CB8AC3E}">
        <p14:creationId xmlns:p14="http://schemas.microsoft.com/office/powerpoint/2010/main" xmlns="" val="363857964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Полилиния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Заголовок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fld id="{226576AF-D35B-4EC9-B011-2158A48FA89D}" type="datetimeFigureOut">
              <a:rPr lang="ru-RU" smtClean="0">
                <a:solidFill>
                  <a:srgbClr val="04617B">
                    <a:shade val="90000"/>
                  </a:srgbClr>
                </a:solidFill>
              </a:rPr>
              <a:pPr defTabSz="914400"/>
              <a:t>10.01.2018</a:t>
            </a:fld>
            <a:endParaRPr lang="ru-RU">
              <a:solidFill>
                <a:srgbClr val="04617B">
                  <a:shade val="90000"/>
                </a:srgbClr>
              </a:solidFill>
            </a:endParaRPr>
          </a:p>
        </p:txBody>
      </p:sp>
      <p:sp>
        <p:nvSpPr>
          <p:cNvPr id="22" name="Нижний колонтитул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endParaRPr lang="ru-RU">
              <a:solidFill>
                <a:srgbClr val="04617B">
                  <a:shade val="90000"/>
                </a:srgbClr>
              </a:solidFill>
            </a:endParaRPr>
          </a:p>
        </p:txBody>
      </p:sp>
      <p:sp>
        <p:nvSpPr>
          <p:cNvPr id="18" name="Номер слайда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a:fld id="{882C8CD7-D83F-42D0-BF95-3325180E3A4E}" type="slidenum">
              <a:rPr lang="ru-RU" smtClean="0">
                <a:solidFill>
                  <a:srgbClr val="04617B">
                    <a:shade val="90000"/>
                  </a:srgbClr>
                </a:solidFill>
              </a:rPr>
              <a:pPr defTabSz="914400"/>
              <a:t>‹#›</a:t>
            </a:fld>
            <a:endParaRPr lang="ru-RU">
              <a:solidFill>
                <a:srgbClr val="04617B">
                  <a:shade val="90000"/>
                </a:srgbClr>
              </a:solidFill>
            </a:endParaRPr>
          </a:p>
        </p:txBody>
      </p:sp>
      <p:grpSp>
        <p:nvGrpSpPr>
          <p:cNvPr id="2" name="Группа 1"/>
          <p:cNvGrpSpPr/>
          <p:nvPr/>
        </p:nvGrpSpPr>
        <p:grpSpPr>
          <a:xfrm>
            <a:off x="-25356" y="202408"/>
            <a:ext cx="12240731"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xmlns="" val="13400309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7D9A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9525"/>
            <a:ext cx="2076451" cy="6878638"/>
            <a:chOff x="0" y="-6"/>
            <a:chExt cx="981" cy="4333"/>
          </a:xfrm>
        </p:grpSpPr>
        <p:sp>
          <p:nvSpPr>
            <p:cNvPr id="34819" name="Rectangle 3"/>
            <p:cNvSpPr>
              <a:spLocks noChangeArrowheads="1"/>
            </p:cNvSpPr>
            <p:nvPr/>
          </p:nvSpPr>
          <p:spPr bwMode="auto">
            <a:xfrm>
              <a:off x="453" y="2151"/>
              <a:ext cx="114"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0" name="Rectangle 4"/>
            <p:cNvSpPr>
              <a:spLocks noChangeArrowheads="1"/>
            </p:cNvSpPr>
            <p:nvPr/>
          </p:nvSpPr>
          <p:spPr bwMode="auto">
            <a:xfrm>
              <a:off x="0" y="2151"/>
              <a:ext cx="221"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1" name="Rectangle 5"/>
            <p:cNvSpPr>
              <a:spLocks noChangeArrowheads="1"/>
            </p:cNvSpPr>
            <p:nvPr/>
          </p:nvSpPr>
          <p:spPr bwMode="auto">
            <a:xfrm>
              <a:off x="222" y="2151"/>
              <a:ext cx="231" cy="2170"/>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2" name="Rectangle 6"/>
            <p:cNvSpPr>
              <a:spLocks noChangeArrowheads="1"/>
            </p:cNvSpPr>
            <p:nvPr/>
          </p:nvSpPr>
          <p:spPr bwMode="auto">
            <a:xfrm>
              <a:off x="567" y="2160"/>
              <a:ext cx="204" cy="2161"/>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3" name="Freeform 7"/>
            <p:cNvSpPr>
              <a:spLocks/>
            </p:cNvSpPr>
            <p:nvPr/>
          </p:nvSpPr>
          <p:spPr bwMode="auto">
            <a:xfrm>
              <a:off x="222" y="2636"/>
              <a:ext cx="344" cy="647"/>
            </a:xfrm>
            <a:custGeom>
              <a:avLst/>
              <a:gdLst>
                <a:gd name="T0" fmla="*/ 343 w 344"/>
                <a:gd name="T1" fmla="*/ 52 h 647"/>
                <a:gd name="T2" fmla="*/ 343 w 344"/>
                <a:gd name="T3" fmla="*/ 194 h 647"/>
                <a:gd name="T4" fmla="*/ 335 w 344"/>
                <a:gd name="T5" fmla="*/ 188 h 647"/>
                <a:gd name="T6" fmla="*/ 315 w 344"/>
                <a:gd name="T7" fmla="*/ 188 h 647"/>
                <a:gd name="T8" fmla="*/ 300 w 344"/>
                <a:gd name="T9" fmla="*/ 194 h 647"/>
                <a:gd name="T10" fmla="*/ 284 w 344"/>
                <a:gd name="T11" fmla="*/ 209 h 647"/>
                <a:gd name="T12" fmla="*/ 242 w 344"/>
                <a:gd name="T13" fmla="*/ 261 h 647"/>
                <a:gd name="T14" fmla="*/ 146 w 344"/>
                <a:gd name="T15" fmla="*/ 366 h 647"/>
                <a:gd name="T16" fmla="*/ 50 w 344"/>
                <a:gd name="T17" fmla="*/ 475 h 647"/>
                <a:gd name="T18" fmla="*/ 30 w 344"/>
                <a:gd name="T19" fmla="*/ 505 h 647"/>
                <a:gd name="T20" fmla="*/ 17 w 344"/>
                <a:gd name="T21" fmla="*/ 535 h 647"/>
                <a:gd name="T22" fmla="*/ 10 w 344"/>
                <a:gd name="T23" fmla="*/ 582 h 647"/>
                <a:gd name="T24" fmla="*/ 0 w 344"/>
                <a:gd name="T25" fmla="*/ 646 h 647"/>
                <a:gd name="T26" fmla="*/ 0 w 344"/>
                <a:gd name="T27" fmla="*/ 365 h 647"/>
                <a:gd name="T28" fmla="*/ 5 w 344"/>
                <a:gd name="T29" fmla="*/ 392 h 647"/>
                <a:gd name="T30" fmla="*/ 10 w 344"/>
                <a:gd name="T31" fmla="*/ 404 h 647"/>
                <a:gd name="T32" fmla="*/ 20 w 344"/>
                <a:gd name="T33" fmla="*/ 410 h 647"/>
                <a:gd name="T34" fmla="*/ 30 w 344"/>
                <a:gd name="T35" fmla="*/ 413 h 647"/>
                <a:gd name="T36" fmla="*/ 45 w 344"/>
                <a:gd name="T37" fmla="*/ 413 h 647"/>
                <a:gd name="T38" fmla="*/ 60 w 344"/>
                <a:gd name="T39" fmla="*/ 407 h 647"/>
                <a:gd name="T40" fmla="*/ 257 w 344"/>
                <a:gd name="T41" fmla="*/ 190 h 647"/>
                <a:gd name="T42" fmla="*/ 297 w 344"/>
                <a:gd name="T43" fmla="*/ 138 h 647"/>
                <a:gd name="T44" fmla="*/ 312 w 344"/>
                <a:gd name="T45" fmla="*/ 111 h 647"/>
                <a:gd name="T46" fmla="*/ 325 w 344"/>
                <a:gd name="T47" fmla="*/ 84 h 647"/>
                <a:gd name="T48" fmla="*/ 335 w 344"/>
                <a:gd name="T49" fmla="*/ 39 h 647"/>
                <a:gd name="T50" fmla="*/ 343 w 344"/>
                <a:gd name="T51" fmla="*/ 0 h 647"/>
                <a:gd name="T52" fmla="*/ 343 w 344"/>
                <a:gd name="T53" fmla="*/ 11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4" name="Freeform 8"/>
            <p:cNvSpPr>
              <a:spLocks/>
            </p:cNvSpPr>
            <p:nvPr/>
          </p:nvSpPr>
          <p:spPr bwMode="auto">
            <a:xfrm>
              <a:off x="222" y="2908"/>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5" name="Freeform 9"/>
            <p:cNvSpPr>
              <a:spLocks/>
            </p:cNvSpPr>
            <p:nvPr/>
          </p:nvSpPr>
          <p:spPr bwMode="auto">
            <a:xfrm>
              <a:off x="222" y="3165"/>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6" name="Freeform 10"/>
            <p:cNvSpPr>
              <a:spLocks/>
            </p:cNvSpPr>
            <p:nvPr/>
          </p:nvSpPr>
          <p:spPr bwMode="auto">
            <a:xfrm>
              <a:off x="222" y="3420"/>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7" name="Freeform 11"/>
            <p:cNvSpPr>
              <a:spLocks/>
            </p:cNvSpPr>
            <p:nvPr/>
          </p:nvSpPr>
          <p:spPr bwMode="auto">
            <a:xfrm>
              <a:off x="222" y="3677"/>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8" name="Freeform 12"/>
            <p:cNvSpPr>
              <a:spLocks/>
            </p:cNvSpPr>
            <p:nvPr/>
          </p:nvSpPr>
          <p:spPr bwMode="auto">
            <a:xfrm>
              <a:off x="301" y="3932"/>
              <a:ext cx="265" cy="392"/>
            </a:xfrm>
            <a:custGeom>
              <a:avLst/>
              <a:gdLst>
                <a:gd name="T0" fmla="*/ 264 w 265"/>
                <a:gd name="T1" fmla="*/ 52 h 392"/>
                <a:gd name="T2" fmla="*/ 264 w 265"/>
                <a:gd name="T3" fmla="*/ 194 h 392"/>
                <a:gd name="T4" fmla="*/ 256 w 265"/>
                <a:gd name="T5" fmla="*/ 188 h 392"/>
                <a:gd name="T6" fmla="*/ 236 w 265"/>
                <a:gd name="T7" fmla="*/ 188 h 392"/>
                <a:gd name="T8" fmla="*/ 221 w 265"/>
                <a:gd name="T9" fmla="*/ 194 h 392"/>
                <a:gd name="T10" fmla="*/ 205 w 265"/>
                <a:gd name="T11" fmla="*/ 209 h 392"/>
                <a:gd name="T12" fmla="*/ 162 w 265"/>
                <a:gd name="T13" fmla="*/ 261 h 392"/>
                <a:gd name="T14" fmla="*/ 66 w 265"/>
                <a:gd name="T15" fmla="*/ 366 h 392"/>
                <a:gd name="T16" fmla="*/ 45 w 265"/>
                <a:gd name="T17" fmla="*/ 391 h 392"/>
                <a:gd name="T18" fmla="*/ 0 w 265"/>
                <a:gd name="T19" fmla="*/ 391 h 392"/>
                <a:gd name="T20" fmla="*/ 178 w 265"/>
                <a:gd name="T21" fmla="*/ 190 h 392"/>
                <a:gd name="T22" fmla="*/ 218 w 265"/>
                <a:gd name="T23" fmla="*/ 138 h 392"/>
                <a:gd name="T24" fmla="*/ 233 w 265"/>
                <a:gd name="T25" fmla="*/ 111 h 392"/>
                <a:gd name="T26" fmla="*/ 246 w 265"/>
                <a:gd name="T27" fmla="*/ 84 h 392"/>
                <a:gd name="T28" fmla="*/ 256 w 265"/>
                <a:gd name="T29" fmla="*/ 39 h 392"/>
                <a:gd name="T30" fmla="*/ 264 w 265"/>
                <a:gd name="T31" fmla="*/ 0 h 392"/>
                <a:gd name="T32" fmla="*/ 264 w 265"/>
                <a:gd name="T33" fmla="*/ 11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5" h="392">
                  <a:moveTo>
                    <a:pt x="264" y="52"/>
                  </a:moveTo>
                  <a:lnTo>
                    <a:pt x="264" y="194"/>
                  </a:lnTo>
                  <a:lnTo>
                    <a:pt x="256" y="188"/>
                  </a:lnTo>
                  <a:lnTo>
                    <a:pt x="236" y="188"/>
                  </a:lnTo>
                  <a:lnTo>
                    <a:pt x="221" y="194"/>
                  </a:lnTo>
                  <a:lnTo>
                    <a:pt x="205" y="209"/>
                  </a:lnTo>
                  <a:lnTo>
                    <a:pt x="162" y="261"/>
                  </a:lnTo>
                  <a:lnTo>
                    <a:pt x="66" y="366"/>
                  </a:lnTo>
                  <a:lnTo>
                    <a:pt x="45" y="391"/>
                  </a:lnTo>
                  <a:lnTo>
                    <a:pt x="0" y="391"/>
                  </a:lnTo>
                  <a:lnTo>
                    <a:pt x="178" y="190"/>
                  </a:lnTo>
                  <a:lnTo>
                    <a:pt x="218" y="138"/>
                  </a:lnTo>
                  <a:lnTo>
                    <a:pt x="233" y="111"/>
                  </a:lnTo>
                  <a:lnTo>
                    <a:pt x="246" y="84"/>
                  </a:lnTo>
                  <a:lnTo>
                    <a:pt x="256" y="39"/>
                  </a:lnTo>
                  <a:lnTo>
                    <a:pt x="264" y="0"/>
                  </a:lnTo>
                  <a:lnTo>
                    <a:pt x="264"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29" name="Freeform 13"/>
            <p:cNvSpPr>
              <a:spLocks/>
            </p:cNvSpPr>
            <p:nvPr/>
          </p:nvSpPr>
          <p:spPr bwMode="auto">
            <a:xfrm>
              <a:off x="222" y="2366"/>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0" name="Freeform 14"/>
            <p:cNvSpPr>
              <a:spLocks/>
            </p:cNvSpPr>
            <p:nvPr/>
          </p:nvSpPr>
          <p:spPr bwMode="auto">
            <a:xfrm>
              <a:off x="222" y="2151"/>
              <a:ext cx="346" cy="575"/>
            </a:xfrm>
            <a:custGeom>
              <a:avLst/>
              <a:gdLst>
                <a:gd name="T0" fmla="*/ 345 w 346"/>
                <a:gd name="T1" fmla="*/ 0 h 575"/>
                <a:gd name="T2" fmla="*/ 343 w 346"/>
                <a:gd name="T3" fmla="*/ 122 h 575"/>
                <a:gd name="T4" fmla="*/ 336 w 346"/>
                <a:gd name="T5" fmla="*/ 116 h 575"/>
                <a:gd name="T6" fmla="*/ 315 w 346"/>
                <a:gd name="T7" fmla="*/ 116 h 575"/>
                <a:gd name="T8" fmla="*/ 300 w 346"/>
                <a:gd name="T9" fmla="*/ 122 h 575"/>
                <a:gd name="T10" fmla="*/ 285 w 346"/>
                <a:gd name="T11" fmla="*/ 137 h 575"/>
                <a:gd name="T12" fmla="*/ 242 w 346"/>
                <a:gd name="T13" fmla="*/ 188 h 575"/>
                <a:gd name="T14" fmla="*/ 146 w 346"/>
                <a:gd name="T15" fmla="*/ 294 h 575"/>
                <a:gd name="T16" fmla="*/ 50 w 346"/>
                <a:gd name="T17" fmla="*/ 403 h 575"/>
                <a:gd name="T18" fmla="*/ 30 w 346"/>
                <a:gd name="T19" fmla="*/ 433 h 575"/>
                <a:gd name="T20" fmla="*/ 17 w 346"/>
                <a:gd name="T21" fmla="*/ 463 h 575"/>
                <a:gd name="T22" fmla="*/ 10 w 346"/>
                <a:gd name="T23" fmla="*/ 510 h 575"/>
                <a:gd name="T24" fmla="*/ 0 w 346"/>
                <a:gd name="T25" fmla="*/ 574 h 575"/>
                <a:gd name="T26" fmla="*/ 0 w 346"/>
                <a:gd name="T27" fmla="*/ 293 h 575"/>
                <a:gd name="T28" fmla="*/ 5 w 346"/>
                <a:gd name="T29" fmla="*/ 320 h 575"/>
                <a:gd name="T30" fmla="*/ 10 w 346"/>
                <a:gd name="T31" fmla="*/ 332 h 575"/>
                <a:gd name="T32" fmla="*/ 20 w 346"/>
                <a:gd name="T33" fmla="*/ 338 h 575"/>
                <a:gd name="T34" fmla="*/ 30 w 346"/>
                <a:gd name="T35" fmla="*/ 341 h 575"/>
                <a:gd name="T36" fmla="*/ 45 w 346"/>
                <a:gd name="T37" fmla="*/ 341 h 575"/>
                <a:gd name="T38" fmla="*/ 60 w 346"/>
                <a:gd name="T39" fmla="*/ 335 h 575"/>
                <a:gd name="T40" fmla="*/ 257 w 346"/>
                <a:gd name="T41" fmla="*/ 117 h 575"/>
                <a:gd name="T42" fmla="*/ 298 w 346"/>
                <a:gd name="T43" fmla="*/ 66 h 575"/>
                <a:gd name="T44" fmla="*/ 313 w 346"/>
                <a:gd name="T45" fmla="*/ 39 h 575"/>
                <a:gd name="T46" fmla="*/ 326 w 346"/>
                <a:gd name="T47" fmla="*/ 12 h 575"/>
                <a:gd name="T48" fmla="*/ 329 w 346"/>
                <a:gd name="T49" fmla="*/ 0 h 575"/>
                <a:gd name="T50" fmla="*/ 345 w 346"/>
                <a:gd name="T51" fmla="*/ 3 h 575"/>
                <a:gd name="T52" fmla="*/ 343 w 346"/>
                <a:gd name="T53" fmla="*/ 4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6" h="575">
                  <a:moveTo>
                    <a:pt x="345" y="0"/>
                  </a:moveTo>
                  <a:lnTo>
                    <a:pt x="343" y="122"/>
                  </a:lnTo>
                  <a:lnTo>
                    <a:pt x="336" y="116"/>
                  </a:lnTo>
                  <a:lnTo>
                    <a:pt x="315" y="116"/>
                  </a:lnTo>
                  <a:lnTo>
                    <a:pt x="300" y="122"/>
                  </a:lnTo>
                  <a:lnTo>
                    <a:pt x="285" y="137"/>
                  </a:lnTo>
                  <a:lnTo>
                    <a:pt x="242" y="188"/>
                  </a:lnTo>
                  <a:lnTo>
                    <a:pt x="146" y="294"/>
                  </a:lnTo>
                  <a:lnTo>
                    <a:pt x="50" y="403"/>
                  </a:lnTo>
                  <a:lnTo>
                    <a:pt x="30" y="433"/>
                  </a:lnTo>
                  <a:lnTo>
                    <a:pt x="17" y="463"/>
                  </a:lnTo>
                  <a:lnTo>
                    <a:pt x="10" y="510"/>
                  </a:lnTo>
                  <a:lnTo>
                    <a:pt x="0" y="574"/>
                  </a:lnTo>
                  <a:lnTo>
                    <a:pt x="0" y="293"/>
                  </a:lnTo>
                  <a:lnTo>
                    <a:pt x="5" y="320"/>
                  </a:lnTo>
                  <a:lnTo>
                    <a:pt x="10" y="332"/>
                  </a:lnTo>
                  <a:lnTo>
                    <a:pt x="20" y="338"/>
                  </a:lnTo>
                  <a:lnTo>
                    <a:pt x="30" y="341"/>
                  </a:lnTo>
                  <a:lnTo>
                    <a:pt x="45" y="341"/>
                  </a:lnTo>
                  <a:lnTo>
                    <a:pt x="60" y="335"/>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1" name="Rectangle 15"/>
            <p:cNvSpPr>
              <a:spLocks noChangeArrowheads="1"/>
            </p:cNvSpPr>
            <p:nvPr/>
          </p:nvSpPr>
          <p:spPr bwMode="auto">
            <a:xfrm>
              <a:off x="453" y="-3"/>
              <a:ext cx="114"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2" name="Rectangle 16"/>
            <p:cNvSpPr>
              <a:spLocks noChangeArrowheads="1"/>
            </p:cNvSpPr>
            <p:nvPr/>
          </p:nvSpPr>
          <p:spPr bwMode="auto">
            <a:xfrm>
              <a:off x="0" y="-3"/>
              <a:ext cx="221" cy="2170"/>
            </a:xfrm>
            <a:prstGeom prst="rect">
              <a:avLst/>
            </a:prstGeom>
            <a:gradFill rotWithShape="0">
              <a:gsLst>
                <a:gs pos="0">
                  <a:schemeClr val="accent1"/>
                </a:gs>
                <a:gs pos="100000">
                  <a:schemeClr val="accent1">
                    <a:gamma/>
                    <a:shade val="46275"/>
                    <a:invGamma/>
                  </a:schemeClr>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3" name="Rectangle 17"/>
            <p:cNvSpPr>
              <a:spLocks noChangeArrowheads="1"/>
            </p:cNvSpPr>
            <p:nvPr/>
          </p:nvSpPr>
          <p:spPr bwMode="auto">
            <a:xfrm>
              <a:off x="222" y="-3"/>
              <a:ext cx="231" cy="2170"/>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4" name="Rectangle 18"/>
            <p:cNvSpPr>
              <a:spLocks noChangeArrowheads="1"/>
            </p:cNvSpPr>
            <p:nvPr/>
          </p:nvSpPr>
          <p:spPr bwMode="auto">
            <a:xfrm>
              <a:off x="567" y="-3"/>
              <a:ext cx="204" cy="2170"/>
            </a:xfrm>
            <a:prstGeom prst="rect">
              <a:avLst/>
            </a:prstGeom>
            <a:gradFill rotWithShape="0">
              <a:gsLst>
                <a:gs pos="0">
                  <a:schemeClr val="accent1">
                    <a:gamma/>
                    <a:shade val="46275"/>
                    <a:invGamma/>
                  </a:schemeClr>
                </a:gs>
                <a:gs pos="100000">
                  <a:schemeClr val="accent1"/>
                </a:gs>
              </a:gsLst>
              <a:lin ang="0" scaled="1"/>
            </a:gradFill>
            <a:ln>
              <a:noFill/>
            </a:ln>
            <a:effectLst/>
            <a:extLst/>
          </p:spPr>
          <p:txBody>
            <a:bodyPr wrap="none" lIns="92075" tIns="46038" rIns="92075" bIns="46038"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1" lang="ru-RU" altLang="ru-RU" sz="24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5" name="Freeform 19"/>
            <p:cNvSpPr>
              <a:spLocks/>
            </p:cNvSpPr>
            <p:nvPr/>
          </p:nvSpPr>
          <p:spPr bwMode="auto">
            <a:xfrm>
              <a:off x="222" y="497"/>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6" name="Freeform 20"/>
            <p:cNvSpPr>
              <a:spLocks/>
            </p:cNvSpPr>
            <p:nvPr/>
          </p:nvSpPr>
          <p:spPr bwMode="auto">
            <a:xfrm>
              <a:off x="222" y="754"/>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7" name="Freeform 21"/>
            <p:cNvSpPr>
              <a:spLocks/>
            </p:cNvSpPr>
            <p:nvPr/>
          </p:nvSpPr>
          <p:spPr bwMode="auto">
            <a:xfrm>
              <a:off x="222" y="1010"/>
              <a:ext cx="344" cy="645"/>
            </a:xfrm>
            <a:custGeom>
              <a:avLst/>
              <a:gdLst>
                <a:gd name="T0" fmla="*/ 343 w 344"/>
                <a:gd name="T1" fmla="*/ 52 h 645"/>
                <a:gd name="T2" fmla="*/ 343 w 344"/>
                <a:gd name="T3" fmla="*/ 194 h 645"/>
                <a:gd name="T4" fmla="*/ 335 w 344"/>
                <a:gd name="T5" fmla="*/ 188 h 645"/>
                <a:gd name="T6" fmla="*/ 315 w 344"/>
                <a:gd name="T7" fmla="*/ 188 h 645"/>
                <a:gd name="T8" fmla="*/ 300 w 344"/>
                <a:gd name="T9" fmla="*/ 194 h 645"/>
                <a:gd name="T10" fmla="*/ 284 w 344"/>
                <a:gd name="T11" fmla="*/ 209 h 645"/>
                <a:gd name="T12" fmla="*/ 242 w 344"/>
                <a:gd name="T13" fmla="*/ 260 h 645"/>
                <a:gd name="T14" fmla="*/ 146 w 344"/>
                <a:gd name="T15" fmla="*/ 365 h 645"/>
                <a:gd name="T16" fmla="*/ 50 w 344"/>
                <a:gd name="T17" fmla="*/ 473 h 645"/>
                <a:gd name="T18" fmla="*/ 30 w 344"/>
                <a:gd name="T19" fmla="*/ 504 h 645"/>
                <a:gd name="T20" fmla="*/ 17 w 344"/>
                <a:gd name="T21" fmla="*/ 534 h 645"/>
                <a:gd name="T22" fmla="*/ 10 w 344"/>
                <a:gd name="T23" fmla="*/ 580 h 645"/>
                <a:gd name="T24" fmla="*/ 0 w 344"/>
                <a:gd name="T25" fmla="*/ 644 h 645"/>
                <a:gd name="T26" fmla="*/ 0 w 344"/>
                <a:gd name="T27" fmla="*/ 364 h 645"/>
                <a:gd name="T28" fmla="*/ 5 w 344"/>
                <a:gd name="T29" fmla="*/ 391 h 645"/>
                <a:gd name="T30" fmla="*/ 10 w 344"/>
                <a:gd name="T31" fmla="*/ 403 h 645"/>
                <a:gd name="T32" fmla="*/ 20 w 344"/>
                <a:gd name="T33" fmla="*/ 409 h 645"/>
                <a:gd name="T34" fmla="*/ 30 w 344"/>
                <a:gd name="T35" fmla="*/ 412 h 645"/>
                <a:gd name="T36" fmla="*/ 45 w 344"/>
                <a:gd name="T37" fmla="*/ 412 h 645"/>
                <a:gd name="T38" fmla="*/ 60 w 344"/>
                <a:gd name="T39" fmla="*/ 406 h 645"/>
                <a:gd name="T40" fmla="*/ 257 w 344"/>
                <a:gd name="T41" fmla="*/ 189 h 645"/>
                <a:gd name="T42" fmla="*/ 297 w 344"/>
                <a:gd name="T43" fmla="*/ 138 h 645"/>
                <a:gd name="T44" fmla="*/ 312 w 344"/>
                <a:gd name="T45" fmla="*/ 111 h 645"/>
                <a:gd name="T46" fmla="*/ 325 w 344"/>
                <a:gd name="T47" fmla="*/ 84 h 645"/>
                <a:gd name="T48" fmla="*/ 335 w 344"/>
                <a:gd name="T49" fmla="*/ 39 h 645"/>
                <a:gd name="T50" fmla="*/ 343 w 344"/>
                <a:gd name="T51" fmla="*/ 0 h 645"/>
                <a:gd name="T52" fmla="*/ 343 w 344"/>
                <a:gd name="T53" fmla="*/ 11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8" name="Freeform 22"/>
            <p:cNvSpPr>
              <a:spLocks/>
            </p:cNvSpPr>
            <p:nvPr/>
          </p:nvSpPr>
          <p:spPr bwMode="auto">
            <a:xfrm>
              <a:off x="222" y="1266"/>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39" name="Freeform 23"/>
            <p:cNvSpPr>
              <a:spLocks/>
            </p:cNvSpPr>
            <p:nvPr/>
          </p:nvSpPr>
          <p:spPr bwMode="auto">
            <a:xfrm>
              <a:off x="222" y="1522"/>
              <a:ext cx="344" cy="647"/>
            </a:xfrm>
            <a:custGeom>
              <a:avLst/>
              <a:gdLst>
                <a:gd name="T0" fmla="*/ 343 w 344"/>
                <a:gd name="T1" fmla="*/ 52 h 647"/>
                <a:gd name="T2" fmla="*/ 343 w 344"/>
                <a:gd name="T3" fmla="*/ 194 h 647"/>
                <a:gd name="T4" fmla="*/ 335 w 344"/>
                <a:gd name="T5" fmla="*/ 188 h 647"/>
                <a:gd name="T6" fmla="*/ 315 w 344"/>
                <a:gd name="T7" fmla="*/ 188 h 647"/>
                <a:gd name="T8" fmla="*/ 300 w 344"/>
                <a:gd name="T9" fmla="*/ 194 h 647"/>
                <a:gd name="T10" fmla="*/ 284 w 344"/>
                <a:gd name="T11" fmla="*/ 209 h 647"/>
                <a:gd name="T12" fmla="*/ 242 w 344"/>
                <a:gd name="T13" fmla="*/ 261 h 647"/>
                <a:gd name="T14" fmla="*/ 146 w 344"/>
                <a:gd name="T15" fmla="*/ 366 h 647"/>
                <a:gd name="T16" fmla="*/ 50 w 344"/>
                <a:gd name="T17" fmla="*/ 475 h 647"/>
                <a:gd name="T18" fmla="*/ 30 w 344"/>
                <a:gd name="T19" fmla="*/ 505 h 647"/>
                <a:gd name="T20" fmla="*/ 17 w 344"/>
                <a:gd name="T21" fmla="*/ 535 h 647"/>
                <a:gd name="T22" fmla="*/ 10 w 344"/>
                <a:gd name="T23" fmla="*/ 582 h 647"/>
                <a:gd name="T24" fmla="*/ 0 w 344"/>
                <a:gd name="T25" fmla="*/ 646 h 647"/>
                <a:gd name="T26" fmla="*/ 0 w 344"/>
                <a:gd name="T27" fmla="*/ 365 h 647"/>
                <a:gd name="T28" fmla="*/ 5 w 344"/>
                <a:gd name="T29" fmla="*/ 392 h 647"/>
                <a:gd name="T30" fmla="*/ 10 w 344"/>
                <a:gd name="T31" fmla="*/ 404 h 647"/>
                <a:gd name="T32" fmla="*/ 20 w 344"/>
                <a:gd name="T33" fmla="*/ 410 h 647"/>
                <a:gd name="T34" fmla="*/ 30 w 344"/>
                <a:gd name="T35" fmla="*/ 413 h 647"/>
                <a:gd name="T36" fmla="*/ 45 w 344"/>
                <a:gd name="T37" fmla="*/ 413 h 647"/>
                <a:gd name="T38" fmla="*/ 60 w 344"/>
                <a:gd name="T39" fmla="*/ 407 h 647"/>
                <a:gd name="T40" fmla="*/ 257 w 344"/>
                <a:gd name="T41" fmla="*/ 190 h 647"/>
                <a:gd name="T42" fmla="*/ 297 w 344"/>
                <a:gd name="T43" fmla="*/ 138 h 647"/>
                <a:gd name="T44" fmla="*/ 312 w 344"/>
                <a:gd name="T45" fmla="*/ 111 h 647"/>
                <a:gd name="T46" fmla="*/ 325 w 344"/>
                <a:gd name="T47" fmla="*/ 84 h 647"/>
                <a:gd name="T48" fmla="*/ 335 w 344"/>
                <a:gd name="T49" fmla="*/ 39 h 647"/>
                <a:gd name="T50" fmla="*/ 343 w 344"/>
                <a:gd name="T51" fmla="*/ 0 h 647"/>
                <a:gd name="T52" fmla="*/ 343 w 344"/>
                <a:gd name="T53" fmla="*/ 11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40" name="Freeform 24"/>
            <p:cNvSpPr>
              <a:spLocks/>
            </p:cNvSpPr>
            <p:nvPr/>
          </p:nvSpPr>
          <p:spPr bwMode="auto">
            <a:xfrm>
              <a:off x="219" y="4178"/>
              <a:ext cx="349" cy="149"/>
            </a:xfrm>
            <a:custGeom>
              <a:avLst/>
              <a:gdLst>
                <a:gd name="T0" fmla="*/ 345 w 349"/>
                <a:gd name="T1" fmla="*/ 52 h 149"/>
                <a:gd name="T2" fmla="*/ 348 w 349"/>
                <a:gd name="T3" fmla="*/ 144 h 149"/>
                <a:gd name="T4" fmla="*/ 0 w 349"/>
                <a:gd name="T5" fmla="*/ 148 h 149"/>
                <a:gd name="T6" fmla="*/ 299 w 349"/>
                <a:gd name="T7" fmla="*/ 143 h 149"/>
                <a:gd name="T8" fmla="*/ 315 w 349"/>
                <a:gd name="T9" fmla="*/ 111 h 149"/>
                <a:gd name="T10" fmla="*/ 328 w 349"/>
                <a:gd name="T11" fmla="*/ 84 h 149"/>
                <a:gd name="T12" fmla="*/ 338 w 349"/>
                <a:gd name="T13" fmla="*/ 39 h 149"/>
                <a:gd name="T14" fmla="*/ 345 w 349"/>
                <a:gd name="T15" fmla="*/ 0 h 149"/>
                <a:gd name="T16" fmla="*/ 345 w 349"/>
                <a:gd name="T17" fmla="*/ 1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149">
                  <a:moveTo>
                    <a:pt x="345" y="52"/>
                  </a:moveTo>
                  <a:lnTo>
                    <a:pt x="348" y="144"/>
                  </a:lnTo>
                  <a:lnTo>
                    <a:pt x="0" y="148"/>
                  </a:lnTo>
                  <a:lnTo>
                    <a:pt x="299" y="143"/>
                  </a:lnTo>
                  <a:lnTo>
                    <a:pt x="315" y="111"/>
                  </a:lnTo>
                  <a:lnTo>
                    <a:pt x="328" y="84"/>
                  </a:lnTo>
                  <a:lnTo>
                    <a:pt x="338" y="39"/>
                  </a:lnTo>
                  <a:lnTo>
                    <a:pt x="345" y="0"/>
                  </a:lnTo>
                  <a:lnTo>
                    <a:pt x="345"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41" name="Freeform 25"/>
            <p:cNvSpPr>
              <a:spLocks/>
            </p:cNvSpPr>
            <p:nvPr/>
          </p:nvSpPr>
          <p:spPr bwMode="auto">
            <a:xfrm>
              <a:off x="222" y="211"/>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42" name="Freeform 26"/>
            <p:cNvSpPr>
              <a:spLocks/>
            </p:cNvSpPr>
            <p:nvPr/>
          </p:nvSpPr>
          <p:spPr bwMode="auto">
            <a:xfrm>
              <a:off x="222" y="-3"/>
              <a:ext cx="346" cy="574"/>
            </a:xfrm>
            <a:custGeom>
              <a:avLst/>
              <a:gdLst>
                <a:gd name="T0" fmla="*/ 345 w 346"/>
                <a:gd name="T1" fmla="*/ 0 h 574"/>
                <a:gd name="T2" fmla="*/ 343 w 346"/>
                <a:gd name="T3" fmla="*/ 122 h 574"/>
                <a:gd name="T4" fmla="*/ 336 w 346"/>
                <a:gd name="T5" fmla="*/ 116 h 574"/>
                <a:gd name="T6" fmla="*/ 315 w 346"/>
                <a:gd name="T7" fmla="*/ 116 h 574"/>
                <a:gd name="T8" fmla="*/ 300 w 346"/>
                <a:gd name="T9" fmla="*/ 122 h 574"/>
                <a:gd name="T10" fmla="*/ 285 w 346"/>
                <a:gd name="T11" fmla="*/ 137 h 574"/>
                <a:gd name="T12" fmla="*/ 242 w 346"/>
                <a:gd name="T13" fmla="*/ 188 h 574"/>
                <a:gd name="T14" fmla="*/ 146 w 346"/>
                <a:gd name="T15" fmla="*/ 294 h 574"/>
                <a:gd name="T16" fmla="*/ 50 w 346"/>
                <a:gd name="T17" fmla="*/ 402 h 574"/>
                <a:gd name="T18" fmla="*/ 30 w 346"/>
                <a:gd name="T19" fmla="*/ 432 h 574"/>
                <a:gd name="T20" fmla="*/ 17 w 346"/>
                <a:gd name="T21" fmla="*/ 462 h 574"/>
                <a:gd name="T22" fmla="*/ 10 w 346"/>
                <a:gd name="T23" fmla="*/ 509 h 574"/>
                <a:gd name="T24" fmla="*/ 0 w 346"/>
                <a:gd name="T25" fmla="*/ 573 h 574"/>
                <a:gd name="T26" fmla="*/ 0 w 346"/>
                <a:gd name="T27" fmla="*/ 292 h 574"/>
                <a:gd name="T28" fmla="*/ 5 w 346"/>
                <a:gd name="T29" fmla="*/ 319 h 574"/>
                <a:gd name="T30" fmla="*/ 10 w 346"/>
                <a:gd name="T31" fmla="*/ 331 h 574"/>
                <a:gd name="T32" fmla="*/ 20 w 346"/>
                <a:gd name="T33" fmla="*/ 337 h 574"/>
                <a:gd name="T34" fmla="*/ 30 w 346"/>
                <a:gd name="T35" fmla="*/ 340 h 574"/>
                <a:gd name="T36" fmla="*/ 45 w 346"/>
                <a:gd name="T37" fmla="*/ 340 h 574"/>
                <a:gd name="T38" fmla="*/ 60 w 346"/>
                <a:gd name="T39" fmla="*/ 334 h 574"/>
                <a:gd name="T40" fmla="*/ 257 w 346"/>
                <a:gd name="T41" fmla="*/ 117 h 574"/>
                <a:gd name="T42" fmla="*/ 298 w 346"/>
                <a:gd name="T43" fmla="*/ 66 h 574"/>
                <a:gd name="T44" fmla="*/ 313 w 346"/>
                <a:gd name="T45" fmla="*/ 39 h 574"/>
                <a:gd name="T46" fmla="*/ 326 w 346"/>
                <a:gd name="T47" fmla="*/ 12 h 574"/>
                <a:gd name="T48" fmla="*/ 329 w 346"/>
                <a:gd name="T49" fmla="*/ 0 h 574"/>
                <a:gd name="T50" fmla="*/ 345 w 346"/>
                <a:gd name="T51" fmla="*/ 3 h 574"/>
                <a:gd name="T52" fmla="*/ 343 w 346"/>
                <a:gd name="T53" fmla="*/ 45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6" h="574">
                  <a:moveTo>
                    <a:pt x="345" y="0"/>
                  </a:moveTo>
                  <a:lnTo>
                    <a:pt x="343" y="122"/>
                  </a:lnTo>
                  <a:lnTo>
                    <a:pt x="336" y="116"/>
                  </a:lnTo>
                  <a:lnTo>
                    <a:pt x="315" y="116"/>
                  </a:lnTo>
                  <a:lnTo>
                    <a:pt x="300" y="122"/>
                  </a:lnTo>
                  <a:lnTo>
                    <a:pt x="285" y="137"/>
                  </a:lnTo>
                  <a:lnTo>
                    <a:pt x="242" y="188"/>
                  </a:lnTo>
                  <a:lnTo>
                    <a:pt x="146" y="294"/>
                  </a:lnTo>
                  <a:lnTo>
                    <a:pt x="50" y="402"/>
                  </a:lnTo>
                  <a:lnTo>
                    <a:pt x="30" y="432"/>
                  </a:lnTo>
                  <a:lnTo>
                    <a:pt x="17" y="462"/>
                  </a:lnTo>
                  <a:lnTo>
                    <a:pt x="10" y="509"/>
                  </a:lnTo>
                  <a:lnTo>
                    <a:pt x="0" y="573"/>
                  </a:lnTo>
                  <a:lnTo>
                    <a:pt x="0" y="292"/>
                  </a:lnTo>
                  <a:lnTo>
                    <a:pt x="5" y="319"/>
                  </a:lnTo>
                  <a:lnTo>
                    <a:pt x="10" y="331"/>
                  </a:lnTo>
                  <a:lnTo>
                    <a:pt x="20" y="337"/>
                  </a:lnTo>
                  <a:lnTo>
                    <a:pt x="30" y="340"/>
                  </a:lnTo>
                  <a:lnTo>
                    <a:pt x="45" y="340"/>
                  </a:lnTo>
                  <a:lnTo>
                    <a:pt x="60" y="334"/>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43" name="Freeform 27"/>
            <p:cNvSpPr>
              <a:spLocks/>
            </p:cNvSpPr>
            <p:nvPr/>
          </p:nvSpPr>
          <p:spPr bwMode="auto">
            <a:xfrm>
              <a:off x="224" y="-6"/>
              <a:ext cx="154" cy="294"/>
            </a:xfrm>
            <a:custGeom>
              <a:avLst/>
              <a:gdLst>
                <a:gd name="T0" fmla="*/ 153 w 154"/>
                <a:gd name="T1" fmla="*/ 3 h 294"/>
                <a:gd name="T2" fmla="*/ 50 w 154"/>
                <a:gd name="T3" fmla="*/ 122 h 294"/>
                <a:gd name="T4" fmla="*/ 30 w 154"/>
                <a:gd name="T5" fmla="*/ 152 h 294"/>
                <a:gd name="T6" fmla="*/ 17 w 154"/>
                <a:gd name="T7" fmla="*/ 182 h 294"/>
                <a:gd name="T8" fmla="*/ 10 w 154"/>
                <a:gd name="T9" fmla="*/ 229 h 294"/>
                <a:gd name="T10" fmla="*/ 0 w 154"/>
                <a:gd name="T11" fmla="*/ 293 h 294"/>
                <a:gd name="T12" fmla="*/ 0 w 154"/>
                <a:gd name="T13" fmla="*/ 12 h 294"/>
                <a:gd name="T14" fmla="*/ 5 w 154"/>
                <a:gd name="T15" fmla="*/ 39 h 294"/>
                <a:gd name="T16" fmla="*/ 10 w 154"/>
                <a:gd name="T17" fmla="*/ 51 h 294"/>
                <a:gd name="T18" fmla="*/ 20 w 154"/>
                <a:gd name="T19" fmla="*/ 57 h 294"/>
                <a:gd name="T20" fmla="*/ 30 w 154"/>
                <a:gd name="T21" fmla="*/ 60 h 294"/>
                <a:gd name="T22" fmla="*/ 45 w 154"/>
                <a:gd name="T23" fmla="*/ 60 h 294"/>
                <a:gd name="T24" fmla="*/ 60 w 154"/>
                <a:gd name="T25" fmla="*/ 54 h 294"/>
                <a:gd name="T26" fmla="*/ 110 w 154"/>
                <a:gd name="T2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294">
                  <a:moveTo>
                    <a:pt x="153" y="3"/>
                  </a:moveTo>
                  <a:lnTo>
                    <a:pt x="50" y="122"/>
                  </a:lnTo>
                  <a:lnTo>
                    <a:pt x="30" y="152"/>
                  </a:lnTo>
                  <a:lnTo>
                    <a:pt x="17" y="182"/>
                  </a:lnTo>
                  <a:lnTo>
                    <a:pt x="10" y="229"/>
                  </a:lnTo>
                  <a:lnTo>
                    <a:pt x="0" y="293"/>
                  </a:lnTo>
                  <a:lnTo>
                    <a:pt x="0" y="12"/>
                  </a:lnTo>
                  <a:lnTo>
                    <a:pt x="5" y="39"/>
                  </a:lnTo>
                  <a:lnTo>
                    <a:pt x="10" y="51"/>
                  </a:lnTo>
                  <a:lnTo>
                    <a:pt x="20" y="57"/>
                  </a:lnTo>
                  <a:lnTo>
                    <a:pt x="30" y="60"/>
                  </a:lnTo>
                  <a:lnTo>
                    <a:pt x="45" y="60"/>
                  </a:lnTo>
                  <a:lnTo>
                    <a:pt x="60" y="54"/>
                  </a:lnTo>
                  <a:lnTo>
                    <a:pt x="110" y="0"/>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44" name="Freeform 28"/>
            <p:cNvSpPr>
              <a:spLocks/>
            </p:cNvSpPr>
            <p:nvPr/>
          </p:nvSpPr>
          <p:spPr bwMode="auto">
            <a:xfrm>
              <a:off x="222" y="1796"/>
              <a:ext cx="344" cy="646"/>
            </a:xfrm>
            <a:custGeom>
              <a:avLst/>
              <a:gdLst>
                <a:gd name="T0" fmla="*/ 343 w 344"/>
                <a:gd name="T1" fmla="*/ 52 h 646"/>
                <a:gd name="T2" fmla="*/ 343 w 344"/>
                <a:gd name="T3" fmla="*/ 194 h 646"/>
                <a:gd name="T4" fmla="*/ 335 w 344"/>
                <a:gd name="T5" fmla="*/ 188 h 646"/>
                <a:gd name="T6" fmla="*/ 315 w 344"/>
                <a:gd name="T7" fmla="*/ 188 h 646"/>
                <a:gd name="T8" fmla="*/ 300 w 344"/>
                <a:gd name="T9" fmla="*/ 194 h 646"/>
                <a:gd name="T10" fmla="*/ 284 w 344"/>
                <a:gd name="T11" fmla="*/ 209 h 646"/>
                <a:gd name="T12" fmla="*/ 242 w 344"/>
                <a:gd name="T13" fmla="*/ 260 h 646"/>
                <a:gd name="T14" fmla="*/ 146 w 344"/>
                <a:gd name="T15" fmla="*/ 366 h 646"/>
                <a:gd name="T16" fmla="*/ 50 w 344"/>
                <a:gd name="T17" fmla="*/ 474 h 646"/>
                <a:gd name="T18" fmla="*/ 30 w 344"/>
                <a:gd name="T19" fmla="*/ 504 h 646"/>
                <a:gd name="T20" fmla="*/ 17 w 344"/>
                <a:gd name="T21" fmla="*/ 534 h 646"/>
                <a:gd name="T22" fmla="*/ 10 w 344"/>
                <a:gd name="T23" fmla="*/ 581 h 646"/>
                <a:gd name="T24" fmla="*/ 0 w 344"/>
                <a:gd name="T25" fmla="*/ 645 h 646"/>
                <a:gd name="T26" fmla="*/ 0 w 344"/>
                <a:gd name="T27" fmla="*/ 364 h 646"/>
                <a:gd name="T28" fmla="*/ 5 w 344"/>
                <a:gd name="T29" fmla="*/ 391 h 646"/>
                <a:gd name="T30" fmla="*/ 10 w 344"/>
                <a:gd name="T31" fmla="*/ 403 h 646"/>
                <a:gd name="T32" fmla="*/ 20 w 344"/>
                <a:gd name="T33" fmla="*/ 409 h 646"/>
                <a:gd name="T34" fmla="*/ 30 w 344"/>
                <a:gd name="T35" fmla="*/ 412 h 646"/>
                <a:gd name="T36" fmla="*/ 45 w 344"/>
                <a:gd name="T37" fmla="*/ 412 h 646"/>
                <a:gd name="T38" fmla="*/ 60 w 344"/>
                <a:gd name="T39" fmla="*/ 406 h 646"/>
                <a:gd name="T40" fmla="*/ 257 w 344"/>
                <a:gd name="T41" fmla="*/ 189 h 646"/>
                <a:gd name="T42" fmla="*/ 297 w 344"/>
                <a:gd name="T43" fmla="*/ 138 h 646"/>
                <a:gd name="T44" fmla="*/ 312 w 344"/>
                <a:gd name="T45" fmla="*/ 111 h 646"/>
                <a:gd name="T46" fmla="*/ 325 w 344"/>
                <a:gd name="T47" fmla="*/ 84 h 646"/>
                <a:gd name="T48" fmla="*/ 335 w 344"/>
                <a:gd name="T49" fmla="*/ 39 h 646"/>
                <a:gd name="T50" fmla="*/ 343 w 344"/>
                <a:gd name="T51" fmla="*/ 0 h 646"/>
                <a:gd name="T52" fmla="*/ 343 w 344"/>
                <a:gd name="T53" fmla="*/ 1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34845" name="Rectangle 29"/>
            <p:cNvSpPr>
              <a:spLocks noChangeArrowheads="1"/>
            </p:cNvSpPr>
            <p:nvPr/>
          </p:nvSpPr>
          <p:spPr bwMode="auto">
            <a:xfrm>
              <a:off x="771" y="0"/>
              <a:ext cx="210" cy="4319"/>
            </a:xfrm>
            <a:prstGeom prst="rect">
              <a:avLst/>
            </a:prstGeom>
            <a:gradFill rotWithShape="0">
              <a:gsLst>
                <a:gs pos="0">
                  <a:schemeClr val="bg1">
                    <a:gamma/>
                    <a:shade val="46275"/>
                    <a:invGamma/>
                  </a:schemeClr>
                </a:gs>
                <a:gs pos="100000">
                  <a:schemeClr val="bg1"/>
                </a:gs>
              </a:gsLst>
              <a:lin ang="0" scaled="1"/>
            </a:gradFill>
            <a:ln>
              <a:noFill/>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charset="0"/>
                <a:ea typeface="+mn-ea"/>
                <a:cs typeface="+mn-cs"/>
              </a:endParaRPr>
            </a:p>
          </p:txBody>
        </p:sp>
        <p:sp>
          <p:nvSpPr>
            <p:cNvPr id="1059" name="Line 30"/>
            <p:cNvSpPr>
              <a:spLocks noChangeShapeType="1"/>
            </p:cNvSpPr>
            <p:nvPr/>
          </p:nvSpPr>
          <p:spPr bwMode="auto">
            <a:xfrm>
              <a:off x="135" y="0"/>
              <a:ext cx="0" cy="4319"/>
            </a:xfrm>
            <a:prstGeom prst="line">
              <a:avLst/>
            </a:prstGeom>
            <a:noFill/>
            <a:ln w="12700" cap="sq">
              <a:solidFill>
                <a:schemeClr val="accent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panose="02020603050405020304" pitchFamily="18" charset="0"/>
                <a:ea typeface="+mn-ea"/>
                <a:cs typeface="+mn-cs"/>
              </a:endParaRPr>
            </a:p>
          </p:txBody>
        </p:sp>
        <p:sp>
          <p:nvSpPr>
            <p:cNvPr id="1060" name="Line 31"/>
            <p:cNvSpPr>
              <a:spLocks noChangeShapeType="1"/>
            </p:cNvSpPr>
            <p:nvPr/>
          </p:nvSpPr>
          <p:spPr bwMode="auto">
            <a:xfrm>
              <a:off x="645" y="0"/>
              <a:ext cx="0" cy="4319"/>
            </a:xfrm>
            <a:prstGeom prst="line">
              <a:avLst/>
            </a:prstGeom>
            <a:noFill/>
            <a:ln w="12700" cap="sq">
              <a:solidFill>
                <a:schemeClr val="accent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sz="1800" b="0" i="0" u="none" strike="noStrike" kern="1200" cap="none" spc="0" normalizeH="0" baseline="0" noProof="0">
                <a:ln>
                  <a:noFill/>
                </a:ln>
                <a:solidFill>
                  <a:srgbClr val="333300"/>
                </a:solidFill>
                <a:effectLst/>
                <a:uLnTx/>
                <a:uFillTx/>
                <a:latin typeface="Times New Roman" panose="02020603050405020304" pitchFamily="18" charset="0"/>
                <a:ea typeface="+mn-ea"/>
                <a:cs typeface="+mn-cs"/>
              </a:endParaRPr>
            </a:p>
          </p:txBody>
        </p:sp>
      </p:grpSp>
      <p:sp>
        <p:nvSpPr>
          <p:cNvPr id="1027" name="Rectangle 32"/>
          <p:cNvSpPr>
            <a:spLocks noGrp="1" noChangeArrowheads="1"/>
          </p:cNvSpPr>
          <p:nvPr>
            <p:ph type="title"/>
          </p:nvPr>
        </p:nvSpPr>
        <p:spPr bwMode="auto">
          <a:xfrm>
            <a:off x="2000251" y="228600"/>
            <a:ext cx="998854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ru-RU" altLang="ru-RU" smtClean="0"/>
              <a:t>Образец заголовка</a:t>
            </a:r>
          </a:p>
        </p:txBody>
      </p:sp>
      <p:sp>
        <p:nvSpPr>
          <p:cNvPr id="1028" name="Rectangle 33"/>
          <p:cNvSpPr>
            <a:spLocks noGrp="1" noChangeArrowheads="1"/>
          </p:cNvSpPr>
          <p:nvPr>
            <p:ph type="body" idx="1"/>
          </p:nvPr>
        </p:nvSpPr>
        <p:spPr bwMode="auto">
          <a:xfrm>
            <a:off x="2000251" y="1524001"/>
            <a:ext cx="9988549"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34850" name="Rectangle 34"/>
          <p:cNvSpPr>
            <a:spLocks noGrp="1" noChangeArrowheads="1"/>
          </p:cNvSpPr>
          <p:nvPr>
            <p:ph type="dt" sz="half" idx="2"/>
          </p:nvPr>
        </p:nvSpPr>
        <p:spPr bwMode="auto">
          <a:xfrm>
            <a:off x="1930400" y="6324600"/>
            <a:ext cx="1879600" cy="490538"/>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defRPr kumimoji="0" sz="1400">
                <a:latin typeface="Times New Roman" charset="0"/>
              </a:defRPr>
            </a:lvl1pPr>
          </a:lstStyle>
          <a:p>
            <a:pPr defTabSz="914400" fontAlgn="base">
              <a:spcBef>
                <a:spcPct val="0"/>
              </a:spcBef>
              <a:spcAft>
                <a:spcPct val="0"/>
              </a:spcAft>
              <a:defRPr/>
            </a:pPr>
            <a:endParaRPr lang="ru-RU" altLang="ru-RU">
              <a:solidFill>
                <a:srgbClr val="333300"/>
              </a:solidFill>
            </a:endParaRPr>
          </a:p>
        </p:txBody>
      </p:sp>
      <p:sp>
        <p:nvSpPr>
          <p:cNvPr id="34851" name="Rectangle 35"/>
          <p:cNvSpPr>
            <a:spLocks noGrp="1" noChangeArrowheads="1"/>
          </p:cNvSpPr>
          <p:nvPr>
            <p:ph type="ftr" sz="quarter" idx="3"/>
          </p:nvPr>
        </p:nvSpPr>
        <p:spPr bwMode="auto">
          <a:xfrm>
            <a:off x="4978400" y="6324600"/>
            <a:ext cx="38608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lgn="ctr">
              <a:defRPr kumimoji="0" sz="1400">
                <a:latin typeface="Times New Roman" charset="0"/>
              </a:defRPr>
            </a:lvl1pPr>
          </a:lstStyle>
          <a:p>
            <a:pPr defTabSz="914400" fontAlgn="base">
              <a:spcBef>
                <a:spcPct val="0"/>
              </a:spcBef>
              <a:spcAft>
                <a:spcPct val="0"/>
              </a:spcAft>
              <a:defRPr/>
            </a:pPr>
            <a:endParaRPr lang="ru-RU" altLang="ru-RU">
              <a:solidFill>
                <a:srgbClr val="333300"/>
              </a:solidFill>
            </a:endParaRPr>
          </a:p>
        </p:txBody>
      </p:sp>
      <p:sp>
        <p:nvSpPr>
          <p:cNvPr id="34852" name="Rectangle 36"/>
          <p:cNvSpPr>
            <a:spLocks noGrp="1" noChangeArrowheads="1"/>
          </p:cNvSpPr>
          <p:nvPr>
            <p:ph type="sldNum" sz="quarter" idx="4"/>
          </p:nvPr>
        </p:nvSpPr>
        <p:spPr bwMode="auto">
          <a:xfrm>
            <a:off x="9652000" y="6324600"/>
            <a:ext cx="2540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kumimoji="0" sz="1400"/>
            </a:lvl1pPr>
          </a:lstStyle>
          <a:p>
            <a:pPr defTabSz="914400" fontAlgn="base">
              <a:spcBef>
                <a:spcPct val="0"/>
              </a:spcBef>
              <a:spcAft>
                <a:spcPct val="0"/>
              </a:spcAft>
            </a:pPr>
            <a:fld id="{B9D19209-0007-4C0F-B9D0-B4532E1BC040}" type="slidenum">
              <a:rPr lang="ru-RU" altLang="ru-RU" smtClean="0">
                <a:solidFill>
                  <a:srgbClr val="333300"/>
                </a:solidFill>
                <a:latin typeface="Times New Roman" panose="02020603050405020304" pitchFamily="18" charset="0"/>
              </a:rPr>
              <a:pPr defTabSz="914400" fontAlgn="base">
                <a:spcBef>
                  <a:spcPct val="0"/>
                </a:spcBef>
                <a:spcAft>
                  <a:spcPct val="0"/>
                </a:spcAft>
              </a:pPr>
              <a:t>‹#›</a:t>
            </a:fld>
            <a:endParaRPr lang="ru-RU" altLang="ru-RU" smtClean="0">
              <a:solidFill>
                <a:srgbClr val="333300"/>
              </a:solidFill>
              <a:latin typeface="Times New Roman" panose="02020603050405020304" pitchFamily="18" charset="0"/>
            </a:endParaRPr>
          </a:p>
        </p:txBody>
      </p:sp>
    </p:spTree>
    <p:extLst>
      <p:ext uri="{BB962C8B-B14F-4D97-AF65-F5344CB8AC3E}">
        <p14:creationId xmlns:p14="http://schemas.microsoft.com/office/powerpoint/2010/main" xmlns="" val="21016519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hlink"/>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hlink"/>
        </a:buClr>
        <a:buChar char="•"/>
        <a:defRPr sz="2000" b="1">
          <a:solidFill>
            <a:schemeClr val="tx1"/>
          </a:solidFill>
          <a:latin typeface="+mn-lt"/>
        </a:defRPr>
      </a:lvl5pPr>
      <a:lvl6pPr marL="2514600" indent="-228600" algn="l" rtl="0" fontAlgn="base">
        <a:spcBef>
          <a:spcPct val="20000"/>
        </a:spcBef>
        <a:spcAft>
          <a:spcPct val="0"/>
        </a:spcAft>
        <a:buClr>
          <a:schemeClr val="hlink"/>
        </a:buClr>
        <a:buChar char="•"/>
        <a:defRPr sz="2000" b="1">
          <a:solidFill>
            <a:schemeClr val="tx1"/>
          </a:solidFill>
          <a:latin typeface="+mn-lt"/>
        </a:defRPr>
      </a:lvl6pPr>
      <a:lvl7pPr marL="2971800" indent="-228600" algn="l" rtl="0" fontAlgn="base">
        <a:spcBef>
          <a:spcPct val="20000"/>
        </a:spcBef>
        <a:spcAft>
          <a:spcPct val="0"/>
        </a:spcAft>
        <a:buClr>
          <a:schemeClr val="hlink"/>
        </a:buClr>
        <a:buChar char="•"/>
        <a:defRPr sz="2000" b="1">
          <a:solidFill>
            <a:schemeClr val="tx1"/>
          </a:solidFill>
          <a:latin typeface="+mn-lt"/>
        </a:defRPr>
      </a:lvl7pPr>
      <a:lvl8pPr marL="3429000" indent="-228600" algn="l" rtl="0" fontAlgn="base">
        <a:spcBef>
          <a:spcPct val="20000"/>
        </a:spcBef>
        <a:spcAft>
          <a:spcPct val="0"/>
        </a:spcAft>
        <a:buClr>
          <a:schemeClr val="hlink"/>
        </a:buClr>
        <a:buChar char="•"/>
        <a:defRPr sz="2000" b="1">
          <a:solidFill>
            <a:schemeClr val="tx1"/>
          </a:solidFill>
          <a:latin typeface="+mn-lt"/>
        </a:defRPr>
      </a:lvl8pPr>
      <a:lvl9pPr marL="3886200" indent="-228600" algn="l" rtl="0" fontAlgn="base">
        <a:spcBef>
          <a:spcPct val="20000"/>
        </a:spcBef>
        <a:spcAft>
          <a:spcPct val="0"/>
        </a:spcAft>
        <a:buClr>
          <a:schemeClr val="hlink"/>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1/10/2018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886053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solidFill>
                  <a:prstClr val="black">
                    <a:tint val="75000"/>
                  </a:prstClr>
                </a:solidFill>
              </a:rPr>
              <a:pPr/>
              <a:t>1/10/2018</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xmlns="" val="64698514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3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1.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52.xml"/><Relationship Id="rId1" Type="http://schemas.openxmlformats.org/officeDocument/2006/relationships/video" Target="../media/media1.mp4"/><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hyperlink" Target="https://uk.wikipedia.org/wiki/%D0%9F%D0%B0%D1%80%D0%BD%D0%B8%D0%BA%D0%BE%D0%B2%D0%B8%D0%B9_%D0%B5%D1%84%D0%B5%D0%BA%D1%82" TargetMode="Externa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hyperlink" Target="https://worksheets.theteacherscorner.net/make.../crossword/" TargetMode="External"/><Relationship Id="rId2" Type="http://schemas.openxmlformats.org/officeDocument/2006/relationships/hyperlink" Target="https://crosswordlabs.com/" TargetMode="Externa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1104" y="123265"/>
            <a:ext cx="10045605" cy="2353235"/>
          </a:xfrm>
        </p:spPr>
        <p:txBody>
          <a:bodyPr>
            <a:noAutofit/>
          </a:bodyPr>
          <a:lstStyle/>
          <a:p>
            <a:pPr algn="ctr"/>
            <a:r>
              <a:rPr lang="uk-UA" sz="4400" b="1" dirty="0" smtClean="0">
                <a:solidFill>
                  <a:schemeClr val="accent3">
                    <a:lumMod val="50000"/>
                  </a:schemeClr>
                </a:solidFill>
              </a:rPr>
              <a:t>Захист навчальних проектів з теми</a:t>
            </a:r>
            <a:br>
              <a:rPr lang="uk-UA" sz="4400" b="1" dirty="0" smtClean="0">
                <a:solidFill>
                  <a:schemeClr val="accent3">
                    <a:lumMod val="50000"/>
                  </a:schemeClr>
                </a:solidFill>
              </a:rPr>
            </a:br>
            <a:r>
              <a:rPr lang="uk-UA" sz="4400" b="1" dirty="0" smtClean="0">
                <a:solidFill>
                  <a:srgbClr val="C00000"/>
                </a:solidFill>
              </a:rPr>
              <a:t>«Температура та життя»</a:t>
            </a:r>
            <a:br>
              <a:rPr lang="uk-UA" sz="4400" b="1" dirty="0" smtClean="0">
                <a:solidFill>
                  <a:srgbClr val="C00000"/>
                </a:solidFill>
              </a:rPr>
            </a:br>
            <a:endParaRPr lang="uk-UA" sz="4400" b="1" dirty="0">
              <a:solidFill>
                <a:srgbClr val="C00000"/>
              </a:solidFill>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bwMode="auto">
          <a:xfrm>
            <a:off x="687313" y="1962912"/>
            <a:ext cx="5135590" cy="45354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bwMode="auto">
          <a:xfrm>
            <a:off x="5822903" y="2109216"/>
            <a:ext cx="5813440" cy="424281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9081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490066"/>
          </a:xfrm>
        </p:spPr>
        <p:txBody>
          <a:bodyPr>
            <a:noAutofit/>
          </a:bodyPr>
          <a:lstStyle/>
          <a:p>
            <a:pPr algn="ctr"/>
            <a:r>
              <a:rPr lang="uk-UA" sz="4000" b="1" dirty="0"/>
              <a:t>Таблиця температур </a:t>
            </a:r>
            <a:endParaRPr lang="ru-RU" sz="4000"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307649641"/>
              </p:ext>
            </p:extLst>
          </p:nvPr>
        </p:nvGraphicFramePr>
        <p:xfrm>
          <a:off x="911425" y="764705"/>
          <a:ext cx="10399983" cy="6019031"/>
        </p:xfrm>
        <a:graphic>
          <a:graphicData uri="http://schemas.openxmlformats.org/drawingml/2006/table">
            <a:tbl>
              <a:tblPr firstRow="1" bandRow="1">
                <a:tableStyleId>{073A0DAA-6AF3-43AB-8588-CEC1D06C72B9}</a:tableStyleId>
              </a:tblPr>
              <a:tblGrid>
                <a:gridCol w="2522328">
                  <a:extLst>
                    <a:ext uri="{9D8B030D-6E8A-4147-A177-3AD203B41FA5}">
                      <a16:colId xmlns="" xmlns:a16="http://schemas.microsoft.com/office/drawing/2014/main" val="20000"/>
                    </a:ext>
                  </a:extLst>
                </a:gridCol>
                <a:gridCol w="2704587">
                  <a:extLst>
                    <a:ext uri="{9D8B030D-6E8A-4147-A177-3AD203B41FA5}">
                      <a16:colId xmlns="" xmlns:a16="http://schemas.microsoft.com/office/drawing/2014/main" val="20001"/>
                    </a:ext>
                  </a:extLst>
                </a:gridCol>
                <a:gridCol w="2547183">
                  <a:extLst>
                    <a:ext uri="{9D8B030D-6E8A-4147-A177-3AD203B41FA5}">
                      <a16:colId xmlns="" xmlns:a16="http://schemas.microsoft.com/office/drawing/2014/main" val="20002"/>
                    </a:ext>
                  </a:extLst>
                </a:gridCol>
                <a:gridCol w="2625885">
                  <a:extLst>
                    <a:ext uri="{9D8B030D-6E8A-4147-A177-3AD203B41FA5}">
                      <a16:colId xmlns="" xmlns:a16="http://schemas.microsoft.com/office/drawing/2014/main" val="20003"/>
                    </a:ext>
                  </a:extLst>
                </a:gridCol>
              </a:tblGrid>
              <a:tr h="891156">
                <a:tc>
                  <a:txBody>
                    <a:bodyPr/>
                    <a:lstStyle/>
                    <a:p>
                      <a:r>
                        <a:rPr lang="uk-UA" sz="2800" dirty="0" smtClean="0"/>
                        <a:t>    </a:t>
                      </a:r>
                      <a:r>
                        <a:rPr lang="uk-UA" sz="2800" b="0" dirty="0" err="1" smtClean="0"/>
                        <a:t>Темпе-</a:t>
                      </a:r>
                      <a:endParaRPr lang="uk-UA" sz="2800" b="0" dirty="0" smtClean="0"/>
                    </a:p>
                    <a:p>
                      <a:r>
                        <a:rPr lang="uk-UA" sz="2800" b="0" dirty="0" smtClean="0"/>
                        <a:t>    </a:t>
                      </a:r>
                      <a:r>
                        <a:rPr lang="uk-UA" sz="2800" b="0" dirty="0" err="1" smtClean="0"/>
                        <a:t>ратура</a:t>
                      </a:r>
                      <a:endParaRPr lang="ru-RU" sz="4000" b="0" i="0" dirty="0"/>
                    </a:p>
                  </a:txBody>
                  <a:tcPr/>
                </a:tc>
                <a:tc>
                  <a:txBody>
                    <a:bodyPr/>
                    <a:lstStyle/>
                    <a:p>
                      <a:r>
                        <a:rPr lang="uk-UA" sz="2800" b="0" i="0" dirty="0" smtClean="0"/>
                        <a:t>Градус</a:t>
                      </a:r>
                      <a:r>
                        <a:rPr lang="uk-UA" sz="2800" b="0" i="0" baseline="0" dirty="0" smtClean="0"/>
                        <a:t> Цельсія</a:t>
                      </a:r>
                      <a:endParaRPr lang="ru-RU" sz="2800" b="0" i="0" dirty="0"/>
                    </a:p>
                  </a:txBody>
                  <a:tcPr/>
                </a:tc>
                <a:tc>
                  <a:txBody>
                    <a:bodyPr/>
                    <a:lstStyle/>
                    <a:p>
                      <a:r>
                        <a:rPr lang="uk-UA" sz="2800" b="0" i="0" dirty="0" smtClean="0"/>
                        <a:t>Градус Фаренгейта</a:t>
                      </a:r>
                      <a:endParaRPr lang="ru-RU" sz="2800" b="0" i="0" dirty="0"/>
                    </a:p>
                  </a:txBody>
                  <a:tcPr/>
                </a:tc>
                <a:tc>
                  <a:txBody>
                    <a:bodyPr/>
                    <a:lstStyle/>
                    <a:p>
                      <a:r>
                        <a:rPr lang="uk-UA" sz="2800" b="0" dirty="0" smtClean="0"/>
                        <a:t>Градус</a:t>
                      </a:r>
                      <a:r>
                        <a:rPr lang="uk-UA" sz="2800" b="0" baseline="0" dirty="0" smtClean="0"/>
                        <a:t> Кельвіна</a:t>
                      </a:r>
                      <a:endParaRPr lang="ru-RU" sz="2800" b="0" dirty="0"/>
                    </a:p>
                  </a:txBody>
                  <a:tcPr/>
                </a:tc>
                <a:extLst>
                  <a:ext uri="{0D108BD9-81ED-4DB2-BD59-A6C34878D82A}">
                    <a16:rowId xmlns="" xmlns:a16="http://schemas.microsoft.com/office/drawing/2014/main" val="10000"/>
                  </a:ext>
                </a:extLst>
              </a:tr>
              <a:tr h="534693">
                <a:tc>
                  <a:txBody>
                    <a:bodyPr/>
                    <a:lstStyle/>
                    <a:p>
                      <a:r>
                        <a:rPr lang="uk-UA" sz="2400" b="0" i="0" dirty="0" smtClean="0"/>
                        <a:t>Абсолютний</a:t>
                      </a:r>
                      <a:r>
                        <a:rPr lang="uk-UA" sz="2400" b="0" i="0" baseline="0" dirty="0" smtClean="0"/>
                        <a:t> нуль</a:t>
                      </a:r>
                      <a:endParaRPr lang="ru-RU" sz="2400" b="0" i="0" dirty="0"/>
                    </a:p>
                  </a:txBody>
                  <a:tcPr/>
                </a:tc>
                <a:tc>
                  <a:txBody>
                    <a:bodyPr/>
                    <a:lstStyle/>
                    <a:p>
                      <a:r>
                        <a:rPr lang="uk-UA" sz="3200" b="0" dirty="0" smtClean="0"/>
                        <a:t>-</a:t>
                      </a:r>
                      <a:r>
                        <a:rPr lang="uk-UA" sz="3200" b="0" baseline="0" dirty="0" smtClean="0"/>
                        <a:t> 273 С</a:t>
                      </a:r>
                      <a:endParaRPr lang="ru-RU" sz="3200" b="0" dirty="0"/>
                    </a:p>
                  </a:txBody>
                  <a:tcPr/>
                </a:tc>
                <a:tc>
                  <a:txBody>
                    <a:bodyPr/>
                    <a:lstStyle/>
                    <a:p>
                      <a:r>
                        <a:rPr lang="uk-UA" sz="3200" b="0" dirty="0" smtClean="0"/>
                        <a:t>-</a:t>
                      </a:r>
                      <a:r>
                        <a:rPr lang="uk-UA" sz="3200" b="0" baseline="0" dirty="0" smtClean="0"/>
                        <a:t> 459 </a:t>
                      </a:r>
                      <a:r>
                        <a:rPr lang="en-US" sz="3200" b="0" baseline="0" dirty="0" smtClean="0"/>
                        <a:t>F</a:t>
                      </a:r>
                      <a:endParaRPr lang="ru-RU" sz="3200" b="0" dirty="0"/>
                    </a:p>
                  </a:txBody>
                  <a:tcPr/>
                </a:tc>
                <a:tc>
                  <a:txBody>
                    <a:bodyPr/>
                    <a:lstStyle/>
                    <a:p>
                      <a:r>
                        <a:rPr lang="en-US" sz="3200" b="0" dirty="0" smtClean="0"/>
                        <a:t> 0 K</a:t>
                      </a:r>
                      <a:endParaRPr lang="ru-RU" sz="3200" b="0" dirty="0"/>
                    </a:p>
                  </a:txBody>
                  <a:tcPr/>
                </a:tc>
                <a:extLst>
                  <a:ext uri="{0D108BD9-81ED-4DB2-BD59-A6C34878D82A}">
                    <a16:rowId xmlns="" xmlns:a16="http://schemas.microsoft.com/office/drawing/2014/main" val="10001"/>
                  </a:ext>
                </a:extLst>
              </a:tr>
              <a:tr h="772335">
                <a:tc>
                  <a:txBody>
                    <a:bodyPr/>
                    <a:lstStyle/>
                    <a:p>
                      <a:r>
                        <a:rPr lang="uk-UA" sz="2400" b="0" baseline="0" dirty="0" smtClean="0"/>
                        <a:t> Замерзання води</a:t>
                      </a:r>
                      <a:endParaRPr lang="ru-RU" sz="2400" b="0" dirty="0"/>
                    </a:p>
                  </a:txBody>
                  <a:tcPr/>
                </a:tc>
                <a:tc>
                  <a:txBody>
                    <a:bodyPr/>
                    <a:lstStyle/>
                    <a:p>
                      <a:r>
                        <a:rPr lang="en-US" sz="3200" dirty="0" smtClean="0"/>
                        <a:t> </a:t>
                      </a:r>
                      <a:r>
                        <a:rPr lang="en-US" sz="3200" b="0" dirty="0" smtClean="0"/>
                        <a:t>0</a:t>
                      </a:r>
                      <a:r>
                        <a:rPr lang="en-US" sz="3200" b="0" baseline="0" dirty="0" smtClean="0"/>
                        <a:t> C</a:t>
                      </a:r>
                      <a:endParaRPr lang="ru-RU" sz="3200" b="0" dirty="0"/>
                    </a:p>
                  </a:txBody>
                  <a:tcPr/>
                </a:tc>
                <a:tc>
                  <a:txBody>
                    <a:bodyPr/>
                    <a:lstStyle/>
                    <a:p>
                      <a:r>
                        <a:rPr lang="en-US" sz="3200" b="1" i="0" dirty="0" smtClean="0"/>
                        <a:t> </a:t>
                      </a:r>
                      <a:r>
                        <a:rPr lang="en-US" sz="3200" b="0" i="0" dirty="0" smtClean="0"/>
                        <a:t>32 F</a:t>
                      </a:r>
                      <a:endParaRPr lang="ru-RU" sz="3200" b="0" i="0" dirty="0"/>
                    </a:p>
                  </a:txBody>
                  <a:tcPr/>
                </a:tc>
                <a:tc>
                  <a:txBody>
                    <a:bodyPr/>
                    <a:lstStyle/>
                    <a:p>
                      <a:r>
                        <a:rPr lang="en-US" dirty="0" smtClean="0"/>
                        <a:t> </a:t>
                      </a:r>
                      <a:r>
                        <a:rPr lang="en-US" sz="3200" b="0" dirty="0" smtClean="0"/>
                        <a:t>273 K</a:t>
                      </a:r>
                      <a:endParaRPr lang="ru-RU" b="0" dirty="0"/>
                    </a:p>
                  </a:txBody>
                  <a:tcPr/>
                </a:tc>
                <a:extLst>
                  <a:ext uri="{0D108BD9-81ED-4DB2-BD59-A6C34878D82A}">
                    <a16:rowId xmlns="" xmlns:a16="http://schemas.microsoft.com/office/drawing/2014/main" val="10002"/>
                  </a:ext>
                </a:extLst>
              </a:tr>
              <a:tr h="772335">
                <a:tc>
                  <a:txBody>
                    <a:bodyPr/>
                    <a:lstStyle/>
                    <a:p>
                      <a:r>
                        <a:rPr lang="uk-UA" sz="2400" b="0" dirty="0" smtClean="0"/>
                        <a:t>Тіла людини</a:t>
                      </a:r>
                      <a:endParaRPr lang="ru-RU" sz="2400" b="0" dirty="0"/>
                    </a:p>
                  </a:txBody>
                  <a:tcPr/>
                </a:tc>
                <a:tc>
                  <a:txBody>
                    <a:bodyPr/>
                    <a:lstStyle/>
                    <a:p>
                      <a:r>
                        <a:rPr lang="en-US" sz="3200" b="0" dirty="0" smtClean="0"/>
                        <a:t> 37 C</a:t>
                      </a:r>
                      <a:endParaRPr lang="ru-RU" sz="3200" b="0" dirty="0"/>
                    </a:p>
                  </a:txBody>
                  <a:tcPr/>
                </a:tc>
                <a:tc>
                  <a:txBody>
                    <a:bodyPr/>
                    <a:lstStyle/>
                    <a:p>
                      <a:r>
                        <a:rPr lang="en-US" sz="3200" b="0" dirty="0" smtClean="0"/>
                        <a:t> 99</a:t>
                      </a:r>
                      <a:r>
                        <a:rPr lang="en-US" sz="3200" b="0" baseline="0" dirty="0" smtClean="0"/>
                        <a:t> F</a:t>
                      </a:r>
                      <a:endParaRPr lang="ru-RU" sz="3200" b="0" dirty="0"/>
                    </a:p>
                  </a:txBody>
                  <a:tcPr/>
                </a:tc>
                <a:tc>
                  <a:txBody>
                    <a:bodyPr/>
                    <a:lstStyle/>
                    <a:p>
                      <a:r>
                        <a:rPr lang="en-US" sz="3200" b="0" dirty="0" smtClean="0"/>
                        <a:t> 310</a:t>
                      </a:r>
                      <a:r>
                        <a:rPr lang="en-US" sz="3200" b="0" baseline="0" dirty="0" smtClean="0"/>
                        <a:t> K</a:t>
                      </a:r>
                      <a:endParaRPr lang="ru-RU" sz="3200" b="0" dirty="0"/>
                    </a:p>
                  </a:txBody>
                  <a:tcPr/>
                </a:tc>
                <a:extLst>
                  <a:ext uri="{0D108BD9-81ED-4DB2-BD59-A6C34878D82A}">
                    <a16:rowId xmlns="" xmlns:a16="http://schemas.microsoft.com/office/drawing/2014/main" val="10004"/>
                  </a:ext>
                </a:extLst>
              </a:tr>
              <a:tr h="772335">
                <a:tc>
                  <a:txBody>
                    <a:bodyPr/>
                    <a:lstStyle/>
                    <a:p>
                      <a:r>
                        <a:rPr lang="uk-UA" sz="2400" b="0" baseline="0" dirty="0" smtClean="0"/>
                        <a:t> Максимальна на Землі</a:t>
                      </a:r>
                      <a:endParaRPr lang="ru-RU" sz="2400" b="0" dirty="0"/>
                    </a:p>
                  </a:txBody>
                  <a:tcP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3200" b="0" dirty="0" smtClean="0"/>
                        <a:t> </a:t>
                      </a:r>
                      <a:r>
                        <a:rPr lang="en-US" sz="3200" kern="1200" dirty="0" smtClean="0">
                          <a:solidFill>
                            <a:schemeClr val="dk1"/>
                          </a:solidFill>
                          <a:effectLst/>
                          <a:latin typeface="+mn-lt"/>
                          <a:ea typeface="+mn-ea"/>
                          <a:cs typeface="+mn-cs"/>
                        </a:rPr>
                        <a:t>10</a:t>
                      </a:r>
                      <a:r>
                        <a:rPr lang="en-US" sz="3200" kern="1200" baseline="30000" dirty="0" smtClean="0">
                          <a:solidFill>
                            <a:schemeClr val="dk1"/>
                          </a:solidFill>
                          <a:effectLst/>
                          <a:latin typeface="+mn-lt"/>
                          <a:ea typeface="+mn-ea"/>
                          <a:cs typeface="+mn-cs"/>
                        </a:rPr>
                        <a:t>13</a:t>
                      </a:r>
                      <a:r>
                        <a:rPr lang="en-US" sz="2400" kern="1200" baseline="30000" dirty="0" smtClean="0">
                          <a:solidFill>
                            <a:schemeClr val="dk1"/>
                          </a:solidFill>
                          <a:effectLst/>
                          <a:latin typeface="+mn-lt"/>
                          <a:ea typeface="+mn-ea"/>
                          <a:cs typeface="+mn-cs"/>
                        </a:rPr>
                        <a:t> </a:t>
                      </a:r>
                      <a:r>
                        <a:rPr lang="en-US" sz="3200" b="0" dirty="0" smtClean="0"/>
                        <a:t>C</a:t>
                      </a:r>
                      <a:endParaRPr lang="ru-RU" sz="3200" b="0" dirty="0"/>
                    </a:p>
                  </a:txBody>
                  <a:tcP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3200" b="0" dirty="0" smtClean="0"/>
                        <a:t> </a:t>
                      </a:r>
                      <a:r>
                        <a:rPr lang="uk-UA" sz="3200" b="0" dirty="0" smtClean="0"/>
                        <a:t>1,8* </a:t>
                      </a:r>
                      <a:r>
                        <a:rPr lang="en-US" sz="3200" kern="1200" dirty="0" smtClean="0">
                          <a:solidFill>
                            <a:schemeClr val="dk1"/>
                          </a:solidFill>
                          <a:effectLst/>
                          <a:latin typeface="+mn-lt"/>
                          <a:ea typeface="+mn-ea"/>
                          <a:cs typeface="+mn-cs"/>
                        </a:rPr>
                        <a:t>10</a:t>
                      </a:r>
                      <a:r>
                        <a:rPr lang="en-US" sz="3200" kern="1200" baseline="30000" dirty="0" smtClean="0">
                          <a:solidFill>
                            <a:schemeClr val="dk1"/>
                          </a:solidFill>
                          <a:effectLst/>
                          <a:latin typeface="+mn-lt"/>
                          <a:ea typeface="+mn-ea"/>
                          <a:cs typeface="+mn-cs"/>
                        </a:rPr>
                        <a:t>13</a:t>
                      </a:r>
                      <a:r>
                        <a:rPr lang="en-US" sz="3200" b="0" dirty="0" smtClean="0"/>
                        <a:t>F</a:t>
                      </a:r>
                      <a:endParaRPr lang="ru-RU" sz="3200" b="0" dirty="0"/>
                    </a:p>
                  </a:txBody>
                  <a:tcPr/>
                </a:tc>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3200" b="0" dirty="0" smtClean="0"/>
                        <a:t> </a:t>
                      </a:r>
                      <a:r>
                        <a:rPr lang="en-US" sz="3200" kern="1200" dirty="0" smtClean="0">
                          <a:solidFill>
                            <a:schemeClr val="dk1"/>
                          </a:solidFill>
                          <a:effectLst/>
                          <a:latin typeface="+mn-lt"/>
                          <a:ea typeface="+mn-ea"/>
                          <a:cs typeface="+mn-cs"/>
                        </a:rPr>
                        <a:t>10</a:t>
                      </a:r>
                      <a:r>
                        <a:rPr lang="en-US" sz="3200" kern="1200" baseline="30000" dirty="0" smtClean="0">
                          <a:solidFill>
                            <a:schemeClr val="dk1"/>
                          </a:solidFill>
                          <a:effectLst/>
                          <a:latin typeface="+mn-lt"/>
                          <a:ea typeface="+mn-ea"/>
                          <a:cs typeface="+mn-cs"/>
                        </a:rPr>
                        <a:t>13</a:t>
                      </a:r>
                      <a:r>
                        <a:rPr lang="en-US" sz="3200" b="0" dirty="0" smtClean="0"/>
                        <a:t> K</a:t>
                      </a:r>
                      <a:endParaRPr lang="ru-RU" sz="3200" b="0" dirty="0"/>
                    </a:p>
                  </a:txBody>
                  <a:tcPr/>
                </a:tc>
                <a:extLst>
                  <a:ext uri="{0D108BD9-81ED-4DB2-BD59-A6C34878D82A}">
                    <a16:rowId xmlns="" xmlns:a16="http://schemas.microsoft.com/office/drawing/2014/main" val="10003"/>
                  </a:ext>
                </a:extLst>
              </a:tr>
              <a:tr h="1009976">
                <a:tc>
                  <a:txBody>
                    <a:bodyPr/>
                    <a:lstStyle/>
                    <a:p>
                      <a:r>
                        <a:rPr lang="uk-UA" sz="2400" b="0" baseline="0" dirty="0" smtClean="0"/>
                        <a:t> </a:t>
                      </a:r>
                      <a:r>
                        <a:rPr lang="uk-UA" sz="2400" b="0" baseline="0" dirty="0" err="1" smtClean="0"/>
                        <a:t>Міжкосміч-</a:t>
                      </a:r>
                      <a:r>
                        <a:rPr lang="uk-UA" sz="2400" b="0" baseline="0" dirty="0" smtClean="0"/>
                        <a:t> ного простору</a:t>
                      </a:r>
                      <a:endParaRPr lang="ru-RU" sz="2400" b="0" dirty="0"/>
                    </a:p>
                  </a:txBody>
                  <a:tcPr/>
                </a:tc>
                <a:tc>
                  <a:txBody>
                    <a:bodyPr/>
                    <a:lstStyle/>
                    <a:p>
                      <a:r>
                        <a:rPr lang="en-US" sz="3200" b="0" dirty="0" smtClean="0"/>
                        <a:t>- 27</a:t>
                      </a:r>
                      <a:r>
                        <a:rPr lang="uk-UA" sz="3200" b="0" dirty="0" smtClean="0"/>
                        <a:t>0</a:t>
                      </a:r>
                      <a:r>
                        <a:rPr lang="en-US" sz="3200" b="0" dirty="0" smtClean="0"/>
                        <a:t>C</a:t>
                      </a:r>
                      <a:endParaRPr lang="ru-RU" sz="3200" b="0" dirty="0"/>
                    </a:p>
                  </a:txBody>
                  <a:tcPr/>
                </a:tc>
                <a:tc>
                  <a:txBody>
                    <a:bodyPr/>
                    <a:lstStyle/>
                    <a:p>
                      <a:r>
                        <a:rPr lang="en-US" sz="3200" b="0" dirty="0" smtClean="0"/>
                        <a:t>- 45</a:t>
                      </a:r>
                      <a:r>
                        <a:rPr lang="uk-UA" sz="3200" b="0" dirty="0" smtClean="0"/>
                        <a:t>4</a:t>
                      </a:r>
                      <a:r>
                        <a:rPr lang="en-US" sz="3200" b="0" dirty="0" smtClean="0"/>
                        <a:t> F</a:t>
                      </a:r>
                      <a:endParaRPr lang="ru-RU" sz="3200" b="0" dirty="0"/>
                    </a:p>
                  </a:txBody>
                  <a:tcPr/>
                </a:tc>
                <a:tc>
                  <a:txBody>
                    <a:bodyPr/>
                    <a:lstStyle/>
                    <a:p>
                      <a:r>
                        <a:rPr lang="en-US" sz="3200" b="0" dirty="0" smtClean="0"/>
                        <a:t> </a:t>
                      </a:r>
                      <a:r>
                        <a:rPr lang="uk-UA" sz="3200" b="0" dirty="0" smtClean="0"/>
                        <a:t>3</a:t>
                      </a:r>
                      <a:r>
                        <a:rPr lang="en-US" sz="3200" b="0" dirty="0" smtClean="0"/>
                        <a:t> K</a:t>
                      </a:r>
                      <a:endParaRPr lang="ru-RU" sz="3200" b="0" dirty="0"/>
                    </a:p>
                  </a:txBody>
                  <a:tcPr/>
                </a:tc>
                <a:extLst>
                  <a:ext uri="{0D108BD9-81ED-4DB2-BD59-A6C34878D82A}">
                    <a16:rowId xmlns="" xmlns:a16="http://schemas.microsoft.com/office/drawing/2014/main" val="10005"/>
                  </a:ext>
                </a:extLst>
              </a:tr>
              <a:tr h="772335">
                <a:tc>
                  <a:txBody>
                    <a:bodyPr/>
                    <a:lstStyle/>
                    <a:p>
                      <a:r>
                        <a:rPr lang="uk-UA" sz="2400" b="0" baseline="0" dirty="0" smtClean="0"/>
                        <a:t>Загорання </a:t>
                      </a:r>
                      <a:r>
                        <a:rPr lang="uk-UA" sz="2400" b="0" baseline="0" dirty="0" err="1" smtClean="0"/>
                        <a:t>бумаги</a:t>
                      </a:r>
                      <a:endParaRPr lang="ru-RU" sz="2400" b="0" dirty="0"/>
                    </a:p>
                  </a:txBody>
                  <a:tcPr/>
                </a:tc>
                <a:tc>
                  <a:txBody>
                    <a:bodyPr/>
                    <a:lstStyle/>
                    <a:p>
                      <a:r>
                        <a:rPr lang="en-US" sz="3200" b="0" dirty="0" smtClean="0"/>
                        <a:t> 451 C</a:t>
                      </a:r>
                      <a:endParaRPr lang="ru-RU" sz="3200" b="0" dirty="0"/>
                    </a:p>
                  </a:txBody>
                  <a:tcPr/>
                </a:tc>
                <a:tc>
                  <a:txBody>
                    <a:bodyPr/>
                    <a:lstStyle/>
                    <a:p>
                      <a:r>
                        <a:rPr lang="en-US" sz="3200" b="0" dirty="0" smtClean="0"/>
                        <a:t> 844</a:t>
                      </a:r>
                      <a:r>
                        <a:rPr lang="en-US" sz="3200" b="0" baseline="0" dirty="0" smtClean="0"/>
                        <a:t> F</a:t>
                      </a:r>
                      <a:endParaRPr lang="ru-RU" sz="3200" b="0" dirty="0"/>
                    </a:p>
                  </a:txBody>
                  <a:tcPr/>
                </a:tc>
                <a:tc>
                  <a:txBody>
                    <a:bodyPr/>
                    <a:lstStyle/>
                    <a:p>
                      <a:r>
                        <a:rPr lang="en-US" sz="3200" b="0" dirty="0" smtClean="0"/>
                        <a:t> 724 K</a:t>
                      </a:r>
                      <a:endParaRPr lang="ru-RU" sz="3200" b="0" dirty="0"/>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xmlns="" val="274406489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9577" y="35626"/>
            <a:ext cx="7313295" cy="762000"/>
          </a:xfrm>
        </p:spPr>
        <p:txBody>
          <a:bodyPr rtlCol="0">
            <a:normAutofit/>
          </a:bodyPr>
          <a:lstStyle/>
          <a:p>
            <a:pPr algn="ctr" rtl="0"/>
            <a:r>
              <a:rPr lang="uk-UA" sz="4800" dirty="0"/>
              <a:t>Висновок</a:t>
            </a:r>
          </a:p>
        </p:txBody>
      </p:sp>
      <p:sp>
        <p:nvSpPr>
          <p:cNvPr id="4" name="Текст 3"/>
          <p:cNvSpPr>
            <a:spLocks noGrp="1"/>
          </p:cNvSpPr>
          <p:nvPr>
            <p:ph type="body" sz="half" idx="2"/>
          </p:nvPr>
        </p:nvSpPr>
        <p:spPr>
          <a:xfrm>
            <a:off x="2063552" y="806089"/>
            <a:ext cx="7992888" cy="2088232"/>
          </a:xfrm>
        </p:spPr>
        <p:txBody>
          <a:bodyPr rtlCol="0">
            <a:noAutofit/>
          </a:bodyPr>
          <a:lstStyle/>
          <a:p>
            <a:pPr algn="just" rtl="0"/>
            <a:r>
              <a:rPr lang="uk-UA" sz="2400" dirty="0"/>
              <a:t>Шкала Фаренгейта була стандартом для кліматичних, </a:t>
            </a:r>
            <a:r>
              <a:rPr lang="uk-UA" sz="2400" dirty="0" err="1"/>
              <a:t>індустрійних</a:t>
            </a:r>
            <a:r>
              <a:rPr lang="uk-UA" sz="2400" dirty="0"/>
              <a:t> та медичних цілей в Англо-</a:t>
            </a:r>
            <a:r>
              <a:rPr lang="uk-UA" sz="2400" dirty="0" err="1"/>
              <a:t>мовних</a:t>
            </a:r>
            <a:r>
              <a:rPr lang="uk-UA" sz="2400" dirty="0"/>
              <a:t> країнах до 1960-их та 1970-их роках, шкала Цельсія замінила шкалу Фаренгейта в більшості країн, окрім США.</a:t>
            </a:r>
          </a:p>
          <a:p>
            <a:pPr algn="just" rtl="0"/>
            <a:r>
              <a:rPr lang="uk-UA" sz="2400" dirty="0"/>
              <a:t>Шкала Фаренгейта широко використовується в США. Наприклад: в прогнозах погоди, в приготуванні їжі та температури охолодження. Науковці використовують саме шкалу Цельсія чи Кельвіна в усіх країнах.</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27648" y="4005064"/>
            <a:ext cx="2736304" cy="239066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20136" y="4775550"/>
            <a:ext cx="1800200" cy="1800200"/>
          </a:xfrm>
          <a:prstGeom prst="ellipse">
            <a:avLst/>
          </a:prstGeom>
          <a:ln>
            <a:noFill/>
          </a:ln>
          <a:effectLst>
            <a:softEdge rad="112500"/>
          </a:effectLst>
        </p:spPr>
      </p:pic>
    </p:spTree>
    <p:extLst>
      <p:ext uri="{BB962C8B-B14F-4D97-AF65-F5344CB8AC3E}">
        <p14:creationId xmlns:p14="http://schemas.microsoft.com/office/powerpoint/2010/main" xmlns="" val="328859878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outHorizontal)">
                                      <p:cBhvr>
                                        <p:cTn id="11" dur="500"/>
                                        <p:tgtEl>
                                          <p:spTgt spid="4">
                                            <p:txEl>
                                              <p:pRg st="0" end="0"/>
                                            </p:txEl>
                                          </p:spTgt>
                                        </p:tgtEl>
                                      </p:cBhvr>
                                    </p:animEffect>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outHorizontal)">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94660" y="1556793"/>
            <a:ext cx="9583073" cy="1323439"/>
          </a:xfrm>
          <a:prstGeom prst="rect">
            <a:avLst/>
          </a:prstGeom>
          <a:noFill/>
        </p:spPr>
        <p:txBody>
          <a:bodyPr wrap="none" lIns="91440" tIns="45720" rIns="91440" bIns="45720">
            <a:spAutoFit/>
          </a:bodyPr>
          <a:lstStyle/>
          <a:p>
            <a:pPr algn="ctr" defTabSz="1218987"/>
            <a:r>
              <a:rPr lang="uk-UA" sz="8000" b="1" dirty="0">
                <a:ln w="0"/>
                <a:solidFill>
                  <a:srgbClr val="374C81"/>
                </a:solidFill>
                <a:effectLst>
                  <a:outerShdw blurRad="38100" dist="19050" dir="2700000" algn="tl" rotWithShape="0">
                    <a:srgbClr val="374C81">
                      <a:alpha val="40000"/>
                    </a:srgbClr>
                  </a:outerShdw>
                </a:effectLst>
                <a:latin typeface="Century Gothic"/>
              </a:rPr>
              <a:t>Дякуємо за увагу!</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39816" y="3284985"/>
            <a:ext cx="2434084" cy="2222425"/>
          </a:xfrm>
          <a:prstGeom prst="rect">
            <a:avLst/>
          </a:prstGeom>
        </p:spPr>
      </p:pic>
    </p:spTree>
    <p:extLst>
      <p:ext uri="{BB962C8B-B14F-4D97-AF65-F5344CB8AC3E}">
        <p14:creationId xmlns:p14="http://schemas.microsoft.com/office/powerpoint/2010/main" xmlns="" val="27549407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207740" y="381792"/>
            <a:ext cx="8188411" cy="1224135"/>
          </a:xfrm>
          <a:prstGeom prst="rect">
            <a:avLst/>
          </a:prstGeom>
        </p:spPr>
        <p:txBody>
          <a:bodyPr>
            <a:normAutofit/>
          </a:bodyPr>
          <a:lstStyle/>
          <a:p>
            <a:pPr marL="0" marR="0" lvl="0" indent="0" algn="l" defTabSz="1218987" rtl="0" eaLnBrk="1" fontAlgn="auto" latinLnBrk="0" hangingPunct="1">
              <a:lnSpc>
                <a:spcPct val="85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1"/>
                </a:solidFill>
                <a:effectLst/>
                <a:uLnTx/>
                <a:uFillTx/>
                <a:latin typeface="+mj-lt"/>
                <a:ea typeface="+mj-ea"/>
                <a:cs typeface="+mj-cs"/>
              </a:rPr>
              <a:t>Перший термометр створив італійський </a:t>
            </a:r>
            <a:br>
              <a:rPr kumimoji="0" lang="uk-UA" sz="2800" b="1" i="0" u="none" strike="noStrike" kern="1200" cap="none" spc="0" normalizeH="0" baseline="0" noProof="0" dirty="0" smtClean="0">
                <a:ln>
                  <a:noFill/>
                </a:ln>
                <a:solidFill>
                  <a:schemeClr val="tx1"/>
                </a:solidFill>
                <a:effectLst/>
                <a:uLnTx/>
                <a:uFillTx/>
                <a:latin typeface="+mj-lt"/>
                <a:ea typeface="+mj-ea"/>
                <a:cs typeface="+mj-cs"/>
              </a:rPr>
            </a:br>
            <a:r>
              <a:rPr kumimoji="0" lang="uk-UA" sz="2800" b="0" i="0" u="none" strike="noStrike" kern="1200" cap="none" spc="0" normalizeH="0" baseline="0" noProof="0" dirty="0" smtClean="0">
                <a:ln>
                  <a:noFill/>
                </a:ln>
                <a:solidFill>
                  <a:schemeClr val="tx1"/>
                </a:solidFill>
                <a:effectLst/>
                <a:uLnTx/>
                <a:uFillTx/>
                <a:latin typeface="+mj-lt"/>
                <a:ea typeface="+mj-ea"/>
                <a:cs typeface="+mj-cs"/>
              </a:rPr>
              <a:t> </a:t>
            </a:r>
            <a:r>
              <a:rPr kumimoji="0" lang="uk-UA" sz="2800" b="1" i="0" u="none" strike="noStrike" kern="1200" cap="none" spc="0" normalizeH="0" baseline="0" noProof="0" dirty="0" smtClean="0">
                <a:ln>
                  <a:noFill/>
                </a:ln>
                <a:solidFill>
                  <a:schemeClr val="tx1"/>
                </a:solidFill>
                <a:effectLst/>
                <a:uLnTx/>
                <a:uFillTx/>
                <a:latin typeface="+mj-lt"/>
                <a:ea typeface="+mj-ea"/>
                <a:cs typeface="+mj-cs"/>
              </a:rPr>
              <a:t>вчений Галілео   Галілей у 1597 р.</a:t>
            </a:r>
            <a:endParaRPr kumimoji="0" lang="ru-RU"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5" name="Рисунок 4" descr="https://chrontime.com/public/event_ru/6465/_1.6465.term-1.jpg"/>
          <p:cNvPicPr/>
          <p:nvPr/>
        </p:nvPicPr>
        <p:blipFill>
          <a:blip r:embed="rId2" cstate="print"/>
          <a:srcRect/>
          <a:stretch>
            <a:fillRect/>
          </a:stretch>
        </p:blipFill>
        <p:spPr bwMode="auto">
          <a:xfrm>
            <a:off x="1018808" y="1883881"/>
            <a:ext cx="4608512" cy="3943029"/>
          </a:xfrm>
          <a:prstGeom prst="rect">
            <a:avLst/>
          </a:prstGeom>
          <a:noFill/>
          <a:ln w="9525">
            <a:noFill/>
            <a:miter lim="800000"/>
            <a:headEnd/>
            <a:tailEnd/>
          </a:ln>
        </p:spPr>
      </p:pic>
      <p:pic>
        <p:nvPicPr>
          <p:cNvPr id="6" name="Рисунок 5" descr="http://www.etar.com.ua/images/Galileo.jpeg"/>
          <p:cNvPicPr/>
          <p:nvPr/>
        </p:nvPicPr>
        <p:blipFill>
          <a:blip r:embed="rId3" cstate="print"/>
          <a:srcRect/>
          <a:stretch>
            <a:fillRect/>
          </a:stretch>
        </p:blipFill>
        <p:spPr bwMode="auto">
          <a:xfrm>
            <a:off x="6082661" y="1875643"/>
            <a:ext cx="5376597" cy="3888432"/>
          </a:xfrm>
          <a:prstGeom prst="rect">
            <a:avLst/>
          </a:prstGeom>
          <a:noFill/>
          <a:ln w="9525">
            <a:noFill/>
            <a:miter lim="800000"/>
            <a:headEnd/>
            <a:tailEnd/>
          </a:ln>
        </p:spPr>
      </p:pic>
    </p:spTree>
    <p:extLst>
      <p:ext uri="{BB962C8B-B14F-4D97-AF65-F5344CB8AC3E}">
        <p14:creationId xmlns:p14="http://schemas.microsoft.com/office/powerpoint/2010/main" xmlns="" val="27549407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3098" y="365760"/>
            <a:ext cx="4009644" cy="5346192"/>
          </a:xfrm>
          <a:prstGeom prst="rect">
            <a:avLst/>
          </a:prstGeom>
          <a:ln>
            <a:noFill/>
          </a:ln>
          <a:effectLst>
            <a:softEdge rad="112500"/>
          </a:effectLst>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98086" y="365760"/>
            <a:ext cx="7181088" cy="5385816"/>
          </a:xfrm>
          <a:prstGeom prst="rect">
            <a:avLst/>
          </a:prstGeom>
          <a:ln>
            <a:noFill/>
          </a:ln>
          <a:effectLst>
            <a:softEdge rad="112500"/>
          </a:effectLst>
        </p:spPr>
      </p:pic>
      <p:sp>
        <p:nvSpPr>
          <p:cNvPr id="4" name="Подзаголовок 2"/>
          <p:cNvSpPr txBox="1">
            <a:spLocks/>
          </p:cNvSpPr>
          <p:nvPr/>
        </p:nvSpPr>
        <p:spPr>
          <a:xfrm>
            <a:off x="4498086" y="5751576"/>
            <a:ext cx="7243718" cy="919000"/>
          </a:xfrm>
          <a:prstGeom prst="rect">
            <a:avLst/>
          </a:prstGeom>
        </p:spPr>
        <p:txBody>
          <a:bodyPr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indent="0">
              <a:buNone/>
            </a:pPr>
            <a:r>
              <a:rPr lang="uk-UA" dirty="0" smtClean="0"/>
              <a:t>Підготували: Богданов Олександр, </a:t>
            </a:r>
            <a:r>
              <a:rPr lang="uk-UA" dirty="0" err="1" smtClean="0"/>
              <a:t>Сталинський</a:t>
            </a:r>
            <a:r>
              <a:rPr lang="uk-UA" dirty="0" smtClean="0"/>
              <a:t> Руслан, </a:t>
            </a:r>
            <a:r>
              <a:rPr lang="uk-UA" dirty="0" err="1" smtClean="0"/>
              <a:t>Дигтяр</a:t>
            </a:r>
            <a:r>
              <a:rPr lang="uk-UA" dirty="0" smtClean="0"/>
              <a:t> </a:t>
            </a:r>
            <a:r>
              <a:rPr lang="uk-UA" dirty="0" err="1" smtClean="0"/>
              <a:t>Станислав</a:t>
            </a:r>
            <a:endParaRPr lang="uk-UA" dirty="0" smtClean="0"/>
          </a:p>
        </p:txBody>
      </p:sp>
    </p:spTree>
    <p:extLst>
      <p:ext uri="{BB962C8B-B14F-4D97-AF65-F5344CB8AC3E}">
        <p14:creationId xmlns:p14="http://schemas.microsoft.com/office/powerpoint/2010/main" xmlns="" val="27549407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505" y="93067"/>
            <a:ext cx="8247356" cy="875763"/>
          </a:xfrm>
        </p:spPr>
        <p:txBody>
          <a:bodyPr>
            <a:normAutofit/>
          </a:bodyPr>
          <a:lstStyle/>
          <a:p>
            <a:pPr algn="ctr"/>
            <a:r>
              <a:rPr lang="uk-UA" sz="4800" b="1" u="sng" dirty="0" smtClean="0">
                <a:solidFill>
                  <a:schemeClr val="accent3">
                    <a:lumMod val="50000"/>
                  </a:schemeClr>
                </a:solidFill>
              </a:rPr>
              <a:t>Біофізики-Дослідники</a:t>
            </a:r>
            <a:endParaRPr lang="ru-RU" sz="4800" b="1" dirty="0">
              <a:solidFill>
                <a:schemeClr val="accent3">
                  <a:lumMod val="50000"/>
                </a:schemeClr>
              </a:solidFill>
            </a:endParaRPr>
          </a:p>
        </p:txBody>
      </p:sp>
      <p:sp>
        <p:nvSpPr>
          <p:cNvPr id="5" name="TextBox 4"/>
          <p:cNvSpPr txBox="1"/>
          <p:nvPr/>
        </p:nvSpPr>
        <p:spPr>
          <a:xfrm>
            <a:off x="2153715" y="1956590"/>
            <a:ext cx="7700977" cy="3108543"/>
          </a:xfrm>
          <a:prstGeom prst="rect">
            <a:avLst/>
          </a:prstGeom>
          <a:noFill/>
        </p:spPr>
        <p:txBody>
          <a:bodyPr wrap="square" rtlCol="0">
            <a:spAutoFit/>
          </a:bodyPr>
          <a:lstStyle/>
          <a:p>
            <a:r>
              <a:rPr lang="uk-UA" sz="2800" b="1" dirty="0" smtClean="0"/>
              <a:t>Завдання:</a:t>
            </a:r>
          </a:p>
          <a:p>
            <a:pPr marL="457200" indent="-457200" algn="just">
              <a:buFont typeface="+mj-lt"/>
              <a:buAutoNum type="arabicParenR"/>
            </a:pPr>
            <a:r>
              <a:rPr lang="uk-UA" sz="2400" b="1" dirty="0" smtClean="0"/>
              <a:t>Дізнатися, як змінюється температура людини протягом доби.</a:t>
            </a:r>
          </a:p>
          <a:p>
            <a:pPr marL="457200" indent="-457200">
              <a:buFont typeface="+mj-lt"/>
              <a:buAutoNum type="arabicParenR"/>
            </a:pPr>
            <a:r>
              <a:rPr lang="uk-UA" sz="2400" b="1" dirty="0" smtClean="0"/>
              <a:t> Дізнатися, чи однакова температура окремих ділянок тіла людини. Де ці знання можна використовувати.</a:t>
            </a:r>
          </a:p>
          <a:p>
            <a:pPr marL="457200" indent="-457200">
              <a:buFont typeface="+mj-lt"/>
              <a:buAutoNum type="arabicParenR"/>
            </a:pPr>
            <a:r>
              <a:rPr lang="uk-UA" sz="2400" b="1" dirty="0" smtClean="0"/>
              <a:t>Дізнатися про температуру живих істот та їх пристосування до різних температур.</a:t>
            </a:r>
          </a:p>
        </p:txBody>
      </p:sp>
      <p:sp>
        <p:nvSpPr>
          <p:cNvPr id="15" name="Выгнутая влево стрелка 14"/>
          <p:cNvSpPr/>
          <p:nvPr/>
        </p:nvSpPr>
        <p:spPr>
          <a:xfrm rot="890655">
            <a:off x="1019668" y="398676"/>
            <a:ext cx="1168215" cy="1548000"/>
          </a:xfrm>
          <a:prstGeom prst="curv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Выгнутая вправо стрелка 15"/>
          <p:cNvSpPr/>
          <p:nvPr/>
        </p:nvSpPr>
        <p:spPr>
          <a:xfrm rot="21017474">
            <a:off x="10404434" y="362551"/>
            <a:ext cx="1171162" cy="1545131"/>
          </a:xfrm>
          <a:prstGeom prst="curvedLef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50872620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3757808" y="6398500"/>
            <a:ext cx="8041710" cy="919000"/>
          </a:xfrm>
          <a:prstGeom prst="rect">
            <a:avLst/>
          </a:prstGeom>
        </p:spPr>
        <p:txBody>
          <a:bodyPr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marR="0" lvl="0" indent="0" algn="l" defTabSz="1218987" rtl="0" eaLnBrk="1" fontAlgn="auto" latinLnBrk="0" hangingPunct="1">
              <a:lnSpc>
                <a:spcPct val="95000"/>
              </a:lnSpc>
              <a:spcBef>
                <a:spcPts val="1866"/>
              </a:spcBef>
              <a:spcAft>
                <a:spcPts val="0"/>
              </a:spcAft>
              <a:buClrTx/>
              <a:buSzPct val="100000"/>
              <a:buFont typeface="Arial" pitchFamily="34" charset="0"/>
              <a:buNone/>
              <a:tabLst/>
              <a:defRPr/>
            </a:pPr>
            <a:r>
              <a:rPr kumimoji="0" lang="uk-UA" sz="2400" b="0" i="0" u="none" strike="noStrike" kern="1200" cap="none" spc="0" normalizeH="0" baseline="0" noProof="0" dirty="0" smtClean="0">
                <a:ln>
                  <a:noFill/>
                </a:ln>
                <a:solidFill>
                  <a:srgbClr val="374C81"/>
                </a:solidFill>
                <a:effectLst/>
                <a:uLnTx/>
                <a:uFillTx/>
                <a:latin typeface="Century Gothic"/>
                <a:ea typeface="+mn-ea"/>
                <a:cs typeface="+mn-cs"/>
              </a:rPr>
              <a:t>Підготували: Гриб Кароліна, </a:t>
            </a:r>
            <a:r>
              <a:rPr kumimoji="0" lang="uk-UA" sz="2400" b="0" i="0" u="none" strike="noStrike" kern="1200" cap="none" spc="0" normalizeH="0" baseline="0" noProof="0" dirty="0" err="1" smtClean="0">
                <a:ln>
                  <a:noFill/>
                </a:ln>
                <a:solidFill>
                  <a:srgbClr val="374C81"/>
                </a:solidFill>
                <a:effectLst/>
                <a:uLnTx/>
                <a:uFillTx/>
                <a:latin typeface="Century Gothic"/>
                <a:ea typeface="+mn-ea"/>
                <a:cs typeface="+mn-cs"/>
              </a:rPr>
              <a:t>Черноштан</a:t>
            </a:r>
            <a:r>
              <a:rPr kumimoji="0" lang="uk-UA" sz="2400" b="0" i="0" u="none" strike="noStrike" kern="1200" cap="none" spc="0" normalizeH="0" baseline="0" noProof="0" dirty="0" smtClean="0">
                <a:ln>
                  <a:noFill/>
                </a:ln>
                <a:solidFill>
                  <a:srgbClr val="374C81"/>
                </a:solidFill>
                <a:effectLst/>
                <a:uLnTx/>
                <a:uFillTx/>
                <a:latin typeface="Century Gothic"/>
                <a:ea typeface="+mn-ea"/>
                <a:cs typeface="+mn-cs"/>
              </a:rPr>
              <a:t> Єлизавета</a:t>
            </a:r>
          </a:p>
        </p:txBody>
      </p:sp>
      <p:pic>
        <p:nvPicPr>
          <p:cNvPr id="5" name="Рисунок 4"/>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r="9052" b="5795"/>
          <a:stretch/>
        </p:blipFill>
        <p:spPr>
          <a:xfrm>
            <a:off x="3373940" y="0"/>
            <a:ext cx="4404724" cy="6083300"/>
          </a:xfrm>
          <a:prstGeom prst="rect">
            <a:avLst/>
          </a:prstGeom>
          <a:ln>
            <a:noFill/>
          </a:ln>
          <a:effectLst>
            <a:softEdge rad="112500"/>
          </a:effectLst>
        </p:spPr>
      </p:pic>
    </p:spTree>
    <p:extLst>
      <p:ext uri="{BB962C8B-B14F-4D97-AF65-F5344CB8AC3E}">
        <p14:creationId xmlns:p14="http://schemas.microsoft.com/office/powerpoint/2010/main" xmlns="" val="199414232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8267679" y="5776161"/>
            <a:ext cx="7243718" cy="919000"/>
          </a:xfrm>
          <a:prstGeom prst="rect">
            <a:avLst/>
          </a:prstGeom>
        </p:spPr>
        <p:txBody>
          <a:bodyPr rtlCol="0">
            <a:normAutofit fontScale="925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marR="0" lvl="0" indent="0" algn="l" defTabSz="1218987" rtl="0" eaLnBrk="1" fontAlgn="auto" latinLnBrk="0" hangingPunct="1">
              <a:lnSpc>
                <a:spcPct val="95000"/>
              </a:lnSpc>
              <a:spcBef>
                <a:spcPts val="1866"/>
              </a:spcBef>
              <a:spcAft>
                <a:spcPts val="0"/>
              </a:spcAft>
              <a:buClrTx/>
              <a:buSzPct val="100000"/>
              <a:buFont typeface="Arial" pitchFamily="34" charset="0"/>
              <a:buNone/>
              <a:tabLst/>
              <a:defRPr/>
            </a:pPr>
            <a:r>
              <a:rPr kumimoji="0" lang="uk-UA" sz="2400" b="0" i="0" u="none" strike="noStrike" kern="1200" cap="none" spc="0" normalizeH="0" baseline="0" noProof="0" dirty="0" smtClean="0">
                <a:ln>
                  <a:noFill/>
                </a:ln>
                <a:solidFill>
                  <a:srgbClr val="374C81"/>
                </a:solidFill>
                <a:effectLst/>
                <a:uLnTx/>
                <a:uFillTx/>
                <a:latin typeface="Century Gothic"/>
                <a:ea typeface="+mn-ea"/>
                <a:cs typeface="+mn-cs"/>
              </a:rPr>
              <a:t>Підготував: </a:t>
            </a:r>
          </a:p>
          <a:p>
            <a:pPr marL="0" marR="0" lvl="0" indent="0" algn="l" defTabSz="1218987" rtl="0" eaLnBrk="1" fontAlgn="auto" latinLnBrk="0" hangingPunct="1">
              <a:lnSpc>
                <a:spcPct val="95000"/>
              </a:lnSpc>
              <a:spcBef>
                <a:spcPts val="1866"/>
              </a:spcBef>
              <a:spcAft>
                <a:spcPts val="0"/>
              </a:spcAft>
              <a:buClrTx/>
              <a:buSzPct val="100000"/>
              <a:buFont typeface="Arial" pitchFamily="34" charset="0"/>
              <a:buNone/>
              <a:tabLst/>
              <a:defRPr/>
            </a:pPr>
            <a:r>
              <a:rPr kumimoji="0" lang="uk-UA" sz="2400" b="0" i="0" u="none" strike="noStrike" kern="1200" cap="none" spc="0" normalizeH="0" baseline="0" noProof="0" dirty="0" smtClean="0">
                <a:ln>
                  <a:noFill/>
                </a:ln>
                <a:solidFill>
                  <a:srgbClr val="374C81"/>
                </a:solidFill>
                <a:effectLst/>
                <a:uLnTx/>
                <a:uFillTx/>
                <a:latin typeface="Century Gothic"/>
                <a:ea typeface="+mn-ea"/>
                <a:cs typeface="+mn-cs"/>
              </a:rPr>
              <a:t>Макаренко Арсен</a:t>
            </a:r>
          </a:p>
        </p:txBody>
      </p:sp>
      <p:pic>
        <p:nvPicPr>
          <p:cNvPr id="2" name="Рисунок 1"/>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 uri="{28A0092B-C50C-407E-A947-70E740481C1C}">
                <a14:useLocalDpi xmlns:a14="http://schemas.microsoft.com/office/drawing/2010/main" xmlns="" val="0"/>
              </a:ext>
            </a:extLst>
          </a:blip>
          <a:srcRect t="3048"/>
          <a:stretch/>
        </p:blipFill>
        <p:spPr>
          <a:xfrm>
            <a:off x="2998918" y="209006"/>
            <a:ext cx="5143500" cy="6648994"/>
          </a:xfrm>
          <a:prstGeom prst="rect">
            <a:avLst/>
          </a:prstGeom>
          <a:ln>
            <a:noFill/>
          </a:ln>
          <a:effectLst>
            <a:softEdge rad="112500"/>
          </a:effectLst>
        </p:spPr>
      </p:pic>
    </p:spTree>
    <p:extLst>
      <p:ext uri="{BB962C8B-B14F-4D97-AF65-F5344CB8AC3E}">
        <p14:creationId xmlns:p14="http://schemas.microsoft.com/office/powerpoint/2010/main" xmlns="" val="49652199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3"/>
          <p:cNvSpPr txBox="1">
            <a:spLocks/>
          </p:cNvSpPr>
          <p:nvPr/>
        </p:nvSpPr>
        <p:spPr>
          <a:xfrm>
            <a:off x="543697" y="474833"/>
            <a:ext cx="11071653" cy="1368151"/>
          </a:xfrm>
          <a:prstGeom prst="rect">
            <a:avLst/>
          </a:prstGeom>
          <a:ln>
            <a:noFill/>
          </a:ln>
        </p:spPr>
        <p:txBody>
          <a:bodyPr vert="horz" lIns="0" tIns="0" rIns="18288" bIns="0" anchor="b">
            <a:normAutofit fontScale="600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uk-UA" sz="5600" b="1" i="0" u="none" strike="noStrike" kern="1200" cap="none" spc="0" normalizeH="0" baseline="0" noProof="0" dirty="0" smtClean="0">
                <a:ln>
                  <a:noFill/>
                </a:ln>
                <a:solidFill>
                  <a:srgbClr val="0070C0"/>
                </a:solidFill>
                <a:effectLst>
                  <a:outerShdw blurRad="38100" dist="25400" dir="5400000" algn="tl" rotWithShape="0">
                    <a:srgbClr val="000000">
                      <a:alpha val="43000"/>
                    </a:srgbClr>
                  </a:outerShdw>
                </a:effectLst>
                <a:uLnTx/>
                <a:uFillTx/>
                <a:latin typeface="+mj-lt"/>
                <a:ea typeface="+mj-ea"/>
                <a:cs typeface="+mj-cs"/>
              </a:rPr>
              <a:t>Теплове зображення тіла людини, яке створює  </a:t>
            </a:r>
            <a:r>
              <a:rPr kumimoji="0" lang="uk-UA" sz="5600" b="1" i="0" u="none" strike="noStrike" kern="1200" cap="none" spc="0" normalizeH="0" baseline="0" noProof="0" dirty="0" err="1" smtClean="0">
                <a:ln>
                  <a:noFill/>
                </a:ln>
                <a:solidFill>
                  <a:srgbClr val="0070C0"/>
                </a:solidFill>
                <a:effectLst>
                  <a:outerShdw blurRad="38100" dist="25400" dir="5400000" algn="tl" rotWithShape="0">
                    <a:srgbClr val="000000">
                      <a:alpha val="43000"/>
                    </a:srgbClr>
                  </a:outerShdw>
                </a:effectLst>
                <a:uLnTx/>
                <a:uFillTx/>
                <a:latin typeface="+mj-lt"/>
                <a:ea typeface="+mj-ea"/>
                <a:cs typeface="+mj-cs"/>
              </a:rPr>
              <a:t>тепловізор</a:t>
            </a:r>
            <a:r>
              <a:rPr kumimoji="0" lang="ru-RU" sz="5600" b="1" i="0" u="none" strike="noStrike" kern="1200" cap="none" spc="0" normalizeH="0" baseline="0" noProof="0" dirty="0" smtClean="0">
                <a:ln>
                  <a:noFill/>
                </a:ln>
                <a:solidFill>
                  <a:srgbClr val="0070C0"/>
                </a:solidFill>
                <a:effectLst>
                  <a:outerShdw blurRad="38100" dist="25400" dir="5400000" algn="tl" rotWithShape="0">
                    <a:srgbClr val="000000">
                      <a:alpha val="43000"/>
                    </a:srgbClr>
                  </a:outerShdw>
                </a:effectLst>
                <a:uLnTx/>
                <a:uFillTx/>
                <a:latin typeface="+mj-lt"/>
                <a:ea typeface="+mj-ea"/>
                <a:cs typeface="+mj-cs"/>
              </a:rPr>
              <a:t/>
            </a:r>
            <a:br>
              <a:rPr kumimoji="0" lang="ru-RU" sz="5600" b="1" i="0" u="none" strike="noStrike" kern="1200" cap="none" spc="0" normalizeH="0" baseline="0" noProof="0" dirty="0" smtClean="0">
                <a:ln>
                  <a:noFill/>
                </a:ln>
                <a:solidFill>
                  <a:srgbClr val="0070C0"/>
                </a:solidFill>
                <a:effectLst>
                  <a:outerShdw blurRad="38100" dist="25400" dir="5400000" algn="tl" rotWithShape="0">
                    <a:srgbClr val="000000">
                      <a:alpha val="43000"/>
                    </a:srgbClr>
                  </a:outerShdw>
                </a:effectLst>
                <a:uLnTx/>
                <a:uFillTx/>
                <a:latin typeface="+mj-lt"/>
                <a:ea typeface="+mj-ea"/>
                <a:cs typeface="+mj-cs"/>
              </a:rPr>
            </a:br>
            <a:endParaRPr kumimoji="0" lang="ru-RU" sz="5600" b="1" i="0" u="none" strike="noStrike" kern="1200" cap="none" spc="0" normalizeH="0" baseline="0" noProof="0" dirty="0">
              <a:ln>
                <a:noFill/>
              </a:ln>
              <a:solidFill>
                <a:srgbClr val="0070C0"/>
              </a:solidFill>
              <a:effectLst>
                <a:outerShdw blurRad="38100" dist="25400" dir="5400000" algn="tl" rotWithShape="0">
                  <a:srgbClr val="000000">
                    <a:alpha val="43000"/>
                  </a:srgbClr>
                </a:outerShdw>
              </a:effectLst>
              <a:uLnTx/>
              <a:uFillTx/>
              <a:latin typeface="+mj-lt"/>
              <a:ea typeface="+mj-ea"/>
              <a:cs typeface="+mj-cs"/>
            </a:endParaRPr>
          </a:p>
        </p:txBody>
      </p:sp>
      <p:pic>
        <p:nvPicPr>
          <p:cNvPr id="8" name="Рисунок 7" descr="http://club-svetlodar.ru/images/News/KriskoOV/us54_b.jpg"/>
          <p:cNvPicPr/>
          <p:nvPr/>
        </p:nvPicPr>
        <p:blipFill>
          <a:blip r:embed="rId2" cstate="print"/>
          <a:srcRect l="9061" b="21326"/>
          <a:stretch>
            <a:fillRect/>
          </a:stretch>
        </p:blipFill>
        <p:spPr bwMode="auto">
          <a:xfrm>
            <a:off x="2034746" y="1756633"/>
            <a:ext cx="7072211" cy="3795669"/>
          </a:xfrm>
          <a:prstGeom prst="rect">
            <a:avLst/>
          </a:prstGeom>
          <a:noFill/>
          <a:ln w="9525">
            <a:noFill/>
            <a:miter lim="800000"/>
            <a:headEnd/>
            <a:tailEnd/>
          </a:ln>
        </p:spPr>
      </p:pic>
    </p:spTree>
    <p:extLst>
      <p:ext uri="{BB962C8B-B14F-4D97-AF65-F5344CB8AC3E}">
        <p14:creationId xmlns:p14="http://schemas.microsoft.com/office/powerpoint/2010/main" xmlns="" val="74753883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91294" y="434134"/>
            <a:ext cx="7815274" cy="1785950"/>
          </a:xfrm>
        </p:spPr>
        <p:txBody>
          <a:bodyPr>
            <a:noAutofit/>
          </a:bodyPr>
          <a:lstStyle/>
          <a:p>
            <a:r>
              <a:rPr lang="uk-UA" sz="3600" i="1" dirty="0">
                <a:solidFill>
                  <a:srgbClr val="0070C0"/>
                </a:solidFill>
                <a:latin typeface="Century Schoolbook" pitchFamily="18" charset="0"/>
              </a:rPr>
              <a:t>Температура тіла тварин</a:t>
            </a:r>
            <a:r>
              <a:rPr lang="en-US" sz="3600" i="1" dirty="0">
                <a:solidFill>
                  <a:srgbClr val="0070C0"/>
                </a:solidFill>
                <a:latin typeface="Century Schoolbook" pitchFamily="18" charset="0"/>
              </a:rPr>
              <a:t> </a:t>
            </a:r>
            <a:r>
              <a:rPr lang="uk-UA" sz="3600" i="1" dirty="0">
                <a:solidFill>
                  <a:srgbClr val="0070C0"/>
                </a:solidFill>
                <a:latin typeface="Century Schoolbook" pitchFamily="18" charset="0"/>
              </a:rPr>
              <a:t>та їх пристосування до життя</a:t>
            </a:r>
            <a:endParaRPr lang="ru-RU" sz="3600" i="1" dirty="0">
              <a:solidFill>
                <a:srgbClr val="0070C0"/>
              </a:solidFill>
              <a:latin typeface="Century Schoolbook" pitchFamily="18" charset="0"/>
            </a:endParaRPr>
          </a:p>
        </p:txBody>
      </p:sp>
      <p:sp>
        <p:nvSpPr>
          <p:cNvPr id="3" name="Подзаголовок 2"/>
          <p:cNvSpPr>
            <a:spLocks noGrp="1"/>
          </p:cNvSpPr>
          <p:nvPr>
            <p:ph type="subTitle" idx="1"/>
          </p:nvPr>
        </p:nvSpPr>
        <p:spPr>
          <a:xfrm>
            <a:off x="5213972" y="5004064"/>
            <a:ext cx="6172200" cy="1071570"/>
          </a:xfrm>
        </p:spPr>
        <p:txBody>
          <a:bodyPr>
            <a:normAutofit/>
          </a:bodyPr>
          <a:lstStyle/>
          <a:p>
            <a:r>
              <a:rPr lang="uk-UA" sz="2400" b="1" i="1" dirty="0">
                <a:solidFill>
                  <a:srgbClr val="0070C0"/>
                </a:solidFill>
                <a:latin typeface="Century Schoolbook" pitchFamily="18" charset="0"/>
              </a:rPr>
              <a:t>Підготували презентацію: </a:t>
            </a:r>
          </a:p>
          <a:p>
            <a:r>
              <a:rPr lang="uk-UA" sz="2400" b="1" i="1" dirty="0">
                <a:solidFill>
                  <a:srgbClr val="0070C0"/>
                </a:solidFill>
                <a:latin typeface="Century Schoolbook" pitchFamily="18" charset="0"/>
              </a:rPr>
              <a:t>Тищенко Марія і Ткаченко Дарія</a:t>
            </a:r>
            <a:endParaRPr lang="ru-RU" sz="2400" b="1" i="1" dirty="0">
              <a:solidFill>
                <a:srgbClr val="0070C0"/>
              </a:solidFill>
              <a:latin typeface="Century Schoolbook" pitchFamily="18" charset="0"/>
            </a:endParaRPr>
          </a:p>
        </p:txBody>
      </p:sp>
      <p:pic>
        <p:nvPicPr>
          <p:cNvPr id="13314" name="Picture 2" descr="https://encrypted-tbn0.gstatic.com/images?q=tbn:ANd9GcSc1HV3gDnw6hdTwvCE_RDKwUUITx1Zj27NJreHrF0esVR6pb01Yw"/>
          <p:cNvPicPr>
            <a:picLocks noChangeAspect="1" noChangeArrowheads="1"/>
          </p:cNvPicPr>
          <p:nvPr/>
        </p:nvPicPr>
        <p:blipFill>
          <a:blip r:embed="rId2" cstate="print"/>
          <a:srcRect/>
          <a:stretch>
            <a:fillRect/>
          </a:stretch>
        </p:blipFill>
        <p:spPr bwMode="auto">
          <a:xfrm>
            <a:off x="476180" y="2404380"/>
            <a:ext cx="3870498" cy="2899139"/>
          </a:xfrm>
          <a:prstGeom prst="rect">
            <a:avLst/>
          </a:prstGeom>
          <a:ln>
            <a:noFill/>
          </a:ln>
          <a:effectLst>
            <a:softEdge rad="112500"/>
          </a:effectLst>
        </p:spPr>
      </p:pic>
    </p:spTree>
    <p:extLst>
      <p:ext uri="{BB962C8B-B14F-4D97-AF65-F5344CB8AC3E}">
        <p14:creationId xmlns:p14="http://schemas.microsoft.com/office/powerpoint/2010/main" xmlns="" val="74753883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3432" y="271658"/>
            <a:ext cx="6108877" cy="862885"/>
          </a:xfrm>
        </p:spPr>
        <p:txBody>
          <a:bodyPr>
            <a:normAutofit fontScale="90000"/>
          </a:bodyPr>
          <a:lstStyle/>
          <a:p>
            <a:pPr algn="ctr"/>
            <a:r>
              <a:rPr lang="uk-UA" b="1" u="sng" dirty="0" smtClean="0">
                <a:solidFill>
                  <a:schemeClr val="accent3">
                    <a:lumMod val="50000"/>
                  </a:schemeClr>
                </a:solidFill>
              </a:rPr>
              <a:t>фізики-дослідники</a:t>
            </a:r>
            <a:endParaRPr lang="ru-RU" b="1" u="sng" dirty="0">
              <a:solidFill>
                <a:schemeClr val="accent3">
                  <a:lumMod val="50000"/>
                </a:schemeClr>
              </a:solidFill>
            </a:endParaRPr>
          </a:p>
        </p:txBody>
      </p:sp>
      <p:sp>
        <p:nvSpPr>
          <p:cNvPr id="7" name="TextBox 6"/>
          <p:cNvSpPr txBox="1"/>
          <p:nvPr/>
        </p:nvSpPr>
        <p:spPr>
          <a:xfrm>
            <a:off x="2998704" y="2235319"/>
            <a:ext cx="5729650" cy="2062103"/>
          </a:xfrm>
          <a:prstGeom prst="rect">
            <a:avLst/>
          </a:prstGeom>
          <a:noFill/>
        </p:spPr>
        <p:txBody>
          <a:bodyPr wrap="square" rtlCol="0">
            <a:spAutoFit/>
          </a:bodyPr>
          <a:lstStyle/>
          <a:p>
            <a:pPr algn="just"/>
            <a:r>
              <a:rPr lang="uk-UA" sz="3200" b="1" dirty="0" smtClean="0"/>
              <a:t>Завдання:</a:t>
            </a:r>
          </a:p>
          <a:p>
            <a:pPr marL="342900" indent="-342900" algn="just">
              <a:buAutoNum type="arabicParenR"/>
            </a:pPr>
            <a:r>
              <a:rPr lang="uk-UA" sz="2400" b="1" dirty="0" smtClean="0"/>
              <a:t>Дізнатися, які шкали температур існують і де використовуються.</a:t>
            </a:r>
          </a:p>
          <a:p>
            <a:pPr marL="342900" indent="-342900" algn="just">
              <a:buAutoNum type="arabicParenR"/>
            </a:pPr>
            <a:r>
              <a:rPr lang="uk-UA" sz="2400" b="1" dirty="0" smtClean="0"/>
              <a:t> Створити термометр власними руками, виміряти ним температуру.</a:t>
            </a:r>
            <a:endParaRPr lang="ru-RU" sz="2400" b="1" dirty="0"/>
          </a:p>
        </p:txBody>
      </p:sp>
      <p:sp>
        <p:nvSpPr>
          <p:cNvPr id="4" name="Выгнутая влево стрелка 3"/>
          <p:cNvSpPr/>
          <p:nvPr/>
        </p:nvSpPr>
        <p:spPr>
          <a:xfrm rot="890655">
            <a:off x="895698" y="716734"/>
            <a:ext cx="1168215" cy="1548000"/>
          </a:xfrm>
          <a:prstGeom prst="curv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Выгнутая вправо стрелка 5"/>
          <p:cNvSpPr/>
          <p:nvPr/>
        </p:nvSpPr>
        <p:spPr>
          <a:xfrm rot="21017474">
            <a:off x="10280464" y="680609"/>
            <a:ext cx="1171162" cy="1545131"/>
          </a:xfrm>
          <a:prstGeom prst="curvedLef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78324388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9329" y="326136"/>
            <a:ext cx="10460736" cy="1581904"/>
          </a:xfrm>
        </p:spPr>
        <p:txBody>
          <a:bodyPr>
            <a:noAutofit/>
          </a:bodyPr>
          <a:lstStyle/>
          <a:p>
            <a:pPr algn="ctr"/>
            <a:r>
              <a:rPr lang="uk-UA" sz="2800" b="1" i="1" dirty="0">
                <a:solidFill>
                  <a:schemeClr val="accent2">
                    <a:lumMod val="75000"/>
                  </a:schemeClr>
                </a:solidFill>
                <a:latin typeface="Century Schoolbook" pitchFamily="18" charset="0"/>
              </a:rPr>
              <a:t>Мета:  дізнатися  про   температуру тіл        тварин </a:t>
            </a:r>
            <a:r>
              <a:rPr lang="en-US" sz="2800" b="1" i="1" dirty="0">
                <a:solidFill>
                  <a:schemeClr val="accent2">
                    <a:lumMod val="75000"/>
                  </a:schemeClr>
                </a:solidFill>
                <a:latin typeface="Century Schoolbook" pitchFamily="18" charset="0"/>
              </a:rPr>
              <a:t> </a:t>
            </a:r>
            <a:r>
              <a:rPr lang="uk-UA" sz="2800" b="1" i="1" dirty="0">
                <a:solidFill>
                  <a:schemeClr val="accent2">
                    <a:lumMod val="75000"/>
                  </a:schemeClr>
                </a:solidFill>
                <a:latin typeface="Century Schoolbook" pitchFamily="18" charset="0"/>
              </a:rPr>
              <a:t>та   їх  пристосування  до  різних  умов   життя</a:t>
            </a:r>
            <a:endParaRPr lang="ru-RU" sz="2800" b="1" i="1" dirty="0">
              <a:solidFill>
                <a:schemeClr val="accent2">
                  <a:lumMod val="75000"/>
                </a:schemeClr>
              </a:solidFill>
              <a:latin typeface="Century Schoolbook" pitchFamily="18" charset="0"/>
            </a:endParaRPr>
          </a:p>
        </p:txBody>
      </p:sp>
      <p:pic>
        <p:nvPicPr>
          <p:cNvPr id="4" name="Содержимое 3" descr="гапгн.jpg"/>
          <p:cNvPicPr>
            <a:picLocks noGrp="1" noChangeAspect="1"/>
          </p:cNvPicPr>
          <p:nvPr>
            <p:ph idx="1"/>
          </p:nvPr>
        </p:nvPicPr>
        <p:blipFill>
          <a:blip r:embed="rId2" cstate="print"/>
          <a:stretch>
            <a:fillRect/>
          </a:stretch>
        </p:blipFill>
        <p:spPr>
          <a:xfrm>
            <a:off x="1396907" y="2221604"/>
            <a:ext cx="9375401" cy="4069468"/>
          </a:xfrm>
          <a:prstGeom prst="rect">
            <a:avLst/>
          </a:prstGeom>
          <a:ln>
            <a:noFill/>
          </a:ln>
          <a:effectLst>
            <a:softEdge rad="112500"/>
          </a:effectLst>
        </p:spPr>
      </p:pic>
    </p:spTree>
    <p:extLst>
      <p:ext uri="{BB962C8B-B14F-4D97-AF65-F5344CB8AC3E}">
        <p14:creationId xmlns:p14="http://schemas.microsoft.com/office/powerpoint/2010/main" xmlns="" val="36259366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620688"/>
            <a:ext cx="8358246" cy="2214578"/>
          </a:xfrm>
        </p:spPr>
        <p:txBody>
          <a:bodyPr>
            <a:normAutofit/>
          </a:bodyPr>
          <a:lstStyle/>
          <a:p>
            <a:r>
              <a:rPr lang="uk-UA" sz="2800" i="1" dirty="0">
                <a:solidFill>
                  <a:schemeClr val="accent2">
                    <a:lumMod val="75000"/>
                  </a:schemeClr>
                </a:solidFill>
                <a:latin typeface="Century Schoolbook" pitchFamily="18" charset="0"/>
              </a:rPr>
              <a:t>Тварини,  температура  тіла  яких змінюється  разом  з  температурою навколишнього  середовища називаються  </a:t>
            </a:r>
            <a:r>
              <a:rPr lang="uk-UA" sz="2800" b="1" i="1" dirty="0">
                <a:solidFill>
                  <a:schemeClr val="accent2">
                    <a:lumMod val="75000"/>
                  </a:schemeClr>
                </a:solidFill>
                <a:latin typeface="Century Schoolbook" pitchFamily="18" charset="0"/>
              </a:rPr>
              <a:t>холоднокровними</a:t>
            </a:r>
            <a:r>
              <a:rPr lang="uk-UA" sz="2800" i="1" dirty="0">
                <a:solidFill>
                  <a:schemeClr val="accent2">
                    <a:lumMod val="75000"/>
                  </a:schemeClr>
                </a:solidFill>
                <a:latin typeface="Century Schoolbook" pitchFamily="18" charset="0"/>
              </a:rPr>
              <a:t>.  До них  належать  комахи,  змії,  плазуни, черепахи,  жаби,  риби.</a:t>
            </a:r>
            <a:endParaRPr lang="ru-RU" sz="2800" i="1" dirty="0">
              <a:solidFill>
                <a:schemeClr val="accent2">
                  <a:lumMod val="75000"/>
                </a:schemeClr>
              </a:solidFill>
              <a:latin typeface="Century Schoolbook" pitchFamily="18" charset="0"/>
            </a:endParaRPr>
          </a:p>
        </p:txBody>
      </p:sp>
      <p:pic>
        <p:nvPicPr>
          <p:cNvPr id="5" name="Содержимое 4" descr="vodnie_cherepahi_foto_5.jpg"/>
          <p:cNvPicPr>
            <a:picLocks noGrp="1" noChangeAspect="1"/>
          </p:cNvPicPr>
          <p:nvPr>
            <p:ph sz="half" idx="1"/>
          </p:nvPr>
        </p:nvPicPr>
        <p:blipFill>
          <a:blip r:embed="rId2" cstate="print">
            <a:extLst>
              <a:ext uri="{BEBA8EAE-BF5A-486C-A8C5-ECC9F3942E4B}">
                <a14:imgProps xmlns:a14="http://schemas.microsoft.com/office/drawing/2010/main" xmlns="">
                  <a14:imgLayer r:embed="rId3">
                    <a14:imgEffect>
                      <a14:colorTemperature colorTemp="11200"/>
                    </a14:imgEffect>
                  </a14:imgLayer>
                </a14:imgProps>
              </a:ext>
            </a:extLst>
          </a:blip>
          <a:stretch>
            <a:fillRect/>
          </a:stretch>
        </p:blipFill>
        <p:spPr>
          <a:xfrm>
            <a:off x="463296" y="3080008"/>
            <a:ext cx="4992578" cy="3198872"/>
          </a:xfrm>
          <a:prstGeom prst="rect">
            <a:avLst/>
          </a:prstGeom>
          <a:ln>
            <a:noFill/>
          </a:ln>
          <a:effectLst>
            <a:softEdge rad="112500"/>
          </a:effectLst>
        </p:spPr>
      </p:pic>
      <p:pic>
        <p:nvPicPr>
          <p:cNvPr id="8" name="Содержимое 7" descr="noviy-vid-lyagushek.jpg"/>
          <p:cNvPicPr>
            <a:picLocks noGrp="1" noChangeAspect="1"/>
          </p:cNvPicPr>
          <p:nvPr>
            <p:ph sz="half" idx="2"/>
          </p:nvPr>
        </p:nvPicPr>
        <p:blipFill>
          <a:blip r:embed="rId4" cstate="print"/>
          <a:stretch>
            <a:fillRect/>
          </a:stretch>
        </p:blipFill>
        <p:spPr>
          <a:xfrm>
            <a:off x="6170667" y="2819400"/>
            <a:ext cx="4038600" cy="4038600"/>
          </a:xfrm>
          <a:prstGeom prst="rect">
            <a:avLst/>
          </a:prstGeom>
          <a:ln>
            <a:noFill/>
          </a:ln>
          <a:effectLst>
            <a:softEdge rad="112500"/>
          </a:effectLst>
        </p:spPr>
      </p:pic>
    </p:spTree>
    <p:extLst>
      <p:ext uri="{BB962C8B-B14F-4D97-AF65-F5344CB8AC3E}">
        <p14:creationId xmlns:p14="http://schemas.microsoft.com/office/powerpoint/2010/main" xmlns="" val="6858505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2" y="377170"/>
            <a:ext cx="8607298" cy="2428892"/>
          </a:xfrm>
        </p:spPr>
        <p:txBody>
          <a:bodyPr>
            <a:normAutofit/>
          </a:bodyPr>
          <a:lstStyle/>
          <a:p>
            <a:r>
              <a:rPr lang="uk-UA" sz="2800" i="1" dirty="0">
                <a:solidFill>
                  <a:schemeClr val="accent2">
                    <a:lumMod val="75000"/>
                  </a:schemeClr>
                </a:solidFill>
                <a:latin typeface="Century Schoolbook" pitchFamily="18" charset="0"/>
              </a:rPr>
              <a:t>Тварини,  здатні  зберігати  свою  температуру  у  вузьких  межах  незалежно  від  температури  зовнішнього  середовища,  називаються  </a:t>
            </a:r>
            <a:r>
              <a:rPr lang="uk-UA" sz="2800" b="1" i="1" dirty="0">
                <a:solidFill>
                  <a:schemeClr val="accent2">
                    <a:lumMod val="75000"/>
                  </a:schemeClr>
                </a:solidFill>
                <a:latin typeface="Century Schoolbook" pitchFamily="18" charset="0"/>
              </a:rPr>
              <a:t>теплокровними.   </a:t>
            </a:r>
            <a:r>
              <a:rPr lang="uk-UA" sz="2800" i="1" dirty="0">
                <a:solidFill>
                  <a:schemeClr val="accent2">
                    <a:lumMod val="75000"/>
                  </a:schemeClr>
                </a:solidFill>
                <a:latin typeface="Century Schoolbook" pitchFamily="18" charset="0"/>
              </a:rPr>
              <a:t>До  теплокровних  тварин  відносяться </a:t>
            </a:r>
            <a:r>
              <a:rPr lang="uk-UA" sz="2800" b="1" i="1" dirty="0">
                <a:solidFill>
                  <a:schemeClr val="accent2">
                    <a:lumMod val="75000"/>
                  </a:schemeClr>
                </a:solidFill>
                <a:latin typeface="Century Schoolbook" pitchFamily="18" charset="0"/>
              </a:rPr>
              <a:t>ссавці</a:t>
            </a:r>
            <a:r>
              <a:rPr lang="uk-UA" sz="2800" i="1" dirty="0">
                <a:solidFill>
                  <a:schemeClr val="accent2">
                    <a:lumMod val="75000"/>
                  </a:schemeClr>
                </a:solidFill>
                <a:latin typeface="Century Schoolbook" pitchFamily="18" charset="0"/>
              </a:rPr>
              <a:t>  та  </a:t>
            </a:r>
            <a:r>
              <a:rPr lang="uk-UA" sz="2800" b="1" i="1" dirty="0">
                <a:solidFill>
                  <a:schemeClr val="accent2">
                    <a:lumMod val="75000"/>
                  </a:schemeClr>
                </a:solidFill>
                <a:latin typeface="Century Schoolbook" pitchFamily="18" charset="0"/>
              </a:rPr>
              <a:t>птахи.</a:t>
            </a:r>
            <a:endParaRPr lang="ru-RU" sz="2800" b="1" i="1" dirty="0">
              <a:solidFill>
                <a:schemeClr val="accent2">
                  <a:lumMod val="75000"/>
                </a:schemeClr>
              </a:solidFill>
              <a:latin typeface="Century Schoolbook" pitchFamily="18" charset="0"/>
            </a:endParaRPr>
          </a:p>
        </p:txBody>
      </p:sp>
      <p:pic>
        <p:nvPicPr>
          <p:cNvPr id="10" name="Содержимое 9" descr="kbc.jpg"/>
          <p:cNvPicPr>
            <a:picLocks noGrp="1" noChangeAspect="1"/>
          </p:cNvPicPr>
          <p:nvPr>
            <p:ph sz="half" idx="1"/>
          </p:nvPr>
        </p:nvPicPr>
        <p:blipFill>
          <a:blip r:embed="rId2" cstate="print"/>
          <a:stretch>
            <a:fillRect/>
          </a:stretch>
        </p:blipFill>
        <p:spPr>
          <a:xfrm>
            <a:off x="560833" y="3603306"/>
            <a:ext cx="4857753" cy="3254694"/>
          </a:xfrm>
          <a:prstGeom prst="rect">
            <a:avLst/>
          </a:prstGeom>
          <a:ln>
            <a:noFill/>
          </a:ln>
          <a:effectLst>
            <a:softEdge rad="112500"/>
          </a:effectLst>
        </p:spPr>
      </p:pic>
      <p:pic>
        <p:nvPicPr>
          <p:cNvPr id="8" name="Содержимое 7" descr="rtyyhdhhhhhhhhh.jpg"/>
          <p:cNvPicPr>
            <a:picLocks noGrp="1" noChangeAspect="1"/>
          </p:cNvPicPr>
          <p:nvPr>
            <p:ph sz="half" idx="2"/>
          </p:nvPr>
        </p:nvPicPr>
        <p:blipFill>
          <a:blip r:embed="rId3" cstate="print"/>
          <a:stretch>
            <a:fillRect/>
          </a:stretch>
        </p:blipFill>
        <p:spPr>
          <a:xfrm>
            <a:off x="6174078" y="2806062"/>
            <a:ext cx="4798722" cy="3143218"/>
          </a:xfrm>
          <a:prstGeom prst="rect">
            <a:avLst/>
          </a:prstGeom>
          <a:ln>
            <a:noFill/>
          </a:ln>
          <a:effectLst>
            <a:softEdge rad="112500"/>
          </a:effectLst>
        </p:spPr>
      </p:pic>
    </p:spTree>
    <p:extLst>
      <p:ext uri="{BB962C8B-B14F-4D97-AF65-F5344CB8AC3E}">
        <p14:creationId xmlns:p14="http://schemas.microsoft.com/office/powerpoint/2010/main" xmlns="" val="27764956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5"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0288" y="-151450"/>
            <a:ext cx="11411712" cy="2500330"/>
          </a:xfrm>
          <a:effectLst>
            <a:glow rad="101600">
              <a:schemeClr val="accent5">
                <a:satMod val="175000"/>
                <a:alpha val="40000"/>
              </a:schemeClr>
            </a:glow>
          </a:effectLst>
        </p:spPr>
        <p:txBody>
          <a:bodyPr>
            <a:normAutofit/>
          </a:bodyPr>
          <a:lstStyle/>
          <a:p>
            <a:r>
              <a:rPr lang="uk-UA" sz="2400" b="1" i="1" dirty="0">
                <a:solidFill>
                  <a:schemeClr val="accent2">
                    <a:lumMod val="75000"/>
                  </a:schemeClr>
                </a:solidFill>
                <a:latin typeface="Century Schoolbook" pitchFamily="18" charset="0"/>
              </a:rPr>
              <a:t>Температура  тіла у  тварин  може змінюватися від 35°С  до 43°С.  35°С – 38 °С– осел, кінь, слон. 37˚С – 39˚С– вівці, собаки,  кролики і свині.  40˚С – 41˚С– пелікан, яструб, індик. 42˚С – 43˚С – курки і голуби.</a:t>
            </a:r>
            <a:endParaRPr lang="ru-RU" sz="2400" b="1" i="1" dirty="0">
              <a:solidFill>
                <a:schemeClr val="accent2">
                  <a:lumMod val="75000"/>
                </a:schemeClr>
              </a:solidFill>
              <a:latin typeface="Century Schoolbook" pitchFamily="18" charset="0"/>
            </a:endParaRPr>
          </a:p>
        </p:txBody>
      </p:sp>
      <p:pic>
        <p:nvPicPr>
          <p:cNvPr id="9" name="Содержимое 8" descr="56.jpg"/>
          <p:cNvPicPr>
            <a:picLocks noGrp="1" noChangeAspect="1"/>
          </p:cNvPicPr>
          <p:nvPr>
            <p:ph sz="half" idx="1"/>
          </p:nvPr>
        </p:nvPicPr>
        <p:blipFill>
          <a:blip r:embed="rId2" cstate="print"/>
          <a:stretch>
            <a:fillRect/>
          </a:stretch>
        </p:blipFill>
        <p:spPr>
          <a:xfrm>
            <a:off x="1524000" y="3263142"/>
            <a:ext cx="4793144" cy="3594859"/>
          </a:xfrm>
          <a:prstGeom prst="rect">
            <a:avLst/>
          </a:prstGeom>
          <a:ln>
            <a:noFill/>
          </a:ln>
          <a:effectLst>
            <a:softEdge rad="112500"/>
          </a:effectLst>
        </p:spPr>
      </p:pic>
      <p:pic>
        <p:nvPicPr>
          <p:cNvPr id="10" name="Содержимое 9" descr="444444.jpg"/>
          <p:cNvPicPr>
            <a:picLocks noGrp="1" noChangeAspect="1"/>
          </p:cNvPicPr>
          <p:nvPr>
            <p:ph sz="half" idx="2"/>
          </p:nvPr>
        </p:nvPicPr>
        <p:blipFill>
          <a:blip r:embed="rId3" cstate="print"/>
          <a:stretch>
            <a:fillRect/>
          </a:stretch>
        </p:blipFill>
        <p:spPr>
          <a:xfrm>
            <a:off x="5516526" y="2348880"/>
            <a:ext cx="5151474" cy="3240360"/>
          </a:xfrm>
          <a:prstGeom prst="rect">
            <a:avLst/>
          </a:prstGeom>
          <a:ln>
            <a:noFill/>
          </a:ln>
          <a:effectLst>
            <a:softEdge rad="112500"/>
          </a:effectLst>
        </p:spPr>
      </p:pic>
    </p:spTree>
    <p:extLst>
      <p:ext uri="{BB962C8B-B14F-4D97-AF65-F5344CB8AC3E}">
        <p14:creationId xmlns:p14="http://schemas.microsoft.com/office/powerpoint/2010/main" xmlns="" val="702491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5360" y="224830"/>
            <a:ext cx="10180320" cy="2500322"/>
          </a:xfrm>
        </p:spPr>
        <p:txBody>
          <a:bodyPr>
            <a:noAutofit/>
          </a:bodyPr>
          <a:lstStyle/>
          <a:p>
            <a:pPr algn="just"/>
            <a:r>
              <a:rPr lang="uk-UA" sz="2000" b="1" i="1" dirty="0" smtClean="0">
                <a:solidFill>
                  <a:schemeClr val="accent2">
                    <a:lumMod val="75000"/>
                  </a:schemeClr>
                </a:solidFill>
                <a:latin typeface="Century Schoolbook" pitchFamily="18" charset="0"/>
              </a:rPr>
              <a:t>У  деяких  земноводних  і  плазунів є  спеціальні  пігментні  клітини які  знаходяться  в  шкірі. У  теплу погоду  пігментні  клітини  малі. Колір  шкіри  світлий, вона  майже не  поглинає  сонячні  промені. Якщо  стане  холодніше, розширюючись,  клітини зливаються. забарвлення  шкіри темніє,  поглинання  променистої енергії  збільшується  і  тіло тварини  нагрівається. </a:t>
            </a:r>
            <a:endParaRPr lang="uk-UA" sz="1800" dirty="0">
              <a:solidFill>
                <a:schemeClr val="accent2">
                  <a:lumMod val="75000"/>
                </a:schemeClr>
              </a:solidFill>
            </a:endParaRPr>
          </a:p>
        </p:txBody>
      </p:sp>
      <p:pic>
        <p:nvPicPr>
          <p:cNvPr id="5" name="Содержимое 4" descr="hello_html_8a9687d.jpg"/>
          <p:cNvPicPr>
            <a:picLocks noGrp="1" noChangeAspect="1"/>
          </p:cNvPicPr>
          <p:nvPr>
            <p:ph sz="half" idx="1"/>
          </p:nvPr>
        </p:nvPicPr>
        <p:blipFill>
          <a:blip r:embed="rId2" cstate="print"/>
          <a:stretch>
            <a:fillRect/>
          </a:stretch>
        </p:blipFill>
        <p:spPr>
          <a:xfrm>
            <a:off x="1060704" y="3265002"/>
            <a:ext cx="4524872" cy="3521503"/>
          </a:xfrm>
          <a:prstGeom prst="rect">
            <a:avLst/>
          </a:prstGeom>
          <a:ln>
            <a:noFill/>
          </a:ln>
          <a:effectLst>
            <a:softEdge rad="112500"/>
          </a:effectLst>
        </p:spPr>
      </p:pic>
      <p:pic>
        <p:nvPicPr>
          <p:cNvPr id="6" name="Содержимое 5" descr="radostnaya_1280.jpg"/>
          <p:cNvPicPr>
            <a:picLocks noGrp="1" noChangeAspect="1"/>
          </p:cNvPicPr>
          <p:nvPr>
            <p:ph sz="half" idx="2"/>
          </p:nvPr>
        </p:nvPicPr>
        <p:blipFill>
          <a:blip r:embed="rId3" cstate="print"/>
          <a:stretch>
            <a:fillRect/>
          </a:stretch>
        </p:blipFill>
        <p:spPr>
          <a:xfrm>
            <a:off x="5965316" y="2787769"/>
            <a:ext cx="4357718" cy="3484518"/>
          </a:xfrm>
          <a:prstGeom prst="rect">
            <a:avLst/>
          </a:prstGeom>
          <a:ln>
            <a:noFill/>
          </a:ln>
          <a:effectLst>
            <a:softEdge rad="112500"/>
          </a:effectLst>
        </p:spPr>
      </p:pic>
    </p:spTree>
    <p:extLst>
      <p:ext uri="{BB962C8B-B14F-4D97-AF65-F5344CB8AC3E}">
        <p14:creationId xmlns:p14="http://schemas.microsoft.com/office/powerpoint/2010/main" xmlns="" val="19638809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1"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9472" y="411520"/>
            <a:ext cx="10277856" cy="2296284"/>
          </a:xfrm>
        </p:spPr>
        <p:txBody>
          <a:bodyPr>
            <a:noAutofit/>
          </a:bodyPr>
          <a:lstStyle/>
          <a:p>
            <a:pPr algn="just"/>
            <a:r>
              <a:rPr lang="uk-UA" sz="2000" b="1" i="1" dirty="0" smtClean="0">
                <a:solidFill>
                  <a:schemeClr val="accent2">
                    <a:lumMod val="75000"/>
                  </a:schemeClr>
                </a:solidFill>
                <a:latin typeface="Century Schoolbook" pitchFamily="18" charset="0"/>
              </a:rPr>
              <a:t>Відомо,  що  втрата тепла пропорційна  поверхні  тіла, тому розміри  вух, хвоста,  лап  тварини відіграють  важливу  роль  в економії тепла.  Наприклад, вуха  у тварин  холодних  областей  завжди менше,  ніж  у  тварин,  що мешкають  в  теплих  місцях. Так, вуха  арктичної  лисиці  малі  в порівнянні  з  вухами  її  родичами  з Сахари - </a:t>
            </a:r>
            <a:r>
              <a:rPr lang="uk-UA" sz="2000" b="1" i="1" dirty="0" err="1" smtClean="0">
                <a:solidFill>
                  <a:schemeClr val="accent2">
                    <a:lumMod val="75000"/>
                  </a:schemeClr>
                </a:solidFill>
                <a:latin typeface="Century Schoolbook" pitchFamily="18" charset="0"/>
              </a:rPr>
              <a:t>фенік</a:t>
            </a:r>
            <a:r>
              <a:rPr lang="uk-UA" sz="2000" b="1" i="1" dirty="0" smtClean="0">
                <a:solidFill>
                  <a:schemeClr val="accent2">
                    <a:lumMod val="75000"/>
                  </a:schemeClr>
                </a:solidFill>
                <a:latin typeface="Century Schoolbook" pitchFamily="18" charset="0"/>
              </a:rPr>
              <a:t>  має  величезні  вушні раковини.</a:t>
            </a:r>
            <a:endParaRPr lang="uk-UA" sz="1800" dirty="0">
              <a:solidFill>
                <a:schemeClr val="accent2">
                  <a:lumMod val="75000"/>
                </a:schemeClr>
              </a:solidFill>
            </a:endParaRPr>
          </a:p>
        </p:txBody>
      </p:sp>
      <p:pic>
        <p:nvPicPr>
          <p:cNvPr id="5" name="Содержимое 6" descr="фенек.jpg"/>
          <p:cNvPicPr>
            <a:picLocks noGrp="1" noChangeAspect="1"/>
          </p:cNvPicPr>
          <p:nvPr>
            <p:ph sz="half" idx="1"/>
          </p:nvPr>
        </p:nvPicPr>
        <p:blipFill>
          <a:blip r:embed="rId2" cstate="print"/>
          <a:stretch>
            <a:fillRect/>
          </a:stretch>
        </p:blipFill>
        <p:spPr>
          <a:xfrm>
            <a:off x="6066160" y="2528328"/>
            <a:ext cx="4601840" cy="3571900"/>
          </a:xfrm>
          <a:prstGeom prst="rect">
            <a:avLst/>
          </a:prstGeom>
          <a:ln>
            <a:noFill/>
          </a:ln>
          <a:effectLst>
            <a:softEdge rad="112500"/>
          </a:effectLst>
        </p:spPr>
      </p:pic>
      <p:pic>
        <p:nvPicPr>
          <p:cNvPr id="6" name="Содержимое 9" descr="fhrn.jpg"/>
          <p:cNvPicPr>
            <a:picLocks noGrp="1" noChangeAspect="1"/>
          </p:cNvPicPr>
          <p:nvPr>
            <p:ph sz="half" idx="2"/>
          </p:nvPr>
        </p:nvPicPr>
        <p:blipFill>
          <a:blip r:embed="rId3" cstate="print"/>
          <a:stretch>
            <a:fillRect/>
          </a:stretch>
        </p:blipFill>
        <p:spPr>
          <a:xfrm>
            <a:off x="831216" y="3403092"/>
            <a:ext cx="5234944" cy="3429000"/>
          </a:xfrm>
          <a:prstGeom prst="rect">
            <a:avLst/>
          </a:prstGeom>
          <a:ln>
            <a:noFill/>
          </a:ln>
          <a:effectLst>
            <a:softEdge rad="112500"/>
          </a:effectLst>
        </p:spPr>
      </p:pic>
    </p:spTree>
    <p:extLst>
      <p:ext uri="{BB962C8B-B14F-4D97-AF65-F5344CB8AC3E}">
        <p14:creationId xmlns:p14="http://schemas.microsoft.com/office/powerpoint/2010/main" xmlns="" val="1796044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3440" y="642919"/>
            <a:ext cx="10204704" cy="2357454"/>
          </a:xfrm>
          <a:noFill/>
        </p:spPr>
        <p:txBody>
          <a:bodyPr>
            <a:normAutofit/>
          </a:bodyPr>
          <a:lstStyle/>
          <a:p>
            <a:r>
              <a:rPr lang="ru-RU" sz="2000" b="1" i="1" dirty="0" err="1">
                <a:solidFill>
                  <a:srgbClr val="0070C0"/>
                </a:solidFill>
                <a:latin typeface="Century Schoolbook" pitchFamily="18" charset="0"/>
              </a:rPr>
              <a:t>Важливу</a:t>
            </a:r>
            <a:r>
              <a:rPr lang="ru-RU" sz="2000" b="1" i="1" dirty="0">
                <a:solidFill>
                  <a:srgbClr val="0070C0"/>
                </a:solidFill>
                <a:latin typeface="Century Schoolbook" pitchFamily="18" charset="0"/>
              </a:rPr>
              <a:t>  роль  у  </a:t>
            </a:r>
            <a:r>
              <a:rPr lang="ru-RU" sz="2000" b="1" i="1" dirty="0" err="1">
                <a:solidFill>
                  <a:srgbClr val="0070C0"/>
                </a:solidFill>
                <a:latin typeface="Century Schoolbook" pitchFamily="18" charset="0"/>
              </a:rPr>
              <a:t>підтримці</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температури</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тіла</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відіграє</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жировий</a:t>
            </a:r>
            <a:r>
              <a:rPr lang="ru-RU" sz="2000" b="1" i="1" dirty="0">
                <a:solidFill>
                  <a:srgbClr val="0070C0"/>
                </a:solidFill>
                <a:latin typeface="Century Schoolbook" pitchFamily="18" charset="0"/>
              </a:rPr>
              <a:t>  шар,  </a:t>
            </a:r>
            <a:r>
              <a:rPr lang="ru-RU" sz="2000" b="1" i="1" dirty="0" err="1">
                <a:solidFill>
                  <a:srgbClr val="0070C0"/>
                </a:solidFill>
                <a:latin typeface="Century Schoolbook" pitchFamily="18" charset="0"/>
              </a:rPr>
              <a:t>хутро</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або</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пір'я</a:t>
            </a:r>
            <a:r>
              <a:rPr lang="ru-RU" sz="2000" b="1" i="1" dirty="0">
                <a:solidFill>
                  <a:srgbClr val="0070C0"/>
                </a:solidFill>
                <a:latin typeface="Century Schoolbook" pitchFamily="18" charset="0"/>
              </a:rPr>
              <a:t>.</a:t>
            </a:r>
            <a:br>
              <a:rPr lang="ru-RU" sz="2000" b="1" i="1" dirty="0">
                <a:solidFill>
                  <a:srgbClr val="0070C0"/>
                </a:solidFill>
                <a:latin typeface="Century Schoolbook" pitchFamily="18" charset="0"/>
              </a:rPr>
            </a:b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Товстий</a:t>
            </a:r>
            <a:r>
              <a:rPr lang="ru-RU" sz="2000" b="1" i="1" dirty="0">
                <a:solidFill>
                  <a:srgbClr val="0070C0"/>
                </a:solidFill>
                <a:latin typeface="Century Schoolbook" pitchFamily="18" charset="0"/>
              </a:rPr>
              <a:t>  шар  жиру </a:t>
            </a:r>
            <a:r>
              <a:rPr lang="ru-RU" sz="2000" b="1" i="1" dirty="0" err="1">
                <a:solidFill>
                  <a:srgbClr val="0070C0"/>
                </a:solidFill>
                <a:latin typeface="Century Schoolbook" pitchFamily="18" charset="0"/>
              </a:rPr>
              <a:t>сприяє</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збереженню</a:t>
            </a:r>
            <a:r>
              <a:rPr lang="ru-RU" sz="2000" b="1" i="1" dirty="0">
                <a:solidFill>
                  <a:srgbClr val="0070C0"/>
                </a:solidFill>
                <a:latin typeface="Century Schoolbook" pitchFamily="18" charset="0"/>
              </a:rPr>
              <a:t>  тепла  </a:t>
            </a:r>
            <a:r>
              <a:rPr lang="ru-RU" sz="2000" b="1" i="1" dirty="0" err="1">
                <a:solidFill>
                  <a:srgbClr val="0070C0"/>
                </a:solidFill>
                <a:latin typeface="Century Schoolbook" pitchFamily="18" charset="0"/>
              </a:rPr>
              <a:t>білого</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ведмедя</a:t>
            </a:r>
            <a:r>
              <a:rPr lang="ru-RU" sz="2000" b="1" i="1" dirty="0">
                <a:solidFill>
                  <a:srgbClr val="0070C0"/>
                </a:solidFill>
                <a:latin typeface="Century Schoolbook" pitchFamily="18" charset="0"/>
              </a:rPr>
              <a:t>,  </a:t>
            </a:r>
            <a:r>
              <a:rPr lang="ru-RU" sz="2000" b="1" i="1" dirty="0" err="1" smtClean="0">
                <a:solidFill>
                  <a:srgbClr val="0070C0"/>
                </a:solidFill>
                <a:latin typeface="Century Schoolbook" pitchFamily="18" charset="0"/>
              </a:rPr>
              <a:t>пінгвіна</a:t>
            </a:r>
            <a:r>
              <a:rPr lang="ru-RU" sz="2000" b="1" i="1" dirty="0" smtClean="0">
                <a:solidFill>
                  <a:srgbClr val="0070C0"/>
                </a:solidFill>
                <a:latin typeface="Century Schoolbook" pitchFamily="18" charset="0"/>
              </a:rPr>
              <a:t>.  </a:t>
            </a:r>
            <a:r>
              <a:rPr lang="ru-RU" sz="2000" b="1" i="1" dirty="0" err="1">
                <a:solidFill>
                  <a:srgbClr val="0070C0"/>
                </a:solidFill>
                <a:latin typeface="Century Schoolbook" pitchFamily="18" charset="0"/>
              </a:rPr>
              <a:t>Жирові</a:t>
            </a:r>
            <a:r>
              <a:rPr lang="ru-RU" sz="2000" b="1" i="1" dirty="0">
                <a:solidFill>
                  <a:srgbClr val="0070C0"/>
                </a:solidFill>
                <a:latin typeface="Century Schoolbook" pitchFamily="18" charset="0"/>
              </a:rPr>
              <a:t> запаси  </a:t>
            </a:r>
            <a:r>
              <a:rPr lang="ru-RU" sz="2000" b="1" i="1" dirty="0" err="1">
                <a:solidFill>
                  <a:srgbClr val="0070C0"/>
                </a:solidFill>
                <a:latin typeface="Century Schoolbook" pitchFamily="18" charset="0"/>
              </a:rPr>
              <a:t>пінгвіна</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досягають</a:t>
            </a:r>
            <a:r>
              <a:rPr lang="ru-RU" sz="2000" b="1" i="1" dirty="0">
                <a:solidFill>
                  <a:srgbClr val="0070C0"/>
                </a:solidFill>
                <a:latin typeface="Century Schoolbook" pitchFamily="18" charset="0"/>
              </a:rPr>
              <a:t>  15  кг на  35  кг  </a:t>
            </a:r>
            <a:r>
              <a:rPr lang="ru-RU" sz="2000" b="1" i="1" dirty="0" err="1">
                <a:solidFill>
                  <a:srgbClr val="0070C0"/>
                </a:solidFill>
                <a:latin typeface="Century Schoolbook" pitchFamily="18" charset="0"/>
              </a:rPr>
              <a:t>загальної</a:t>
            </a:r>
            <a:r>
              <a:rPr lang="ru-RU" sz="2000" b="1" i="1" dirty="0">
                <a:solidFill>
                  <a:srgbClr val="0070C0"/>
                </a:solidFill>
                <a:latin typeface="Century Schoolbook" pitchFamily="18" charset="0"/>
              </a:rPr>
              <a:t>  </a:t>
            </a:r>
            <a:r>
              <a:rPr lang="uk-UA" sz="2000" b="1" i="1" dirty="0">
                <a:solidFill>
                  <a:srgbClr val="0070C0"/>
                </a:solidFill>
                <a:latin typeface="Century Schoolbook" pitchFamily="18" charset="0"/>
              </a:rPr>
              <a:t>маси</a:t>
            </a:r>
            <a:r>
              <a:rPr lang="ru-RU" sz="2000" b="1" i="1" dirty="0">
                <a:solidFill>
                  <a:srgbClr val="0070C0"/>
                </a:solidFill>
                <a:latin typeface="Century Schoolbook" pitchFamily="18" charset="0"/>
              </a:rPr>
              <a:t>. </a:t>
            </a:r>
            <a:br>
              <a:rPr lang="ru-RU" sz="2000" b="1" i="1" dirty="0">
                <a:solidFill>
                  <a:srgbClr val="0070C0"/>
                </a:solidFill>
                <a:latin typeface="Century Schoolbook" pitchFamily="18" charset="0"/>
              </a:rPr>
            </a:br>
            <a:r>
              <a:rPr lang="ru-RU" sz="2000" b="1" i="1" dirty="0" err="1">
                <a:solidFill>
                  <a:srgbClr val="0070C0"/>
                </a:solidFill>
                <a:latin typeface="Century Schoolbook" pitchFamily="18" charset="0"/>
              </a:rPr>
              <a:t>Чемпіоном</a:t>
            </a:r>
            <a:r>
              <a:rPr lang="ru-RU" sz="2000" b="1" i="1" dirty="0">
                <a:solidFill>
                  <a:srgbClr val="0070C0"/>
                </a:solidFill>
                <a:latin typeface="Century Schoolbook" pitchFamily="18" charset="0"/>
              </a:rPr>
              <a:t> </a:t>
            </a:r>
            <a:r>
              <a:rPr lang="uk-UA" sz="2000" b="1" i="1" dirty="0" smtClean="0">
                <a:solidFill>
                  <a:srgbClr val="0070C0"/>
                </a:solidFill>
                <a:latin typeface="Century Schoolbook" pitchFamily="18" charset="0"/>
              </a:rPr>
              <a:t>витривалості</a:t>
            </a:r>
            <a:r>
              <a:rPr lang="ru-RU" sz="2000" b="1" i="1" dirty="0" smtClean="0">
                <a:solidFill>
                  <a:srgbClr val="0070C0"/>
                </a:solidFill>
                <a:latin typeface="Century Schoolbook" pitchFamily="18" charset="0"/>
              </a:rPr>
              <a:t> </a:t>
            </a:r>
            <a:r>
              <a:rPr lang="ru-RU" sz="2000" b="1" i="1" dirty="0">
                <a:solidFill>
                  <a:srgbClr val="0070C0"/>
                </a:solidFill>
                <a:latin typeface="Century Schoolbook" pitchFamily="18" charset="0"/>
              </a:rPr>
              <a:t>до </a:t>
            </a:r>
            <a:r>
              <a:rPr lang="ru-RU" sz="2000" b="1" i="1" dirty="0" err="1">
                <a:solidFill>
                  <a:srgbClr val="0070C0"/>
                </a:solidFill>
                <a:latin typeface="Century Schoolbook" pitchFamily="18" charset="0"/>
              </a:rPr>
              <a:t>низьких</a:t>
            </a:r>
            <a:r>
              <a:rPr lang="ru-RU" sz="2000" b="1" i="1" dirty="0">
                <a:solidFill>
                  <a:srgbClr val="0070C0"/>
                </a:solidFill>
                <a:latin typeface="Century Schoolbook" pitchFamily="18" charset="0"/>
              </a:rPr>
              <a:t>  температур </a:t>
            </a:r>
            <a:r>
              <a:rPr lang="ru-RU" sz="2000" b="1" i="1" dirty="0" err="1">
                <a:solidFill>
                  <a:srgbClr val="0070C0"/>
                </a:solidFill>
                <a:latin typeface="Century Schoolbook" pitchFamily="18" charset="0"/>
              </a:rPr>
              <a:t>слід</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визначити</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антарктичних</a:t>
            </a:r>
            <a:r>
              <a:rPr lang="ru-RU" sz="2000" b="1" i="1" dirty="0">
                <a:solidFill>
                  <a:srgbClr val="0070C0"/>
                </a:solidFill>
                <a:latin typeface="Century Schoolbook" pitchFamily="18" charset="0"/>
              </a:rPr>
              <a:t>  </a:t>
            </a:r>
            <a:r>
              <a:rPr lang="ru-RU" sz="2000" b="1" i="1" dirty="0" err="1">
                <a:solidFill>
                  <a:srgbClr val="0070C0"/>
                </a:solidFill>
                <a:latin typeface="Century Schoolbook" pitchFamily="18" charset="0"/>
              </a:rPr>
              <a:t>пінгвінів</a:t>
            </a:r>
            <a:r>
              <a:rPr lang="ru-RU" sz="2000" b="1" i="1" dirty="0">
                <a:solidFill>
                  <a:srgbClr val="0070C0"/>
                </a:solidFill>
                <a:latin typeface="Century Schoolbook" pitchFamily="18" charset="0"/>
              </a:rPr>
              <a:t>.</a:t>
            </a:r>
            <a:endParaRPr lang="ru-RU" dirty="0"/>
          </a:p>
        </p:txBody>
      </p:sp>
      <p:pic>
        <p:nvPicPr>
          <p:cNvPr id="5" name="Содержимое 4" descr="верблюди.jpg"/>
          <p:cNvPicPr>
            <a:picLocks noGrp="1" noChangeAspect="1"/>
          </p:cNvPicPr>
          <p:nvPr>
            <p:ph sz="half" idx="1"/>
          </p:nvPr>
        </p:nvPicPr>
        <p:blipFill>
          <a:blip r:embed="rId2" cstate="print"/>
          <a:stretch>
            <a:fillRect/>
          </a:stretch>
        </p:blipFill>
        <p:spPr>
          <a:xfrm>
            <a:off x="853440" y="3565913"/>
            <a:ext cx="4924437" cy="3292087"/>
          </a:xfrm>
          <a:prstGeom prst="rect">
            <a:avLst/>
          </a:prstGeom>
          <a:ln>
            <a:noFill/>
          </a:ln>
          <a:effectLst>
            <a:softEdge rad="112500"/>
          </a:effectLst>
        </p:spPr>
      </p:pic>
      <p:pic>
        <p:nvPicPr>
          <p:cNvPr id="6" name="Содержимое 5" descr="имп пингвини.jpg"/>
          <p:cNvPicPr>
            <a:picLocks noGrp="1" noChangeAspect="1"/>
          </p:cNvPicPr>
          <p:nvPr>
            <p:ph sz="half" idx="2"/>
          </p:nvPr>
        </p:nvPicPr>
        <p:blipFill>
          <a:blip r:embed="rId3" cstate="print"/>
          <a:stretch>
            <a:fillRect/>
          </a:stretch>
        </p:blipFill>
        <p:spPr>
          <a:xfrm>
            <a:off x="5381621" y="3000373"/>
            <a:ext cx="5072349" cy="3380245"/>
          </a:xfrm>
          <a:prstGeom prst="rect">
            <a:avLst/>
          </a:prstGeom>
          <a:ln>
            <a:noFill/>
          </a:ln>
          <a:effectLst>
            <a:softEdge rad="112500"/>
          </a:effectLst>
        </p:spPr>
      </p:pic>
    </p:spTree>
    <p:extLst>
      <p:ext uri="{BB962C8B-B14F-4D97-AF65-F5344CB8AC3E}">
        <p14:creationId xmlns:p14="http://schemas.microsoft.com/office/powerpoint/2010/main" xmlns="" val="693717165"/>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784" y="0"/>
            <a:ext cx="9997440" cy="2523724"/>
          </a:xfrm>
        </p:spPr>
        <p:txBody>
          <a:bodyPr>
            <a:normAutofit/>
          </a:bodyPr>
          <a:lstStyle/>
          <a:p>
            <a:pPr algn="ctr"/>
            <a:r>
              <a:rPr lang="uk-UA" sz="3200" b="1" i="1" dirty="0">
                <a:solidFill>
                  <a:srgbClr val="0070C0"/>
                </a:solidFill>
                <a:latin typeface="Century Schoolbook" pitchFamily="18" charset="0"/>
              </a:rPr>
              <a:t>ЧЕМПІОНИ ВИТРИВАЛОСТІ</a:t>
            </a:r>
            <a:r>
              <a:rPr lang="uk-UA" sz="2400" b="1" i="1" dirty="0">
                <a:solidFill>
                  <a:srgbClr val="0070C0"/>
                </a:solidFill>
                <a:latin typeface="Century Schoolbook" pitchFamily="18" charset="0"/>
              </a:rPr>
              <a:t/>
            </a:r>
            <a:br>
              <a:rPr lang="uk-UA" sz="2400" b="1" i="1" dirty="0">
                <a:solidFill>
                  <a:srgbClr val="0070C0"/>
                </a:solidFill>
                <a:latin typeface="Century Schoolbook" pitchFamily="18" charset="0"/>
              </a:rPr>
            </a:br>
            <a:r>
              <a:rPr lang="uk-UA" sz="2400" b="1" i="1" dirty="0">
                <a:solidFill>
                  <a:srgbClr val="0070C0"/>
                </a:solidFill>
                <a:latin typeface="Century Schoolbook" pitchFamily="18" charset="0"/>
              </a:rPr>
              <a:t>Чемпіоном витривалості до високих температур є пустельні </a:t>
            </a:r>
            <a:r>
              <a:rPr lang="uk-UA" sz="2400" b="1" i="1" dirty="0" err="1">
                <a:solidFill>
                  <a:srgbClr val="0070C0"/>
                </a:solidFill>
                <a:latin typeface="Century Schoolbook" pitchFamily="18" charset="0"/>
              </a:rPr>
              <a:t>ящирки</a:t>
            </a:r>
            <a:r>
              <a:rPr lang="uk-UA" sz="2400" b="1" i="1" dirty="0">
                <a:solidFill>
                  <a:srgbClr val="0070C0"/>
                </a:solidFill>
                <a:latin typeface="Century Schoolbook" pitchFamily="18" charset="0"/>
              </a:rPr>
              <a:t> </a:t>
            </a:r>
            <a:r>
              <a:rPr lang="uk-UA" sz="2400" b="1" i="1" dirty="0" err="1">
                <a:solidFill>
                  <a:srgbClr val="0070C0"/>
                </a:solidFill>
                <a:latin typeface="Century Schoolbook" pitchFamily="18" charset="0"/>
              </a:rPr>
              <a:t>шипохвости</a:t>
            </a:r>
            <a:r>
              <a:rPr lang="uk-UA" sz="2400" b="1" i="1" dirty="0">
                <a:solidFill>
                  <a:srgbClr val="0070C0"/>
                </a:solidFill>
                <a:latin typeface="Century Schoolbook" pitchFamily="18" charset="0"/>
              </a:rPr>
              <a:t>. При цьому  температура тіл </a:t>
            </a:r>
            <a:r>
              <a:rPr lang="uk-UA" sz="2400" b="1" i="1" dirty="0" err="1">
                <a:solidFill>
                  <a:srgbClr val="0070C0"/>
                </a:solidFill>
                <a:latin typeface="Century Schoolbook" pitchFamily="18" charset="0"/>
              </a:rPr>
              <a:t>шипохвостів</a:t>
            </a:r>
            <a:r>
              <a:rPr lang="uk-UA" sz="2400" b="1" i="1" dirty="0">
                <a:solidFill>
                  <a:srgbClr val="0070C0"/>
                </a:solidFill>
                <a:latin typeface="Century Schoolbook" pitchFamily="18" charset="0"/>
              </a:rPr>
              <a:t> піднімається до 43˚С-50˚С.</a:t>
            </a:r>
            <a:endParaRPr lang="ru-RU" sz="2400" b="1" i="1" dirty="0">
              <a:solidFill>
                <a:srgbClr val="0070C0"/>
              </a:solidFill>
              <a:latin typeface="Century Schoolbook" pitchFamily="18" charset="0"/>
            </a:endParaRPr>
          </a:p>
        </p:txBody>
      </p:sp>
      <p:pic>
        <p:nvPicPr>
          <p:cNvPr id="4" name="Содержимое 3" descr="11.jpg"/>
          <p:cNvPicPr>
            <a:picLocks noGrp="1" noChangeAspect="1"/>
          </p:cNvPicPr>
          <p:nvPr>
            <p:ph idx="1"/>
          </p:nvPr>
        </p:nvPicPr>
        <p:blipFill>
          <a:blip r:embed="rId2" cstate="print"/>
          <a:stretch>
            <a:fillRect/>
          </a:stretch>
        </p:blipFill>
        <p:spPr>
          <a:xfrm>
            <a:off x="2589704" y="2814321"/>
            <a:ext cx="6984776" cy="3911206"/>
          </a:xfrm>
          <a:prstGeom prst="rect">
            <a:avLst/>
          </a:prstGeom>
          <a:ln>
            <a:noFill/>
          </a:ln>
          <a:effectLst>
            <a:softEdge rad="112500"/>
          </a:effectLst>
        </p:spPr>
      </p:pic>
    </p:spTree>
    <p:extLst>
      <p:ext uri="{BB962C8B-B14F-4D97-AF65-F5344CB8AC3E}">
        <p14:creationId xmlns:p14="http://schemas.microsoft.com/office/powerpoint/2010/main" xmlns="" val="1294161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6592" y="-228406"/>
            <a:ext cx="10221848" cy="2500330"/>
          </a:xfrm>
        </p:spPr>
        <p:txBody>
          <a:bodyPr>
            <a:noAutofit/>
          </a:bodyPr>
          <a:lstStyle/>
          <a:p>
            <a:r>
              <a:rPr lang="uk-UA" sz="2800" b="1" i="1" dirty="0" smtClean="0">
                <a:solidFill>
                  <a:srgbClr val="0070C0"/>
                </a:solidFill>
                <a:latin typeface="Century Schoolbook" pitchFamily="18" charset="0"/>
              </a:rPr>
              <a:t>Крихітні</a:t>
            </a:r>
            <a:r>
              <a:rPr lang="en-US" sz="2800" b="1" i="1" dirty="0" smtClean="0">
                <a:solidFill>
                  <a:srgbClr val="0070C0"/>
                </a:solidFill>
                <a:latin typeface="Century Schoolbook" pitchFamily="18" charset="0"/>
              </a:rPr>
              <a:t> </a:t>
            </a:r>
            <a:r>
              <a:rPr lang="uk-UA" sz="2800" b="1" i="1" dirty="0" smtClean="0">
                <a:solidFill>
                  <a:srgbClr val="0070C0"/>
                </a:solidFill>
                <a:latin typeface="Century Schoolbook" pitchFamily="18" charset="0"/>
              </a:rPr>
              <a:t>(не </a:t>
            </a:r>
            <a:r>
              <a:rPr lang="uk-UA" sz="2800" b="1" i="1" dirty="0">
                <a:solidFill>
                  <a:srgbClr val="0070C0"/>
                </a:solidFill>
                <a:latin typeface="Century Schoolbook" pitchFamily="18" charset="0"/>
              </a:rPr>
              <a:t>більш 1,5 міліметра) </a:t>
            </a:r>
            <a:r>
              <a:rPr lang="uk-UA" sz="2800" b="1" i="1" dirty="0" smtClean="0">
                <a:solidFill>
                  <a:srgbClr val="0070C0"/>
                </a:solidFill>
                <a:latin typeface="Century Schoolbook" pitchFamily="18" charset="0"/>
              </a:rPr>
              <a:t>тихоходи - </a:t>
            </a:r>
            <a:r>
              <a:rPr lang="uk-UA" sz="2800" b="1" i="1" dirty="0">
                <a:solidFill>
                  <a:srgbClr val="0070C0"/>
                </a:solidFill>
                <a:latin typeface="Century Schoolbook" pitchFamily="18" charset="0"/>
              </a:rPr>
              <a:t>одні з найбільш витривалих істот на планеті. Ці істоти виживають при температурах від -200˚С до +65˚С.</a:t>
            </a:r>
            <a:endParaRPr lang="ru-RU" sz="2800" b="1" i="1" dirty="0">
              <a:solidFill>
                <a:srgbClr val="0070C0"/>
              </a:solidFill>
              <a:latin typeface="Century Schoolbook" pitchFamily="18" charset="0"/>
            </a:endParaRPr>
          </a:p>
        </p:txBody>
      </p:sp>
      <p:pic>
        <p:nvPicPr>
          <p:cNvPr id="4" name="Содержимое 3" descr="8a_7.jpg"/>
          <p:cNvPicPr>
            <a:picLocks noGrp="1" noChangeAspect="1"/>
          </p:cNvPicPr>
          <p:nvPr>
            <p:ph idx="1"/>
          </p:nvPr>
        </p:nvPicPr>
        <p:blipFill>
          <a:blip r:embed="rId2" cstate="print"/>
          <a:stretch>
            <a:fillRect/>
          </a:stretch>
        </p:blipFill>
        <p:spPr>
          <a:xfrm>
            <a:off x="2738414" y="2799430"/>
            <a:ext cx="7215238" cy="4058571"/>
          </a:xfrm>
          <a:prstGeom prst="rect">
            <a:avLst/>
          </a:prstGeom>
          <a:ln>
            <a:noFill/>
          </a:ln>
          <a:effectLst>
            <a:softEdge rad="112500"/>
          </a:effectLst>
        </p:spPr>
      </p:pic>
    </p:spTree>
    <p:extLst>
      <p:ext uri="{BB962C8B-B14F-4D97-AF65-F5344CB8AC3E}">
        <p14:creationId xmlns:p14="http://schemas.microsoft.com/office/powerpoint/2010/main" xmlns="" val="42279988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4128" y="554146"/>
            <a:ext cx="10692384" cy="2643206"/>
          </a:xfrm>
        </p:spPr>
        <p:txBody>
          <a:bodyPr>
            <a:normAutofit fontScale="90000"/>
          </a:bodyPr>
          <a:lstStyle/>
          <a:p>
            <a:r>
              <a:rPr lang="uk-UA" sz="2800" b="1" i="1" dirty="0">
                <a:solidFill>
                  <a:srgbClr val="0070C0"/>
                </a:solidFill>
                <a:latin typeface="Century Schoolbook" pitchFamily="18" charset="0"/>
              </a:rPr>
              <a:t>Гігантські </a:t>
            </a:r>
            <a:r>
              <a:rPr lang="uk-UA" sz="2800" b="1" i="1" dirty="0" err="1">
                <a:solidFill>
                  <a:srgbClr val="0070C0"/>
                </a:solidFill>
                <a:latin typeface="Century Schoolbook" pitchFamily="18" charset="0"/>
              </a:rPr>
              <a:t>черевоподібні</a:t>
            </a:r>
            <a:r>
              <a:rPr lang="uk-UA" sz="2800" b="1" i="1" dirty="0">
                <a:solidFill>
                  <a:srgbClr val="0070C0"/>
                </a:solidFill>
                <a:latin typeface="Century Schoolbook" pitchFamily="18" charset="0"/>
              </a:rPr>
              <a:t> </a:t>
            </a:r>
            <a:r>
              <a:rPr lang="uk-UA" sz="2800" b="1" i="1" dirty="0" smtClean="0">
                <a:solidFill>
                  <a:srgbClr val="0070C0"/>
                </a:solidFill>
                <a:latin typeface="Century Schoolbook" pitchFamily="18" charset="0"/>
              </a:rPr>
              <a:t>істоти мають </a:t>
            </a:r>
            <a:r>
              <a:rPr lang="uk-UA" sz="2800" b="1" i="1" dirty="0">
                <a:solidFill>
                  <a:srgbClr val="0070C0"/>
                </a:solidFill>
                <a:latin typeface="Century Schoolbook" pitchFamily="18" charset="0"/>
              </a:rPr>
              <a:t>довжину 2,5 метра. Так виглядають сміливці, які наважились оселитися на глибині 5000 метрів під водою. Вони скупчуються навколо розломів з яких б</a:t>
            </a:r>
            <a:r>
              <a:rPr lang="en-US" sz="2800" b="1" i="1" dirty="0">
                <a:solidFill>
                  <a:srgbClr val="0070C0"/>
                </a:solidFill>
                <a:latin typeface="Century Schoolbook" pitchFamily="18" charset="0"/>
              </a:rPr>
              <a:t>`</a:t>
            </a:r>
            <a:r>
              <a:rPr lang="uk-UA" sz="2800" b="1" i="1" dirty="0">
                <a:solidFill>
                  <a:srgbClr val="0070C0"/>
                </a:solidFill>
                <a:latin typeface="Century Schoolbook" pitchFamily="18" charset="0"/>
              </a:rPr>
              <a:t>є нагріта до +400˚С вода.</a:t>
            </a:r>
            <a:r>
              <a:rPr lang="uk-UA" sz="4400" b="1" i="1" dirty="0">
                <a:solidFill>
                  <a:srgbClr val="0070C0"/>
                </a:solidFill>
                <a:latin typeface="Century Schoolbook" pitchFamily="18" charset="0"/>
              </a:rPr>
              <a:t/>
            </a:r>
            <a:br>
              <a:rPr lang="uk-UA" sz="4400" b="1" i="1" dirty="0">
                <a:solidFill>
                  <a:srgbClr val="0070C0"/>
                </a:solidFill>
                <a:latin typeface="Century Schoolbook" pitchFamily="18" charset="0"/>
              </a:rPr>
            </a:br>
            <a:endParaRPr lang="ru-RU" sz="4400" b="1" i="1" dirty="0">
              <a:solidFill>
                <a:srgbClr val="0070C0"/>
              </a:solidFill>
              <a:latin typeface="Century Schoolbook" pitchFamily="18" charset="0"/>
            </a:endParaRPr>
          </a:p>
        </p:txBody>
      </p:sp>
      <p:pic>
        <p:nvPicPr>
          <p:cNvPr id="4" name="Содержимое 3" descr="9083530c64.jpg"/>
          <p:cNvPicPr>
            <a:picLocks noGrp="1" noChangeAspect="1"/>
          </p:cNvPicPr>
          <p:nvPr>
            <p:ph idx="1"/>
          </p:nvPr>
        </p:nvPicPr>
        <p:blipFill>
          <a:blip r:embed="rId2" cstate="print"/>
          <a:stretch>
            <a:fillRect/>
          </a:stretch>
        </p:blipFill>
        <p:spPr>
          <a:xfrm>
            <a:off x="3287973" y="2973407"/>
            <a:ext cx="5544616" cy="3857628"/>
          </a:xfrm>
          <a:prstGeom prst="rect">
            <a:avLst/>
          </a:prstGeom>
          <a:ln>
            <a:noFill/>
          </a:ln>
          <a:effectLst>
            <a:softEdge rad="112500"/>
          </a:effectLst>
        </p:spPr>
      </p:pic>
    </p:spTree>
    <p:extLst>
      <p:ext uri="{BB962C8B-B14F-4D97-AF65-F5344CB8AC3E}">
        <p14:creationId xmlns:p14="http://schemas.microsoft.com/office/powerpoint/2010/main" xmlns="" val="398512577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19736" y="764704"/>
            <a:ext cx="7992888" cy="3024336"/>
          </a:xfrm>
        </p:spPr>
        <p:txBody>
          <a:bodyPr rtlCol="0">
            <a:normAutofit/>
          </a:bodyPr>
          <a:lstStyle/>
          <a:p>
            <a:pPr algn="ctr" rtl="0"/>
            <a:r>
              <a:rPr lang="uk-UA" sz="8000" b="1" dirty="0"/>
              <a:t>Шкали термометрів</a:t>
            </a:r>
          </a:p>
        </p:txBody>
      </p:sp>
      <p:sp>
        <p:nvSpPr>
          <p:cNvPr id="3" name="Подзаголовок 2"/>
          <p:cNvSpPr>
            <a:spLocks noGrp="1"/>
          </p:cNvSpPr>
          <p:nvPr>
            <p:ph type="subTitle" idx="1"/>
          </p:nvPr>
        </p:nvSpPr>
        <p:spPr>
          <a:xfrm>
            <a:off x="8040216" y="5445224"/>
            <a:ext cx="7008574" cy="1244600"/>
          </a:xfrm>
        </p:spPr>
        <p:txBody>
          <a:bodyPr rtlCol="0">
            <a:normAutofit lnSpcReduction="10000"/>
          </a:bodyPr>
          <a:lstStyle/>
          <a:p>
            <a:pPr rtl="0"/>
            <a:r>
              <a:rPr lang="uk-UA" dirty="0" smtClean="0"/>
              <a:t>Підготували</a:t>
            </a:r>
          </a:p>
          <a:p>
            <a:pPr rtl="0"/>
            <a:r>
              <a:rPr lang="uk-UA" dirty="0" err="1" smtClean="0"/>
              <a:t>Калмикова</a:t>
            </a:r>
            <a:r>
              <a:rPr lang="uk-UA" dirty="0" smtClean="0"/>
              <a:t> Юлія</a:t>
            </a:r>
          </a:p>
          <a:p>
            <a:pPr rtl="0"/>
            <a:r>
              <a:rPr lang="uk-UA" dirty="0" err="1" smtClean="0"/>
              <a:t>Ходунаєва</a:t>
            </a:r>
            <a:r>
              <a:rPr lang="uk-UA" dirty="0" smtClean="0"/>
              <a:t> Дарина</a:t>
            </a:r>
            <a:endParaRPr lang="uk-UA" dirty="0"/>
          </a:p>
        </p:txBody>
      </p:sp>
    </p:spTree>
    <p:extLst>
      <p:ext uri="{BB962C8B-B14F-4D97-AF65-F5344CB8AC3E}">
        <p14:creationId xmlns:p14="http://schemas.microsoft.com/office/powerpoint/2010/main" xmlns="" val="31765320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7824" y="394320"/>
            <a:ext cx="10058400" cy="2143140"/>
          </a:xfrm>
        </p:spPr>
        <p:txBody>
          <a:bodyPr>
            <a:noAutofit/>
          </a:bodyPr>
          <a:lstStyle/>
          <a:p>
            <a:pPr algn="just"/>
            <a:r>
              <a:rPr lang="uk-UA" sz="2400" b="1" i="1" dirty="0" smtClean="0">
                <a:solidFill>
                  <a:srgbClr val="0070C0"/>
                </a:solidFill>
                <a:latin typeface="Century Schoolbook" pitchFamily="18" charset="0"/>
              </a:rPr>
              <a:t>Висновок: </a:t>
            </a:r>
            <a:r>
              <a:rPr lang="uk-UA" sz="2000" b="1" i="1" dirty="0" smtClean="0">
                <a:solidFill>
                  <a:srgbClr val="0070C0"/>
                </a:solidFill>
                <a:latin typeface="Century Schoolbook" pitchFamily="18" charset="0"/>
              </a:rPr>
              <a:t/>
            </a:r>
            <a:br>
              <a:rPr lang="uk-UA" sz="2000" b="1" i="1" dirty="0" smtClean="0">
                <a:solidFill>
                  <a:srgbClr val="0070C0"/>
                </a:solidFill>
                <a:latin typeface="Century Schoolbook" pitchFamily="18" charset="0"/>
              </a:rPr>
            </a:br>
            <a:r>
              <a:rPr lang="uk-UA" sz="2000" b="1" i="1" dirty="0" smtClean="0">
                <a:solidFill>
                  <a:srgbClr val="0070C0"/>
                </a:solidFill>
                <a:latin typeface="Century Schoolbook" pitchFamily="18" charset="0"/>
              </a:rPr>
              <a:t>завдяки різним пристосуванням  життя існує, здавалося  би, в найнесприятливіших  для  неї умовах.  Таким чином,  поєднання  ефективних способів  </a:t>
            </a:r>
            <a:r>
              <a:rPr lang="uk-UA" sz="2000" b="1" i="1" dirty="0" err="1" smtClean="0">
                <a:solidFill>
                  <a:srgbClr val="0070C0"/>
                </a:solidFill>
                <a:latin typeface="Century Schoolbook" pitchFamily="18" charset="0"/>
              </a:rPr>
              <a:t>терморегуляцій</a:t>
            </a:r>
            <a:r>
              <a:rPr lang="uk-UA" sz="2000" b="1" i="1" dirty="0" smtClean="0">
                <a:solidFill>
                  <a:srgbClr val="0070C0"/>
                </a:solidFill>
                <a:latin typeface="Century Schoolbook" pitchFamily="18" charset="0"/>
              </a:rPr>
              <a:t> в організмі дає змогу  організмам  підтримувати  свій тепловий баланс  у межах широких  коливань  температури  зовнішнього  середовища. </a:t>
            </a:r>
            <a:r>
              <a:rPr lang="uk-UA" sz="2000" b="1" i="1" dirty="0" smtClean="0">
                <a:solidFill>
                  <a:srgbClr val="0070C0"/>
                </a:solidFill>
                <a:latin typeface="Century Schoolbook" pitchFamily="18" charset="0"/>
                <a:sym typeface="Wingdings" pitchFamily="2" charset="2"/>
              </a:rPr>
              <a:t> </a:t>
            </a:r>
            <a:endParaRPr lang="uk-UA" sz="2000" b="1" i="1" dirty="0">
              <a:solidFill>
                <a:srgbClr val="0070C0"/>
              </a:solidFill>
              <a:latin typeface="Century Schoolbook" pitchFamily="18" charset="0"/>
            </a:endParaRPr>
          </a:p>
        </p:txBody>
      </p:sp>
      <p:pic>
        <p:nvPicPr>
          <p:cNvPr id="4" name="Содержимое 3" descr="животн.jpg"/>
          <p:cNvPicPr>
            <a:picLocks noGrp="1" noChangeAspect="1"/>
          </p:cNvPicPr>
          <p:nvPr>
            <p:ph idx="1"/>
          </p:nvPr>
        </p:nvPicPr>
        <p:blipFill>
          <a:blip r:embed="rId2" cstate="print"/>
          <a:stretch>
            <a:fillRect/>
          </a:stretch>
        </p:blipFill>
        <p:spPr>
          <a:xfrm>
            <a:off x="2166910" y="2537460"/>
            <a:ext cx="7500990" cy="4320540"/>
          </a:xfrm>
          <a:prstGeom prst="rect">
            <a:avLst/>
          </a:prstGeom>
          <a:ln>
            <a:noFill/>
          </a:ln>
          <a:effectLst>
            <a:softEdge rad="112500"/>
          </a:effectLst>
        </p:spPr>
      </p:pic>
    </p:spTree>
    <p:extLst>
      <p:ext uri="{BB962C8B-B14F-4D97-AF65-F5344CB8AC3E}">
        <p14:creationId xmlns:p14="http://schemas.microsoft.com/office/powerpoint/2010/main" xmlns="" val="35177499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koshecka_43668036_orig_.jpg"/>
          <p:cNvPicPr>
            <a:picLocks noGrp="1" noChangeAspect="1"/>
          </p:cNvPicPr>
          <p:nvPr>
            <p:ph idx="1"/>
          </p:nvPr>
        </p:nvPicPr>
        <p:blipFill>
          <a:blip r:embed="rId2" cstate="print"/>
          <a:stretch>
            <a:fillRect/>
          </a:stretch>
        </p:blipFill>
        <p:spPr>
          <a:xfrm>
            <a:off x="2950464" y="792076"/>
            <a:ext cx="6065924" cy="6065924"/>
          </a:xfrm>
          <a:prstGeom prst="rect">
            <a:avLst/>
          </a:prstGeom>
          <a:ln>
            <a:noFill/>
          </a:ln>
          <a:effectLst>
            <a:softEdge rad="112500"/>
          </a:effectLst>
        </p:spPr>
      </p:pic>
    </p:spTree>
    <p:extLst>
      <p:ext uri="{BB962C8B-B14F-4D97-AF65-F5344CB8AC3E}">
        <p14:creationId xmlns:p14="http://schemas.microsoft.com/office/powerpoint/2010/main" xmlns="" val="4115031589"/>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2941" y="0"/>
            <a:ext cx="8360943" cy="923330"/>
          </a:xfrm>
          <a:prstGeom prst="rect">
            <a:avLst/>
          </a:prstGeom>
          <a:noFill/>
        </p:spPr>
        <p:txBody>
          <a:bodyPr wrap="square" rtlCol="0">
            <a:spAutoFit/>
          </a:bodyPr>
          <a:lstStyle/>
          <a:p>
            <a:pPr algn="ctr"/>
            <a:r>
              <a:rPr lang="uk-UA" sz="5400" b="1" u="sng" dirty="0" smtClean="0">
                <a:solidFill>
                  <a:schemeClr val="accent3">
                    <a:lumMod val="50000"/>
                  </a:schemeClr>
                </a:solidFill>
              </a:rPr>
              <a:t>Геофізики-дослідники</a:t>
            </a:r>
            <a:endParaRPr lang="ru-RU" sz="5400" b="1" u="sng" dirty="0">
              <a:solidFill>
                <a:schemeClr val="accent3">
                  <a:lumMod val="50000"/>
                </a:schemeClr>
              </a:solidFill>
            </a:endParaRPr>
          </a:p>
        </p:txBody>
      </p:sp>
      <p:sp>
        <p:nvSpPr>
          <p:cNvPr id="3" name="TextBox 2"/>
          <p:cNvSpPr txBox="1"/>
          <p:nvPr/>
        </p:nvSpPr>
        <p:spPr>
          <a:xfrm>
            <a:off x="2200595" y="2026227"/>
            <a:ext cx="7843233" cy="2308324"/>
          </a:xfrm>
          <a:prstGeom prst="rect">
            <a:avLst/>
          </a:prstGeom>
          <a:noFill/>
        </p:spPr>
        <p:txBody>
          <a:bodyPr wrap="square" rtlCol="0">
            <a:spAutoFit/>
          </a:bodyPr>
          <a:lstStyle/>
          <a:p>
            <a:r>
              <a:rPr lang="uk-UA" sz="2400" b="1" dirty="0" smtClean="0"/>
              <a:t>Завдання:</a:t>
            </a:r>
          </a:p>
          <a:p>
            <a:pPr marL="457200" indent="-457200">
              <a:buFont typeface="+mj-lt"/>
              <a:buAutoNum type="arabicParenR"/>
            </a:pPr>
            <a:r>
              <a:rPr lang="uk-UA" sz="2400" b="1" dirty="0" smtClean="0"/>
              <a:t>Дізнатися про температуру на інших планетах і зорях, про рекорди температури нашої планети.</a:t>
            </a:r>
          </a:p>
          <a:p>
            <a:pPr marL="457200" indent="-457200">
              <a:buFont typeface="+mj-lt"/>
              <a:buAutoNum type="arabicParenR"/>
            </a:pPr>
            <a:r>
              <a:rPr lang="uk-UA" sz="2400" b="1" dirty="0" smtClean="0"/>
              <a:t>Дізнатися, як утворюється вітер.</a:t>
            </a:r>
          </a:p>
          <a:p>
            <a:pPr marL="457200" indent="-457200">
              <a:buFont typeface="+mj-lt"/>
              <a:buAutoNum type="arabicParenR"/>
            </a:pPr>
            <a:r>
              <a:rPr lang="uk-UA" sz="2400" b="1" dirty="0" smtClean="0"/>
              <a:t>Дізнатися, чи залишається сталою середня температура нашої планети. Прогнози на майбутнє</a:t>
            </a:r>
            <a:r>
              <a:rPr lang="uk-UA" sz="2000" b="1" dirty="0" smtClean="0"/>
              <a:t>.</a:t>
            </a:r>
            <a:endParaRPr lang="uk-UA" sz="2000" b="1" dirty="0"/>
          </a:p>
        </p:txBody>
      </p:sp>
      <p:sp>
        <p:nvSpPr>
          <p:cNvPr id="6" name="Стрелка вправо с вырезом 5"/>
          <p:cNvSpPr/>
          <p:nvPr/>
        </p:nvSpPr>
        <p:spPr>
          <a:xfrm>
            <a:off x="10792496" y="1743370"/>
            <a:ext cx="45719" cy="4571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Выгнутая влево стрелка 12"/>
          <p:cNvSpPr/>
          <p:nvPr/>
        </p:nvSpPr>
        <p:spPr>
          <a:xfrm rot="890655">
            <a:off x="889077" y="679174"/>
            <a:ext cx="1168215" cy="1548000"/>
          </a:xfrm>
          <a:prstGeom prst="curv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Выгнутая вправо стрелка 13"/>
          <p:cNvSpPr/>
          <p:nvPr/>
        </p:nvSpPr>
        <p:spPr>
          <a:xfrm rot="21017474">
            <a:off x="10270453" y="580610"/>
            <a:ext cx="1171162" cy="1545131"/>
          </a:xfrm>
          <a:prstGeom prst="curvedLef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3344583589"/>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7533560" y="6398500"/>
            <a:ext cx="7243718" cy="919000"/>
          </a:xfrm>
          <a:prstGeom prst="rect">
            <a:avLst/>
          </a:prstGeom>
        </p:spPr>
        <p:txBody>
          <a:bodyPr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a:lstStyle>
          <a:p>
            <a:pPr marL="0" marR="0" lvl="0" indent="0" algn="l" defTabSz="1218987" rtl="0" eaLnBrk="1" fontAlgn="auto" latinLnBrk="0" hangingPunct="1">
              <a:lnSpc>
                <a:spcPct val="95000"/>
              </a:lnSpc>
              <a:spcBef>
                <a:spcPts val="1866"/>
              </a:spcBef>
              <a:spcAft>
                <a:spcPts val="0"/>
              </a:spcAft>
              <a:buClrTx/>
              <a:buSzPct val="100000"/>
              <a:buFont typeface="Arial" pitchFamily="34" charset="0"/>
              <a:buNone/>
              <a:tabLst/>
              <a:defRPr/>
            </a:pPr>
            <a:r>
              <a:rPr kumimoji="0" lang="uk-UA" sz="2400" b="0" i="0" u="none" strike="noStrike" kern="1200" cap="none" spc="0" normalizeH="0" baseline="0" noProof="0" dirty="0" smtClean="0">
                <a:ln>
                  <a:noFill/>
                </a:ln>
                <a:solidFill>
                  <a:srgbClr val="374C81"/>
                </a:solidFill>
                <a:effectLst/>
                <a:uLnTx/>
                <a:uFillTx/>
                <a:latin typeface="Century Gothic"/>
                <a:ea typeface="+mn-ea"/>
                <a:cs typeface="+mn-cs"/>
              </a:rPr>
              <a:t>Підготувала: </a:t>
            </a:r>
            <a:r>
              <a:rPr kumimoji="0" lang="uk-UA" sz="2400" b="0" i="0" u="none" strike="noStrike" kern="1200" cap="none" spc="0" normalizeH="0" baseline="0" noProof="0" dirty="0" err="1" smtClean="0">
                <a:ln>
                  <a:noFill/>
                </a:ln>
                <a:solidFill>
                  <a:srgbClr val="374C81"/>
                </a:solidFill>
                <a:effectLst/>
                <a:uLnTx/>
                <a:uFillTx/>
                <a:latin typeface="Century Gothic"/>
                <a:ea typeface="+mn-ea"/>
                <a:cs typeface="+mn-cs"/>
              </a:rPr>
              <a:t>Ковбата</a:t>
            </a:r>
            <a:r>
              <a:rPr kumimoji="0" lang="uk-UA" sz="2400" b="0" i="0" u="none" strike="noStrike" kern="1200" cap="none" spc="0" normalizeH="0" baseline="0" noProof="0" dirty="0" smtClean="0">
                <a:ln>
                  <a:noFill/>
                </a:ln>
                <a:solidFill>
                  <a:srgbClr val="374C81"/>
                </a:solidFill>
                <a:effectLst/>
                <a:uLnTx/>
                <a:uFillTx/>
                <a:latin typeface="Century Gothic"/>
                <a:ea typeface="+mn-ea"/>
                <a:cs typeface="+mn-cs"/>
              </a:rPr>
              <a:t> Діана</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xmlns="" val="0"/>
              </a:ext>
            </a:extLst>
          </a:blip>
          <a:srcRect l="1732" t="1464" b="9895"/>
          <a:stretch/>
        </p:blipFill>
        <p:spPr>
          <a:xfrm>
            <a:off x="1606730" y="209006"/>
            <a:ext cx="8302693" cy="5617028"/>
          </a:xfrm>
          <a:prstGeom prst="rect">
            <a:avLst/>
          </a:prstGeom>
          <a:ln>
            <a:noFill/>
          </a:ln>
          <a:effectLst>
            <a:softEdge rad="112500"/>
          </a:effectLst>
        </p:spPr>
      </p:pic>
    </p:spTree>
    <p:extLst>
      <p:ext uri="{BB962C8B-B14F-4D97-AF65-F5344CB8AC3E}">
        <p14:creationId xmlns:p14="http://schemas.microsoft.com/office/powerpoint/2010/main" xmlns="" val="159826643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3935413" y="1196976"/>
            <a:ext cx="6507162" cy="2517775"/>
          </a:xfrm>
        </p:spPr>
        <p:txBody>
          <a:bodyPr/>
          <a:lstStyle/>
          <a:p>
            <a:pPr algn="ctr" eaLnBrk="1" hangingPunct="1">
              <a:defRPr/>
            </a:pPr>
            <a:r>
              <a:rPr lang="ru-RU" altLang="ru-RU" sz="4800" b="1" i="1" dirty="0">
                <a:solidFill>
                  <a:schemeClr val="accent5">
                    <a:lumMod val="25000"/>
                  </a:schemeClr>
                </a:solidFill>
                <a:effectLst>
                  <a:outerShdw blurRad="38100" dist="38100" dir="2700000" algn="tl">
                    <a:srgbClr val="C0C0C0"/>
                  </a:outerShdw>
                </a:effectLst>
              </a:rPr>
              <a:t>Рекордн</a:t>
            </a:r>
            <a:r>
              <a:rPr lang="uk-UA" altLang="ru-RU" sz="4800" b="1" i="1" dirty="0">
                <a:solidFill>
                  <a:schemeClr val="accent5">
                    <a:lumMod val="25000"/>
                  </a:schemeClr>
                </a:solidFill>
                <a:effectLst>
                  <a:outerShdw blurRad="38100" dist="38100" dir="2700000" algn="tl">
                    <a:srgbClr val="C0C0C0"/>
                  </a:outerShdw>
                </a:effectLst>
              </a:rPr>
              <a:t>і температури повітря на Землі</a:t>
            </a:r>
            <a:endParaRPr lang="ru-RU" altLang="ru-RU" sz="4800" b="1" i="1" dirty="0">
              <a:solidFill>
                <a:schemeClr val="accent5">
                  <a:lumMod val="25000"/>
                </a:schemeClr>
              </a:solidFill>
              <a:effectLst>
                <a:outerShdw blurRad="38100" dist="38100" dir="2700000" algn="tl">
                  <a:srgbClr val="C0C0C0"/>
                </a:outerShdw>
              </a:effectLst>
            </a:endParaRPr>
          </a:p>
        </p:txBody>
      </p:sp>
      <p:sp>
        <p:nvSpPr>
          <p:cNvPr id="3075" name="TextBox 1"/>
          <p:cNvSpPr txBox="1">
            <a:spLocks noChangeArrowheads="1"/>
          </p:cNvSpPr>
          <p:nvPr/>
        </p:nvSpPr>
        <p:spPr bwMode="auto">
          <a:xfrm>
            <a:off x="6574728" y="4882896"/>
            <a:ext cx="4812600" cy="954107"/>
          </a:xfrm>
          <a:prstGeom prst="rect">
            <a:avLst/>
          </a:prstGeom>
          <a:noFill/>
          <a:ln>
            <a:noFill/>
          </a:ln>
          <a:extLst/>
        </p:spPr>
        <p:txBody>
          <a:bodyPr wrap="square">
            <a:spAutoFit/>
          </a:bodyPr>
          <a:lstStyle>
            <a:lvl1pPr eaLnBrk="0" hangingPunct="0">
              <a:defRPr kumimoji="1">
                <a:solidFill>
                  <a:schemeClr val="tx1"/>
                </a:solidFill>
                <a:latin typeface="Times New Roman" pitchFamily="18" charset="0"/>
              </a:defRPr>
            </a:lvl1pPr>
            <a:lvl2pPr marL="742950" indent="-285750" eaLnBrk="0" hangingPunct="0">
              <a:defRPr kumimoji="1">
                <a:solidFill>
                  <a:schemeClr val="tx1"/>
                </a:solidFill>
                <a:latin typeface="Times New Roman" pitchFamily="18" charset="0"/>
              </a:defRPr>
            </a:lvl2pPr>
            <a:lvl3pPr marL="1143000" indent="-228600" eaLnBrk="0" hangingPunct="0">
              <a:defRPr kumimoji="1">
                <a:solidFill>
                  <a:schemeClr val="tx1"/>
                </a:solidFill>
                <a:latin typeface="Times New Roman" pitchFamily="18" charset="0"/>
              </a:defRPr>
            </a:lvl3pPr>
            <a:lvl4pPr marL="1600200" indent="-228600" eaLnBrk="0" hangingPunct="0">
              <a:defRPr kumimoji="1">
                <a:solidFill>
                  <a:schemeClr val="tx1"/>
                </a:solidFill>
                <a:latin typeface="Times New Roman" pitchFamily="18" charset="0"/>
              </a:defRPr>
            </a:lvl4pPr>
            <a:lvl5pPr marL="2057400" indent="-228600" eaLnBrk="0" hangingPunct="0">
              <a:defRPr kumimoji="1">
                <a:solidFill>
                  <a:schemeClr val="tx1"/>
                </a:solidFill>
                <a:latin typeface="Times New Roman" pitchFamily="18" charset="0"/>
              </a:defRPr>
            </a:lvl5pPr>
            <a:lvl6pPr marL="2514600" indent="-228600" eaLnBrk="0" fontAlgn="base" hangingPunct="0">
              <a:spcBef>
                <a:spcPct val="0"/>
              </a:spcBef>
              <a:spcAft>
                <a:spcPct val="0"/>
              </a:spcAft>
              <a:defRPr kumimoji="1">
                <a:solidFill>
                  <a:schemeClr val="tx1"/>
                </a:solidFill>
                <a:latin typeface="Times New Roman" pitchFamily="18" charset="0"/>
              </a:defRPr>
            </a:lvl6pPr>
            <a:lvl7pPr marL="2971800" indent="-228600" eaLnBrk="0" fontAlgn="base" hangingPunct="0">
              <a:spcBef>
                <a:spcPct val="0"/>
              </a:spcBef>
              <a:spcAft>
                <a:spcPct val="0"/>
              </a:spcAft>
              <a:defRPr kumimoji="1">
                <a:solidFill>
                  <a:schemeClr val="tx1"/>
                </a:solidFill>
                <a:latin typeface="Times New Roman" pitchFamily="18" charset="0"/>
              </a:defRPr>
            </a:lvl7pPr>
            <a:lvl8pPr marL="3429000" indent="-228600" eaLnBrk="0" fontAlgn="base" hangingPunct="0">
              <a:spcBef>
                <a:spcPct val="0"/>
              </a:spcBef>
              <a:spcAft>
                <a:spcPct val="0"/>
              </a:spcAft>
              <a:defRPr kumimoji="1">
                <a:solidFill>
                  <a:schemeClr val="tx1"/>
                </a:solidFill>
                <a:latin typeface="Times New Roman" pitchFamily="18" charset="0"/>
              </a:defRPr>
            </a:lvl8pPr>
            <a:lvl9pPr marL="3886200" indent="-228600" eaLnBrk="0" fontAlgn="base" hangingPunct="0">
              <a:spcBef>
                <a:spcPct val="0"/>
              </a:spcBef>
              <a:spcAft>
                <a:spcPct val="0"/>
              </a:spcAft>
              <a:defRPr kumimoji="1">
                <a:solidFill>
                  <a:schemeClr val="tx1"/>
                </a:solidFill>
                <a:latin typeface="Times New Roman" pitchFamily="18" charset="0"/>
              </a:defRPr>
            </a:lvl9pPr>
          </a:lstStyle>
          <a:p>
            <a:pPr defTabSz="914400" eaLnBrk="1" fontAlgn="base" hangingPunct="1">
              <a:spcBef>
                <a:spcPct val="0"/>
              </a:spcBef>
              <a:spcAft>
                <a:spcPct val="0"/>
              </a:spcAft>
              <a:defRPr/>
            </a:pPr>
            <a:r>
              <a:rPr lang="ru-RU" altLang="ru-RU" sz="2800" dirty="0">
                <a:solidFill>
                  <a:srgbClr val="F0E7C4">
                    <a:lumMod val="10000"/>
                  </a:srgbClr>
                </a:solidFill>
              </a:rPr>
              <a:t>П</a:t>
            </a:r>
            <a:r>
              <a:rPr lang="uk-UA" altLang="ru-RU" sz="2800" dirty="0">
                <a:solidFill>
                  <a:srgbClr val="F0E7C4">
                    <a:lumMod val="10000"/>
                  </a:srgbClr>
                </a:solidFill>
              </a:rPr>
              <a:t>ідготували</a:t>
            </a:r>
            <a:r>
              <a:rPr lang="en-US" altLang="ru-RU" sz="2800" dirty="0">
                <a:solidFill>
                  <a:srgbClr val="F0E7C4">
                    <a:lumMod val="10000"/>
                  </a:srgbClr>
                </a:solidFill>
              </a:rPr>
              <a:t>: </a:t>
            </a:r>
            <a:r>
              <a:rPr lang="ru-RU" altLang="ru-RU" sz="2800" dirty="0" smtClean="0">
                <a:solidFill>
                  <a:srgbClr val="F0E7C4">
                    <a:lumMod val="10000"/>
                  </a:srgbClr>
                </a:solidFill>
              </a:rPr>
              <a:t>От</a:t>
            </a:r>
            <a:r>
              <a:rPr lang="uk-UA" altLang="ru-RU" sz="2800" dirty="0">
                <a:solidFill>
                  <a:srgbClr val="F0E7C4">
                    <a:lumMod val="10000"/>
                  </a:srgbClr>
                </a:solidFill>
              </a:rPr>
              <a:t>ич Дарина,</a:t>
            </a:r>
            <a:r>
              <a:rPr lang="en-US" altLang="ru-RU" sz="2800" dirty="0">
                <a:solidFill>
                  <a:srgbClr val="F0E7C4">
                    <a:lumMod val="10000"/>
                  </a:srgbClr>
                </a:solidFill>
              </a:rPr>
              <a:t> </a:t>
            </a:r>
            <a:r>
              <a:rPr lang="uk-UA" altLang="ru-RU" sz="2800" dirty="0" err="1">
                <a:solidFill>
                  <a:srgbClr val="F0E7C4">
                    <a:lumMod val="10000"/>
                  </a:srgbClr>
                </a:solidFill>
              </a:rPr>
              <a:t>Вигівська</a:t>
            </a:r>
            <a:r>
              <a:rPr lang="uk-UA" altLang="ru-RU" sz="2800" dirty="0">
                <a:solidFill>
                  <a:srgbClr val="F0E7C4">
                    <a:lumMod val="10000"/>
                  </a:srgbClr>
                </a:solidFill>
              </a:rPr>
              <a:t> Альбертина</a:t>
            </a:r>
            <a:endParaRPr lang="ru-RU" altLang="ru-RU" sz="2800" dirty="0">
              <a:solidFill>
                <a:srgbClr val="F0E7C4">
                  <a:lumMod val="10000"/>
                </a:srgbClr>
              </a:solidFill>
            </a:endParaRPr>
          </a:p>
        </p:txBody>
      </p:sp>
    </p:spTree>
    <p:extLst>
      <p:ext uri="{BB962C8B-B14F-4D97-AF65-F5344CB8AC3E}">
        <p14:creationId xmlns:p14="http://schemas.microsoft.com/office/powerpoint/2010/main" xmlns="" val="10140343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3024188" y="228601"/>
            <a:ext cx="7643812" cy="1831975"/>
          </a:xfrm>
        </p:spPr>
        <p:txBody>
          <a:bodyPr/>
          <a:lstStyle/>
          <a:p>
            <a:pPr eaLnBrk="1" hangingPunct="1">
              <a:defRPr/>
            </a:pPr>
            <a:r>
              <a:rPr lang="uk-UA" altLang="ru-RU" b="1" dirty="0" smtClean="0">
                <a:solidFill>
                  <a:srgbClr val="C00000"/>
                </a:solidFill>
              </a:rPr>
              <a:t>Мета</a:t>
            </a:r>
            <a:r>
              <a:rPr lang="en-US" altLang="ru-RU" b="1" dirty="0" smtClean="0">
                <a:solidFill>
                  <a:srgbClr val="C00000"/>
                </a:solidFill>
              </a:rPr>
              <a:t>:</a:t>
            </a:r>
            <a:r>
              <a:rPr lang="en-US" altLang="ru-RU" b="1" dirty="0" smtClean="0">
                <a:solidFill>
                  <a:schemeClr val="accent5">
                    <a:lumMod val="25000"/>
                  </a:schemeClr>
                </a:solidFill>
              </a:rPr>
              <a:t> </a:t>
            </a:r>
            <a:r>
              <a:rPr lang="uk-UA" altLang="ru-RU" sz="4000" b="1" dirty="0">
                <a:solidFill>
                  <a:schemeClr val="accent5">
                    <a:lumMod val="25000"/>
                  </a:schemeClr>
                </a:solidFill>
              </a:rPr>
              <a:t>дізнатися про рекордні температури на нашій планеті</a:t>
            </a:r>
            <a:endParaRPr lang="ru-RU" altLang="ru-RU" b="1" dirty="0" smtClean="0">
              <a:solidFill>
                <a:schemeClr val="accent5">
                  <a:lumMod val="25000"/>
                </a:schemeClr>
              </a:solidFill>
            </a:endParaRPr>
          </a:p>
        </p:txBody>
      </p:sp>
      <p:pic>
        <p:nvPicPr>
          <p:cNvPr id="4099" name="Объект 1"/>
          <p:cNvPicPr>
            <a:picLocks noGrp="1" noChangeAspect="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703388" y="6799264"/>
            <a:ext cx="69850" cy="47625"/>
          </a:xfrm>
        </p:spPr>
      </p:pic>
      <p:pic>
        <p:nvPicPr>
          <p:cNvPr id="4100" name="Picture 5" descr="index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88164" y="3789364"/>
            <a:ext cx="339407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7" descr="http://www.amic.ru/images/upload/images_07-2016/images/100/Aziziyah.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87713" y="2060575"/>
            <a:ext cx="3529012"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55231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465514" y="115889"/>
            <a:ext cx="6878637" cy="865187"/>
          </a:xfrm>
        </p:spPr>
        <p:txBody>
          <a:bodyPr/>
          <a:lstStyle/>
          <a:p>
            <a:pPr algn="ctr" eaLnBrk="1" hangingPunct="1"/>
            <a:r>
              <a:rPr lang="uk-UA" altLang="ru-RU" sz="2800" b="1">
                <a:solidFill>
                  <a:srgbClr val="C00000"/>
                </a:solidFill>
              </a:rPr>
              <a:t>Найнижча температура на Землі</a:t>
            </a:r>
            <a:endParaRPr lang="ru-RU" altLang="ru-RU" sz="2800" b="1">
              <a:solidFill>
                <a:srgbClr val="C00000"/>
              </a:solidFill>
            </a:endParaRPr>
          </a:p>
        </p:txBody>
      </p:sp>
      <p:sp>
        <p:nvSpPr>
          <p:cNvPr id="5123" name="Rectangle 3"/>
          <p:cNvSpPr>
            <a:spLocks noGrp="1" noChangeArrowheads="1"/>
          </p:cNvSpPr>
          <p:nvPr>
            <p:ph type="body" idx="1"/>
          </p:nvPr>
        </p:nvSpPr>
        <p:spPr>
          <a:xfrm>
            <a:off x="3143251" y="1058864"/>
            <a:ext cx="3889375" cy="5799137"/>
          </a:xfrm>
        </p:spPr>
        <p:txBody>
          <a:bodyPr/>
          <a:lstStyle/>
          <a:p>
            <a:pPr eaLnBrk="1" hangingPunct="1">
              <a:buFont typeface="Arial" pitchFamily="34" charset="0"/>
              <a:buChar char="•"/>
              <a:defRPr/>
            </a:pPr>
            <a:r>
              <a:rPr lang="uk-UA" altLang="ru-RU" sz="2800" dirty="0"/>
              <a:t>- 89,2 </a:t>
            </a:r>
            <a:r>
              <a:rPr lang="ru-RU" altLang="ru-RU" sz="2800" dirty="0"/>
              <a:t>˚</a:t>
            </a:r>
            <a:r>
              <a:rPr lang="uk-UA" altLang="ru-RU" sz="2800" dirty="0"/>
              <a:t>С</a:t>
            </a:r>
            <a:r>
              <a:rPr lang="uk-UA" altLang="ru-RU" sz="2800" dirty="0">
                <a:latin typeface="+mj-lt"/>
              </a:rPr>
              <a:t>    </a:t>
            </a:r>
            <a:r>
              <a:rPr lang="uk-UA" altLang="ru-RU" sz="2000" dirty="0">
                <a:latin typeface="+mj-lt"/>
              </a:rPr>
              <a:t>Антарктида,</a:t>
            </a:r>
          </a:p>
          <a:p>
            <a:pPr marL="0" indent="0" eaLnBrk="1" hangingPunct="1">
              <a:buNone/>
              <a:defRPr/>
            </a:pPr>
            <a:r>
              <a:rPr lang="uk-UA" altLang="ru-RU" sz="2000" dirty="0">
                <a:latin typeface="+mj-lt"/>
              </a:rPr>
              <a:t>     станція  “Восток” (Росія), </a:t>
            </a:r>
          </a:p>
          <a:p>
            <a:pPr eaLnBrk="1" hangingPunct="1">
              <a:buFont typeface="Wingdings" panose="05000000000000000000" pitchFamily="2" charset="2"/>
              <a:buNone/>
              <a:defRPr/>
            </a:pPr>
            <a:r>
              <a:rPr lang="uk-UA" altLang="ru-RU" sz="2000" dirty="0">
                <a:latin typeface="+mj-lt"/>
              </a:rPr>
              <a:t>     1983 рік</a:t>
            </a:r>
          </a:p>
          <a:p>
            <a:pPr marL="0" indent="0" eaLnBrk="1" hangingPunct="1">
              <a:buNone/>
              <a:defRPr/>
            </a:pPr>
            <a:endParaRPr lang="uk-UA" altLang="ru-RU" dirty="0" smtClean="0"/>
          </a:p>
          <a:p>
            <a:pPr eaLnBrk="1" hangingPunct="1">
              <a:buFont typeface="Wingdings" panose="05000000000000000000" pitchFamily="2" charset="2"/>
              <a:buNone/>
              <a:defRPr/>
            </a:pPr>
            <a:r>
              <a:rPr lang="uk-UA" altLang="ru-RU" dirty="0" smtClean="0"/>
              <a:t>                                              </a:t>
            </a:r>
          </a:p>
          <a:p>
            <a:pPr eaLnBrk="1" hangingPunct="1">
              <a:defRPr/>
            </a:pPr>
            <a:endParaRPr lang="uk-UA" altLang="ru-RU" dirty="0" smtClean="0"/>
          </a:p>
          <a:p>
            <a:pPr eaLnBrk="1" hangingPunct="1">
              <a:defRPr/>
            </a:pPr>
            <a:endParaRPr lang="uk-UA" altLang="ru-RU" dirty="0" smtClean="0"/>
          </a:p>
          <a:p>
            <a:pPr eaLnBrk="1" hangingPunct="1">
              <a:defRPr/>
            </a:pPr>
            <a:endParaRPr lang="uk-UA" altLang="ru-RU" dirty="0" smtClean="0"/>
          </a:p>
          <a:p>
            <a:pPr eaLnBrk="1" hangingPunct="1">
              <a:defRPr/>
            </a:pPr>
            <a:endParaRPr lang="uk-UA" altLang="ru-RU" dirty="0" smtClean="0"/>
          </a:p>
          <a:p>
            <a:pPr eaLnBrk="1" hangingPunct="1">
              <a:defRPr/>
            </a:pPr>
            <a:endParaRPr lang="uk-UA" altLang="ru-RU" dirty="0" smtClean="0"/>
          </a:p>
        </p:txBody>
      </p:sp>
      <p:sp>
        <p:nvSpPr>
          <p:cNvPr id="5124" name="Text Box 6"/>
          <p:cNvSpPr txBox="1">
            <a:spLocks noChangeArrowheads="1"/>
          </p:cNvSpPr>
          <p:nvPr/>
        </p:nvSpPr>
        <p:spPr bwMode="auto">
          <a:xfrm>
            <a:off x="3236914" y="4089401"/>
            <a:ext cx="3887787"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defTabSz="914400" eaLnBrk="1" fontAlgn="base" hangingPunct="1">
              <a:lnSpc>
                <a:spcPct val="90000"/>
              </a:lnSpc>
              <a:spcBef>
                <a:spcPct val="20000"/>
              </a:spcBef>
              <a:spcAft>
                <a:spcPct val="0"/>
              </a:spcAft>
              <a:buClr>
                <a:srgbClr val="999933"/>
              </a:buClr>
              <a:buFont typeface="Wingdings" panose="05000000000000000000" pitchFamily="2" charset="2"/>
              <a:buChar char="l"/>
            </a:pPr>
            <a:r>
              <a:rPr kumimoji="0" lang="uk-UA" altLang="ru-RU" sz="2000" b="1">
                <a:solidFill>
                  <a:srgbClr val="333300"/>
                </a:solidFill>
              </a:rPr>
              <a:t> </a:t>
            </a:r>
            <a:r>
              <a:rPr kumimoji="0" lang="uk-UA" altLang="ru-RU" sz="2800" b="1">
                <a:solidFill>
                  <a:srgbClr val="333300"/>
                </a:solidFill>
              </a:rPr>
              <a:t>-91,2 </a:t>
            </a:r>
            <a:r>
              <a:rPr kumimoji="0" lang="ru-RU" altLang="ru-RU" sz="2800" b="1">
                <a:solidFill>
                  <a:srgbClr val="333300"/>
                </a:solidFill>
              </a:rPr>
              <a:t>˚</a:t>
            </a:r>
            <a:r>
              <a:rPr kumimoji="0" lang="uk-UA" altLang="ru-RU" sz="2800" b="1">
                <a:solidFill>
                  <a:srgbClr val="333300"/>
                </a:solidFill>
              </a:rPr>
              <a:t>С </a:t>
            </a:r>
            <a:r>
              <a:rPr lang="uk-UA" altLang="ru-RU" sz="2000" b="1">
                <a:solidFill>
                  <a:srgbClr val="333300"/>
                </a:solidFill>
              </a:rPr>
              <a:t>Антарктида, </a:t>
            </a:r>
            <a:r>
              <a:rPr kumimoji="0" lang="uk-UA" altLang="ru-RU" sz="2000" b="1">
                <a:solidFill>
                  <a:srgbClr val="333300"/>
                </a:solidFill>
              </a:rPr>
              <a:t>Японська станція “Купол Фудзі”</a:t>
            </a:r>
            <a:endParaRPr kumimoji="0" lang="ru-RU" altLang="ru-RU" sz="2000" b="1">
              <a:solidFill>
                <a:srgbClr val="333300"/>
              </a:solidFill>
            </a:endParaRPr>
          </a:p>
        </p:txBody>
      </p:sp>
      <p:pic>
        <p:nvPicPr>
          <p:cNvPr id="5125" name="Picture 8" descr="russuain-antarctic-stations-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32625" y="908050"/>
            <a:ext cx="323215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8" descr="https://encrypted-tbn0.gstatic.com/images?q=tbn:ANd9GcQQUwY861nEK-eD9J-s2p1Te3QGDTLrwXSDScFqDxJ2FYEoicA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96125" y="3789364"/>
            <a:ext cx="3176588"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6138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p:txBody>
          <a:bodyPr/>
          <a:lstStyle/>
          <a:p>
            <a:pPr algn="ctr"/>
            <a:r>
              <a:rPr lang="ru-RU" altLang="ru-RU" sz="2800" b="1">
                <a:solidFill>
                  <a:srgbClr val="C00000"/>
                </a:solidFill>
              </a:rPr>
              <a:t>Най</a:t>
            </a:r>
            <a:r>
              <a:rPr lang="uk-UA" altLang="ru-RU" sz="2800" b="1">
                <a:solidFill>
                  <a:srgbClr val="C00000"/>
                </a:solidFill>
              </a:rPr>
              <a:t>вища </a:t>
            </a:r>
            <a:r>
              <a:rPr lang="ru-RU" altLang="ru-RU" sz="2800" b="1">
                <a:solidFill>
                  <a:srgbClr val="C00000"/>
                </a:solidFill>
              </a:rPr>
              <a:t>температура на Землі</a:t>
            </a:r>
          </a:p>
        </p:txBody>
      </p:sp>
      <p:sp>
        <p:nvSpPr>
          <p:cNvPr id="6147" name="Содержимое 2"/>
          <p:cNvSpPr txBox="1">
            <a:spLocks/>
          </p:cNvSpPr>
          <p:nvPr/>
        </p:nvSpPr>
        <p:spPr bwMode="auto">
          <a:xfrm>
            <a:off x="3176588" y="1676401"/>
            <a:ext cx="7491412"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defTabSz="914400" eaLnBrk="1" fontAlgn="base" hangingPunct="1">
              <a:spcBef>
                <a:spcPct val="0"/>
              </a:spcBef>
              <a:spcAft>
                <a:spcPct val="0"/>
              </a:spcAft>
            </a:pPr>
            <a:endParaRPr kumimoji="0" lang="ru-RU" altLang="ru-RU" sz="2000" b="1">
              <a:solidFill>
                <a:srgbClr val="333300"/>
              </a:solidFill>
            </a:endParaRPr>
          </a:p>
          <a:p>
            <a:pPr defTabSz="914400" eaLnBrk="1" fontAlgn="base" hangingPunct="1">
              <a:spcBef>
                <a:spcPct val="0"/>
              </a:spcBef>
              <a:spcAft>
                <a:spcPct val="0"/>
              </a:spcAft>
            </a:pPr>
            <a:r>
              <a:rPr kumimoji="0" lang="ru-RU" altLang="ru-RU" sz="2000" b="1">
                <a:solidFill>
                  <a:srgbClr val="333300"/>
                </a:solidFill>
              </a:rPr>
              <a:t>+56,7</a:t>
            </a:r>
            <a:r>
              <a:rPr lang="ru-RU" altLang="ru-RU" sz="2000" b="1">
                <a:solidFill>
                  <a:srgbClr val="333300"/>
                </a:solidFill>
              </a:rPr>
              <a:t> ˚С</a:t>
            </a:r>
            <a:r>
              <a:rPr kumimoji="0" lang="uk-UA" altLang="ru-RU" sz="2000" b="1">
                <a:solidFill>
                  <a:srgbClr val="333300"/>
                </a:solidFill>
              </a:rPr>
              <a:t> - Д</a:t>
            </a:r>
            <a:r>
              <a:rPr kumimoji="0" lang="ru-RU" altLang="ru-RU" sz="2000" b="1">
                <a:solidFill>
                  <a:srgbClr val="333300"/>
                </a:solidFill>
              </a:rPr>
              <a:t>олині Смерті </a:t>
            </a:r>
          </a:p>
          <a:p>
            <a:pPr defTabSz="914400" eaLnBrk="1" fontAlgn="base" hangingPunct="1">
              <a:spcBef>
                <a:spcPct val="0"/>
              </a:spcBef>
              <a:spcAft>
                <a:spcPct val="0"/>
              </a:spcAft>
            </a:pPr>
            <a:r>
              <a:rPr kumimoji="0" lang="ru-RU" altLang="ru-RU" sz="2000" b="1">
                <a:solidFill>
                  <a:srgbClr val="333300"/>
                </a:solidFill>
              </a:rPr>
              <a:t>(штат Каліфорнія, США) ,</a:t>
            </a:r>
          </a:p>
          <a:p>
            <a:pPr defTabSz="914400" eaLnBrk="1" fontAlgn="base" hangingPunct="1">
              <a:spcBef>
                <a:spcPct val="0"/>
              </a:spcBef>
              <a:spcAft>
                <a:spcPct val="0"/>
              </a:spcAft>
            </a:pPr>
            <a:r>
              <a:rPr kumimoji="0" lang="ru-RU" altLang="ru-RU" sz="2000" b="1">
                <a:solidFill>
                  <a:srgbClr val="333300"/>
                </a:solidFill>
              </a:rPr>
              <a:t> 10 липня 1913 р.</a:t>
            </a:r>
          </a:p>
          <a:p>
            <a:pPr defTabSz="914400" eaLnBrk="1" fontAlgn="base" hangingPunct="1">
              <a:spcBef>
                <a:spcPct val="0"/>
              </a:spcBef>
              <a:spcAft>
                <a:spcPct val="0"/>
              </a:spcAft>
            </a:pPr>
            <a:endParaRPr kumimoji="0" lang="ru-RU" altLang="ru-RU" sz="2000" b="1">
              <a:solidFill>
                <a:srgbClr val="333300"/>
              </a:solidFill>
            </a:endParaRPr>
          </a:p>
          <a:p>
            <a:pPr defTabSz="914400" eaLnBrk="1" fontAlgn="base" hangingPunct="1">
              <a:spcBef>
                <a:spcPct val="0"/>
              </a:spcBef>
              <a:spcAft>
                <a:spcPct val="0"/>
              </a:spcAft>
            </a:pPr>
            <a:endParaRPr kumimoji="0" lang="uk-UA" altLang="ru-RU" sz="2000" b="1">
              <a:solidFill>
                <a:srgbClr val="333300"/>
              </a:solidFill>
            </a:endParaRPr>
          </a:p>
          <a:p>
            <a:pPr defTabSz="914400" eaLnBrk="1" fontAlgn="base" hangingPunct="1">
              <a:spcBef>
                <a:spcPct val="0"/>
              </a:spcBef>
              <a:spcAft>
                <a:spcPct val="0"/>
              </a:spcAft>
            </a:pPr>
            <a:r>
              <a:rPr kumimoji="0" lang="uk-UA" altLang="ru-RU" sz="2000" b="1">
                <a:solidFill>
                  <a:srgbClr val="333300"/>
                </a:solidFill>
              </a:rPr>
              <a:t>+58,2  -</a:t>
            </a:r>
            <a:r>
              <a:rPr kumimoji="0" lang="en-US" altLang="ru-RU" sz="2000" b="1">
                <a:solidFill>
                  <a:srgbClr val="333300"/>
                </a:solidFill>
              </a:rPr>
              <a:t> </a:t>
            </a:r>
            <a:r>
              <a:rPr kumimoji="0" lang="uk-UA" altLang="ru-RU" sz="2000" b="1">
                <a:solidFill>
                  <a:srgbClr val="333300"/>
                </a:solidFill>
              </a:rPr>
              <a:t>Ель –Азізія (Лівія)</a:t>
            </a:r>
          </a:p>
          <a:p>
            <a:pPr defTabSz="914400" eaLnBrk="1" fontAlgn="base" hangingPunct="1">
              <a:spcBef>
                <a:spcPct val="0"/>
              </a:spcBef>
              <a:spcAft>
                <a:spcPct val="0"/>
              </a:spcAft>
            </a:pPr>
            <a:r>
              <a:rPr kumimoji="0" lang="uk-UA" altLang="ru-RU" sz="2000" b="1">
                <a:solidFill>
                  <a:srgbClr val="333300"/>
                </a:solidFill>
              </a:rPr>
              <a:t>13 вересня 1922р.</a:t>
            </a:r>
          </a:p>
          <a:p>
            <a:pPr defTabSz="914400" eaLnBrk="1" fontAlgn="base" hangingPunct="1">
              <a:spcBef>
                <a:spcPct val="0"/>
              </a:spcBef>
              <a:spcAft>
                <a:spcPct val="0"/>
              </a:spcAft>
            </a:pPr>
            <a:endParaRPr kumimoji="0" lang="uk-UA" altLang="ru-RU" sz="2000" b="1">
              <a:solidFill>
                <a:srgbClr val="333300"/>
              </a:solidFill>
            </a:endParaRPr>
          </a:p>
          <a:p>
            <a:pPr defTabSz="914400" eaLnBrk="1" fontAlgn="base" hangingPunct="1">
              <a:spcBef>
                <a:spcPct val="0"/>
              </a:spcBef>
              <a:spcAft>
                <a:spcPct val="0"/>
              </a:spcAft>
            </a:pPr>
            <a:endParaRPr kumimoji="0" lang="uk-UA" altLang="ru-RU" sz="2000" b="1">
              <a:solidFill>
                <a:srgbClr val="333300"/>
              </a:solidFill>
            </a:endParaRPr>
          </a:p>
          <a:p>
            <a:pPr defTabSz="914400" eaLnBrk="1" fontAlgn="base" hangingPunct="1">
              <a:spcBef>
                <a:spcPct val="0"/>
              </a:spcBef>
              <a:spcAft>
                <a:spcPct val="0"/>
              </a:spcAft>
            </a:pPr>
            <a:r>
              <a:rPr kumimoji="0" lang="uk-UA" altLang="ru-RU" sz="2000" b="1">
                <a:solidFill>
                  <a:srgbClr val="333300"/>
                </a:solidFill>
              </a:rPr>
              <a:t>+80</a:t>
            </a:r>
            <a:r>
              <a:rPr kumimoji="0" lang="en-US" altLang="ru-RU" sz="2000" b="1">
                <a:solidFill>
                  <a:srgbClr val="333300"/>
                </a:solidFill>
              </a:rPr>
              <a:t> </a:t>
            </a:r>
            <a:r>
              <a:rPr kumimoji="0" lang="uk-UA" altLang="ru-RU" sz="2000" b="1">
                <a:solidFill>
                  <a:srgbClr val="333300"/>
                </a:solidFill>
              </a:rPr>
              <a:t>- +90-температура </a:t>
            </a:r>
          </a:p>
          <a:p>
            <a:pPr defTabSz="914400" eaLnBrk="1" fontAlgn="base" hangingPunct="1">
              <a:spcBef>
                <a:spcPct val="0"/>
              </a:spcBef>
              <a:spcAft>
                <a:spcPct val="0"/>
              </a:spcAft>
            </a:pPr>
            <a:r>
              <a:rPr kumimoji="0" lang="uk-UA" altLang="ru-RU" sz="2000" b="1">
                <a:solidFill>
                  <a:srgbClr val="333300"/>
                </a:solidFill>
              </a:rPr>
              <a:t>ґрунту в пустелях</a:t>
            </a:r>
            <a:endParaRPr kumimoji="0" lang="ru-RU" altLang="ru-RU" sz="2000" b="1">
              <a:solidFill>
                <a:srgbClr val="333300"/>
              </a:solidFill>
            </a:endParaRPr>
          </a:p>
        </p:txBody>
      </p:sp>
      <p:pic>
        <p:nvPicPr>
          <p:cNvPr id="6148" name="Picture 5" descr="28493767"/>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6913563" y="1341438"/>
            <a:ext cx="3357562" cy="2374900"/>
          </a:xfrm>
          <a:noFill/>
        </p:spPr>
      </p:pic>
      <p:pic>
        <p:nvPicPr>
          <p:cNvPr id="6149" name="Picture 7" descr="37803_1_420x28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56425" y="3933825"/>
            <a:ext cx="33147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5564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76588" y="260350"/>
            <a:ext cx="7491412" cy="1143000"/>
          </a:xfrm>
        </p:spPr>
        <p:txBody>
          <a:bodyPr/>
          <a:lstStyle/>
          <a:p>
            <a:pPr algn="ctr" eaLnBrk="1" hangingPunct="1"/>
            <a:r>
              <a:rPr lang="uk-UA" altLang="ru-RU" sz="3200" b="1">
                <a:solidFill>
                  <a:srgbClr val="C00000"/>
                </a:solidFill>
              </a:rPr>
              <a:t>Рекорди температур в Україні.</a:t>
            </a:r>
            <a:endParaRPr lang="ru-RU" altLang="ru-RU" sz="3200" b="1">
              <a:solidFill>
                <a:srgbClr val="C00000"/>
              </a:solidFill>
            </a:endParaRPr>
          </a:p>
        </p:txBody>
      </p:sp>
      <p:sp>
        <p:nvSpPr>
          <p:cNvPr id="7171" name="Rectangle 3"/>
          <p:cNvSpPr>
            <a:spLocks noGrp="1" noChangeArrowheads="1"/>
          </p:cNvSpPr>
          <p:nvPr>
            <p:ph type="body" idx="1"/>
          </p:nvPr>
        </p:nvSpPr>
        <p:spPr>
          <a:xfrm>
            <a:off x="3000375" y="1524001"/>
            <a:ext cx="7488238" cy="2339975"/>
          </a:xfrm>
        </p:spPr>
        <p:txBody>
          <a:bodyPr/>
          <a:lstStyle/>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endParaRPr lang="en-US" altLang="ru-RU" sz="1800" dirty="0"/>
          </a:p>
          <a:p>
            <a:pPr eaLnBrk="1" hangingPunct="1">
              <a:lnSpc>
                <a:spcPct val="80000"/>
              </a:lnSpc>
            </a:pPr>
            <a:r>
              <a:rPr lang="uk-UA" altLang="ru-RU" sz="2000" dirty="0">
                <a:latin typeface="Times New Roman" panose="02020603050405020304" pitchFamily="18" charset="0"/>
              </a:rPr>
              <a:t>+42</a:t>
            </a:r>
            <a:r>
              <a:rPr lang="ru-RU" altLang="ru-RU" sz="2000" dirty="0">
                <a:latin typeface="Times New Roman" panose="02020603050405020304" pitchFamily="18" charset="0"/>
              </a:rPr>
              <a:t>˚С</a:t>
            </a:r>
            <a:r>
              <a:rPr lang="uk-UA" altLang="ru-RU" sz="2000" dirty="0">
                <a:latin typeface="Times New Roman" panose="02020603050405020304" pitchFamily="18" charset="0"/>
              </a:rPr>
              <a:t>, </a:t>
            </a:r>
            <a:r>
              <a:rPr lang="uk-UA" altLang="ru-RU" sz="2000" dirty="0" err="1" smtClean="0">
                <a:latin typeface="Times New Roman" panose="02020603050405020304" pitchFamily="18" charset="0"/>
              </a:rPr>
              <a:t>м.Луганськ</a:t>
            </a:r>
            <a:r>
              <a:rPr lang="uk-UA" altLang="ru-RU" sz="2000" dirty="0">
                <a:latin typeface="Times New Roman" panose="02020603050405020304" pitchFamily="18" charset="0"/>
              </a:rPr>
              <a:t>, 12 серпня 2010 року.</a:t>
            </a:r>
          </a:p>
          <a:p>
            <a:pPr eaLnBrk="1" hangingPunct="1">
              <a:lnSpc>
                <a:spcPct val="80000"/>
              </a:lnSpc>
            </a:pPr>
            <a:r>
              <a:rPr lang="uk-UA" altLang="ru-RU" sz="2000" dirty="0">
                <a:latin typeface="Times New Roman" panose="02020603050405020304" pitchFamily="18" charset="0"/>
              </a:rPr>
              <a:t>–41,9</a:t>
            </a:r>
            <a:r>
              <a:rPr lang="ru-RU" altLang="ru-RU" sz="2000" dirty="0">
                <a:latin typeface="Times New Roman" panose="02020603050405020304" pitchFamily="18" charset="0"/>
              </a:rPr>
              <a:t>˚С, м.</a:t>
            </a:r>
            <a:r>
              <a:rPr lang="uk-UA" altLang="ru-RU" sz="2000" dirty="0">
                <a:latin typeface="Times New Roman" panose="02020603050405020304" pitchFamily="18" charset="0"/>
              </a:rPr>
              <a:t>Луганськ,  </a:t>
            </a:r>
            <a:r>
              <a:rPr lang="uk-UA" altLang="ru-RU" sz="2000" dirty="0" smtClean="0">
                <a:latin typeface="Times New Roman" panose="02020603050405020304" pitchFamily="18" charset="0"/>
              </a:rPr>
              <a:t>8січня 1935 </a:t>
            </a:r>
            <a:r>
              <a:rPr lang="uk-UA" altLang="ru-RU" sz="2000" dirty="0">
                <a:latin typeface="Times New Roman" panose="02020603050405020304" pitchFamily="18" charset="0"/>
              </a:rPr>
              <a:t>року</a:t>
            </a:r>
          </a:p>
          <a:p>
            <a:pPr eaLnBrk="1" hangingPunct="1">
              <a:lnSpc>
                <a:spcPct val="80000"/>
              </a:lnSpc>
              <a:buFont typeface="Wingdings" panose="05000000000000000000" pitchFamily="2" charset="2"/>
              <a:buNone/>
            </a:pPr>
            <a:endParaRPr lang="uk-UA" altLang="ru-RU" sz="2000" dirty="0">
              <a:latin typeface="Times New Roman" panose="02020603050405020304" pitchFamily="18" charset="0"/>
            </a:endParaRPr>
          </a:p>
          <a:p>
            <a:pPr eaLnBrk="1" hangingPunct="1">
              <a:lnSpc>
                <a:spcPct val="80000"/>
              </a:lnSpc>
            </a:pPr>
            <a:r>
              <a:rPr lang="ru-RU" altLang="ru-RU" sz="2000" dirty="0">
                <a:latin typeface="Times New Roman" panose="02020603050405020304" pitchFamily="18" charset="0"/>
              </a:rPr>
              <a:t>+80°С температура </a:t>
            </a:r>
            <a:r>
              <a:rPr lang="ru-RU" altLang="ru-RU" sz="2000" dirty="0" err="1">
                <a:latin typeface="Times New Roman" panose="02020603050405020304" pitchFamily="18" charset="0"/>
              </a:rPr>
              <a:t>поверхні</a:t>
            </a:r>
            <a:r>
              <a:rPr lang="ru-RU" altLang="ru-RU" sz="2000" dirty="0">
                <a:latin typeface="Times New Roman" panose="02020603050405020304" pitchFamily="18" charset="0"/>
              </a:rPr>
              <a:t> </a:t>
            </a:r>
            <a:r>
              <a:rPr lang="uk-UA" altLang="ru-RU" sz="2000" dirty="0">
                <a:latin typeface="Times New Roman" panose="02020603050405020304" pitchFamily="18" charset="0"/>
              </a:rPr>
              <a:t>ґрунту, </a:t>
            </a:r>
            <a:r>
              <a:rPr lang="ru-RU" altLang="ru-RU" sz="2000" dirty="0" err="1">
                <a:latin typeface="Times New Roman" panose="02020603050405020304" pitchFamily="18" charset="0"/>
              </a:rPr>
              <a:t>метеостанція</a:t>
            </a:r>
            <a:r>
              <a:rPr lang="ru-RU" altLang="ru-RU" sz="2000" dirty="0">
                <a:latin typeface="Times New Roman" panose="02020603050405020304" pitchFamily="18" charset="0"/>
              </a:rPr>
              <a:t> </a:t>
            </a:r>
            <a:r>
              <a:rPr lang="ru-RU" altLang="ru-RU" sz="2000" dirty="0" err="1">
                <a:latin typeface="Times New Roman" panose="02020603050405020304" pitchFamily="18" charset="0"/>
              </a:rPr>
              <a:t>Вознесенськ</a:t>
            </a:r>
            <a:r>
              <a:rPr lang="ru-RU" altLang="ru-RU" sz="2000" dirty="0">
                <a:latin typeface="Times New Roman" panose="02020603050405020304" pitchFamily="18" charset="0"/>
              </a:rPr>
              <a:t> (</a:t>
            </a:r>
            <a:r>
              <a:rPr lang="ru-RU" altLang="ru-RU" sz="2000" dirty="0" err="1">
                <a:latin typeface="Times New Roman" panose="02020603050405020304" pitchFamily="18" charset="0"/>
              </a:rPr>
              <a:t>Миколаївська</a:t>
            </a:r>
            <a:r>
              <a:rPr lang="ru-RU" altLang="ru-RU" sz="2000" dirty="0">
                <a:latin typeface="Times New Roman" panose="02020603050405020304" pitchFamily="18" charset="0"/>
              </a:rPr>
              <a:t> область), 2 </a:t>
            </a:r>
            <a:r>
              <a:rPr lang="ru-RU" altLang="ru-RU" sz="2000" dirty="0" err="1">
                <a:latin typeface="Times New Roman" panose="02020603050405020304" pitchFamily="18" charset="0"/>
              </a:rPr>
              <a:t>червня</a:t>
            </a:r>
            <a:r>
              <a:rPr lang="ru-RU" altLang="ru-RU" sz="2000" dirty="0">
                <a:latin typeface="Times New Roman" panose="02020603050405020304" pitchFamily="18" charset="0"/>
              </a:rPr>
              <a:t> 1995 року. </a:t>
            </a:r>
          </a:p>
          <a:p>
            <a:pPr eaLnBrk="1" hangingPunct="1">
              <a:lnSpc>
                <a:spcPct val="80000"/>
              </a:lnSpc>
            </a:pPr>
            <a:r>
              <a:rPr lang="uk-UA" altLang="ru-RU" sz="2000" dirty="0">
                <a:latin typeface="Times New Roman" panose="02020603050405020304" pitchFamily="18" charset="0"/>
              </a:rPr>
              <a:t>–</a:t>
            </a:r>
            <a:r>
              <a:rPr lang="ru-RU" altLang="ru-RU" sz="2000" dirty="0">
                <a:latin typeface="Times New Roman" panose="02020603050405020304" pitchFamily="18" charset="0"/>
              </a:rPr>
              <a:t>46°С температура </a:t>
            </a:r>
            <a:r>
              <a:rPr lang="ru-RU" altLang="ru-RU" sz="2000" dirty="0" err="1">
                <a:latin typeface="Times New Roman" panose="02020603050405020304" pitchFamily="18" charset="0"/>
              </a:rPr>
              <a:t>поверхні</a:t>
            </a:r>
            <a:r>
              <a:rPr lang="ru-RU" altLang="ru-RU" sz="2000" dirty="0">
                <a:latin typeface="Times New Roman" panose="02020603050405020304" pitchFamily="18" charset="0"/>
              </a:rPr>
              <a:t> </a:t>
            </a:r>
            <a:r>
              <a:rPr lang="uk-UA" altLang="ru-RU" sz="2000" dirty="0">
                <a:latin typeface="Times New Roman" panose="02020603050405020304" pitchFamily="18" charset="0"/>
              </a:rPr>
              <a:t>ґрунту, </a:t>
            </a:r>
            <a:r>
              <a:rPr lang="ru-RU" altLang="ru-RU" sz="2000" dirty="0" err="1">
                <a:latin typeface="Times New Roman" panose="02020603050405020304" pitchFamily="18" charset="0"/>
              </a:rPr>
              <a:t>метеостанція</a:t>
            </a:r>
            <a:r>
              <a:rPr lang="ru-RU" altLang="ru-RU" sz="2000" dirty="0">
                <a:latin typeface="Times New Roman" panose="02020603050405020304" pitchFamily="18" charset="0"/>
              </a:rPr>
              <a:t> </a:t>
            </a:r>
            <a:r>
              <a:rPr lang="ru-RU" altLang="ru-RU" sz="2000" dirty="0" err="1">
                <a:latin typeface="Times New Roman" panose="02020603050405020304" pitchFamily="18" charset="0"/>
              </a:rPr>
              <a:t>Куп’янськ</a:t>
            </a:r>
            <a:r>
              <a:rPr lang="ru-RU" altLang="ru-RU" sz="2000" dirty="0">
                <a:latin typeface="Times New Roman" panose="02020603050405020304" pitchFamily="18" charset="0"/>
              </a:rPr>
              <a:t> (</a:t>
            </a:r>
            <a:r>
              <a:rPr lang="ru-RU" altLang="ru-RU" sz="2000" dirty="0" err="1">
                <a:latin typeface="Times New Roman" panose="02020603050405020304" pitchFamily="18" charset="0"/>
              </a:rPr>
              <a:t>Харківська</a:t>
            </a:r>
            <a:r>
              <a:rPr lang="ru-RU" altLang="ru-RU" sz="2000" dirty="0">
                <a:latin typeface="Times New Roman" panose="02020603050405020304" pitchFamily="18" charset="0"/>
              </a:rPr>
              <a:t> область), 31 </a:t>
            </a:r>
            <a:r>
              <a:rPr lang="ru-RU" altLang="ru-RU" sz="2000" dirty="0" err="1">
                <a:latin typeface="Times New Roman" panose="02020603050405020304" pitchFamily="18" charset="0"/>
              </a:rPr>
              <a:t>січня</a:t>
            </a:r>
            <a:r>
              <a:rPr lang="ru-RU" altLang="ru-RU" sz="2000" dirty="0">
                <a:latin typeface="Times New Roman" panose="02020603050405020304" pitchFamily="18" charset="0"/>
              </a:rPr>
              <a:t> 1987 року</a:t>
            </a:r>
          </a:p>
          <a:p>
            <a:pPr eaLnBrk="1" hangingPunct="1">
              <a:lnSpc>
                <a:spcPct val="80000"/>
              </a:lnSpc>
            </a:pPr>
            <a:endParaRPr lang="uk-UA" altLang="ru-RU" sz="1800" dirty="0"/>
          </a:p>
        </p:txBody>
      </p:sp>
      <p:pic>
        <p:nvPicPr>
          <p:cNvPr id="7172"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51314" y="1412876"/>
            <a:ext cx="5106987"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667810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711451" y="260350"/>
            <a:ext cx="7491413" cy="1143000"/>
          </a:xfrm>
        </p:spPr>
        <p:txBody>
          <a:bodyPr/>
          <a:lstStyle/>
          <a:p>
            <a:pPr algn="ctr" eaLnBrk="1" hangingPunct="1"/>
            <a:r>
              <a:rPr lang="uk-UA" altLang="ru-RU" sz="2800" b="1">
                <a:solidFill>
                  <a:srgbClr val="C00000"/>
                </a:solidFill>
              </a:rPr>
              <a:t>Найвища та найнижча </a:t>
            </a:r>
            <a:br>
              <a:rPr lang="uk-UA" altLang="ru-RU" sz="2800" b="1">
                <a:solidFill>
                  <a:srgbClr val="C00000"/>
                </a:solidFill>
              </a:rPr>
            </a:br>
            <a:r>
              <a:rPr lang="uk-UA" altLang="ru-RU" sz="2800" b="1">
                <a:solidFill>
                  <a:srgbClr val="C00000"/>
                </a:solidFill>
              </a:rPr>
              <a:t>температура в місті Суми</a:t>
            </a:r>
            <a:endParaRPr lang="ru-RU" altLang="ru-RU" sz="2800" b="1">
              <a:solidFill>
                <a:srgbClr val="C00000"/>
              </a:solidFill>
            </a:endParaRPr>
          </a:p>
        </p:txBody>
      </p:sp>
      <p:sp>
        <p:nvSpPr>
          <p:cNvPr id="9219" name="Rectangle 3"/>
          <p:cNvSpPr>
            <a:spLocks noGrp="1" noChangeArrowheads="1"/>
          </p:cNvSpPr>
          <p:nvPr>
            <p:ph type="body" idx="1"/>
          </p:nvPr>
        </p:nvSpPr>
        <p:spPr/>
        <p:txBody>
          <a:bodyPr/>
          <a:lstStyle/>
          <a:p>
            <a:pPr eaLnBrk="1" hangingPunct="1">
              <a:defRPr/>
            </a:pPr>
            <a:r>
              <a:rPr lang="uk-UA" altLang="ru-RU" sz="2000" dirty="0">
                <a:latin typeface="+mj-lt"/>
              </a:rPr>
              <a:t>Найвища температура </a:t>
            </a:r>
            <a:r>
              <a:rPr lang="ru-RU" altLang="ru-RU" sz="2000" dirty="0">
                <a:latin typeface="+mj-lt"/>
              </a:rPr>
              <a:t> </a:t>
            </a:r>
            <a:r>
              <a:rPr lang="uk-UA" altLang="ru-RU" sz="2000" dirty="0">
                <a:latin typeface="+mj-lt"/>
              </a:rPr>
              <a:t>+3</a:t>
            </a:r>
            <a:r>
              <a:rPr lang="ru-RU" altLang="ru-RU" sz="2000" dirty="0">
                <a:latin typeface="+mj-lt"/>
              </a:rPr>
              <a:t>9</a:t>
            </a:r>
            <a:r>
              <a:rPr lang="uk-UA" altLang="ru-RU" sz="2000" dirty="0">
                <a:latin typeface="+mj-lt"/>
              </a:rPr>
              <a:t>,</a:t>
            </a:r>
            <a:r>
              <a:rPr lang="ru-RU" altLang="ru-RU" sz="2000" dirty="0">
                <a:latin typeface="+mj-lt"/>
              </a:rPr>
              <a:t>9˚С</a:t>
            </a:r>
            <a:r>
              <a:rPr lang="uk-UA" altLang="ru-RU" sz="2000" dirty="0">
                <a:latin typeface="+mj-lt"/>
              </a:rPr>
              <a:t>, 11 серпня 1907 року</a:t>
            </a:r>
          </a:p>
          <a:p>
            <a:pPr eaLnBrk="1" hangingPunct="1">
              <a:defRPr/>
            </a:pPr>
            <a:endParaRPr lang="uk-UA" altLang="ru-RU" dirty="0" smtClean="0"/>
          </a:p>
          <a:p>
            <a:pPr eaLnBrk="1" hangingPunct="1">
              <a:defRPr/>
            </a:pPr>
            <a:endParaRPr lang="ru-RU" altLang="ru-RU" dirty="0" smtClean="0"/>
          </a:p>
          <a:p>
            <a:pPr eaLnBrk="1" hangingPunct="1">
              <a:defRPr/>
            </a:pPr>
            <a:endParaRPr lang="ru-RU" altLang="ru-RU" dirty="0" smtClean="0"/>
          </a:p>
          <a:p>
            <a:pPr eaLnBrk="1" hangingPunct="1">
              <a:defRPr/>
            </a:pPr>
            <a:endParaRPr lang="uk-UA" altLang="ru-RU" dirty="0" smtClean="0"/>
          </a:p>
          <a:p>
            <a:pPr eaLnBrk="1" hangingPunct="1">
              <a:defRPr/>
            </a:pPr>
            <a:endParaRPr lang="ru-RU" altLang="ru-RU" dirty="0" smtClean="0"/>
          </a:p>
          <a:p>
            <a:pPr marL="0" indent="0" eaLnBrk="1" hangingPunct="1">
              <a:buNone/>
              <a:defRPr/>
            </a:pPr>
            <a:endParaRPr lang="ru-RU" altLang="ru-RU" dirty="0" smtClean="0"/>
          </a:p>
          <a:p>
            <a:pPr eaLnBrk="1" hangingPunct="1">
              <a:defRPr/>
            </a:pPr>
            <a:r>
              <a:rPr lang="uk-UA" altLang="ru-RU" sz="2000" dirty="0">
                <a:latin typeface="+mj-lt"/>
              </a:rPr>
              <a:t>Найнижча температура -</a:t>
            </a:r>
            <a:r>
              <a:rPr lang="ru-RU" altLang="ru-RU" sz="2000" dirty="0">
                <a:latin typeface="+mj-lt"/>
              </a:rPr>
              <a:t>36˚С,</a:t>
            </a:r>
            <a:r>
              <a:rPr lang="uk-UA" altLang="ru-RU" sz="2000" dirty="0">
                <a:latin typeface="+mj-lt"/>
              </a:rPr>
              <a:t> 6 с</a:t>
            </a:r>
            <a:r>
              <a:rPr lang="ru-RU" altLang="ru-RU" sz="2000" dirty="0">
                <a:latin typeface="+mj-lt"/>
              </a:rPr>
              <a:t>і</a:t>
            </a:r>
            <a:r>
              <a:rPr lang="uk-UA" altLang="ru-RU" sz="2000" dirty="0">
                <a:latin typeface="+mj-lt"/>
              </a:rPr>
              <a:t>чня 1935 року</a:t>
            </a:r>
            <a:r>
              <a:rPr lang="ru-RU" altLang="ru-RU" sz="2000" dirty="0">
                <a:latin typeface="+mj-lt"/>
              </a:rPr>
              <a:t> </a:t>
            </a:r>
          </a:p>
        </p:txBody>
      </p:sp>
      <p:pic>
        <p:nvPicPr>
          <p:cNvPr id="8196" name="Picture 5" descr="e8c2b1b2257b"/>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40239" y="2060575"/>
            <a:ext cx="1944687" cy="129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6" descr="e7dc130a-5348-4fa9-8888-2d602ab4b24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50313" y="115888"/>
            <a:ext cx="163671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7" descr="ilovesumy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01051" y="1971675"/>
            <a:ext cx="2016125"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Picture 8" descr="holy-resurrection-cathedral"/>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383338" y="3429001"/>
            <a:ext cx="2087562" cy="138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0" name="Picture 9" descr="140px-Суми_1_(Olmi)"/>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789445" y="3357563"/>
            <a:ext cx="1647617" cy="2022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7996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657283" y="30317"/>
            <a:ext cx="10157354" cy="1397000"/>
          </a:xfrm>
        </p:spPr>
        <p:txBody>
          <a:bodyPr rtlCol="0"/>
          <a:lstStyle/>
          <a:p>
            <a:pPr rtl="0"/>
            <a:r>
              <a:rPr lang="ru-RU" b="1" dirty="0" smtClean="0"/>
              <a:t>Мета:</a:t>
            </a:r>
            <a:endParaRPr lang="ru-RU" b="1" dirty="0"/>
          </a:p>
        </p:txBody>
      </p:sp>
      <p:sp>
        <p:nvSpPr>
          <p:cNvPr id="14" name="Объект 13"/>
          <p:cNvSpPr>
            <a:spLocks noGrp="1"/>
          </p:cNvSpPr>
          <p:nvPr>
            <p:ph idx="1"/>
          </p:nvPr>
        </p:nvSpPr>
        <p:spPr>
          <a:xfrm>
            <a:off x="306052" y="1772816"/>
            <a:ext cx="11783044" cy="1295152"/>
          </a:xfrm>
        </p:spPr>
        <p:txBody>
          <a:bodyPr rtlCol="0">
            <a:normAutofit/>
          </a:bodyPr>
          <a:lstStyle/>
          <a:p>
            <a:pPr marL="0" indent="0">
              <a:buNone/>
            </a:pPr>
            <a:r>
              <a:rPr lang="uk-UA" sz="2800" dirty="0"/>
              <a:t>Дізнатися про температурні шкали і де вони використовуються.</a:t>
            </a:r>
          </a:p>
        </p:txBody>
      </p:sp>
      <p:pic>
        <p:nvPicPr>
          <p:cNvPr id="1026"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35960" y="2564904"/>
            <a:ext cx="6011324" cy="33843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77026" y="2650990"/>
            <a:ext cx="2124075" cy="3333750"/>
          </a:xfrm>
          <a:prstGeom prst="rect">
            <a:avLst/>
          </a:prstGeom>
        </p:spPr>
      </p:pic>
    </p:spTree>
    <p:extLst>
      <p:ext uri="{BB962C8B-B14F-4D97-AF65-F5344CB8AC3E}">
        <p14:creationId xmlns:p14="http://schemas.microsoft.com/office/powerpoint/2010/main" xmlns="" val="315184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3000376" y="0"/>
            <a:ext cx="7491413" cy="1143000"/>
          </a:xfrm>
        </p:spPr>
        <p:txBody>
          <a:bodyPr/>
          <a:lstStyle/>
          <a:p>
            <a:pPr algn="ctr"/>
            <a:r>
              <a:rPr lang="ru-RU" altLang="ru-RU" sz="4800" b="1">
                <a:solidFill>
                  <a:srgbClr val="C00000"/>
                </a:solidFill>
              </a:rPr>
              <a:t>В</a:t>
            </a:r>
            <a:r>
              <a:rPr lang="uk-UA" altLang="ru-RU" sz="4800" b="1">
                <a:solidFill>
                  <a:srgbClr val="C00000"/>
                </a:solidFill>
              </a:rPr>
              <a:t>исновок</a:t>
            </a:r>
            <a:endParaRPr lang="ru-RU" altLang="ru-RU" sz="4800" b="1">
              <a:solidFill>
                <a:srgbClr val="C00000"/>
              </a:solidFill>
            </a:endParaRPr>
          </a:p>
        </p:txBody>
      </p:sp>
      <p:sp>
        <p:nvSpPr>
          <p:cNvPr id="10243" name="Объект 2"/>
          <p:cNvSpPr>
            <a:spLocks noGrp="1"/>
          </p:cNvSpPr>
          <p:nvPr>
            <p:ph idx="1"/>
          </p:nvPr>
        </p:nvSpPr>
        <p:spPr>
          <a:xfrm>
            <a:off x="3383289" y="942291"/>
            <a:ext cx="7337582" cy="1584326"/>
          </a:xfrm>
        </p:spPr>
        <p:txBody>
          <a:bodyPr/>
          <a:lstStyle/>
          <a:p>
            <a:pPr algn="just">
              <a:defRPr/>
            </a:pPr>
            <a:r>
              <a:rPr lang="uk-UA" sz="2000" dirty="0">
                <a:latin typeface="+mj-lt"/>
              </a:rPr>
              <a:t>Екстремальні температури нашої планети коливаються від </a:t>
            </a:r>
            <a:r>
              <a:rPr lang="en-US" sz="2000" dirty="0" smtClean="0">
                <a:latin typeface="+mj-lt"/>
              </a:rPr>
              <a:t>-</a:t>
            </a:r>
            <a:r>
              <a:rPr lang="uk-UA" sz="2000" dirty="0" smtClean="0">
                <a:latin typeface="+mj-lt"/>
              </a:rPr>
              <a:t>89,2</a:t>
            </a:r>
            <a:r>
              <a:rPr lang="ru-RU" altLang="ru-RU" sz="2000" dirty="0">
                <a:latin typeface="+mj-lt"/>
              </a:rPr>
              <a:t>˚С до </a:t>
            </a:r>
            <a:r>
              <a:rPr lang="en-US" altLang="ru-RU" sz="2000" dirty="0" smtClean="0">
                <a:latin typeface="+mj-lt"/>
              </a:rPr>
              <a:t>+</a:t>
            </a:r>
            <a:r>
              <a:rPr lang="ru-RU" altLang="ru-RU" sz="2000" dirty="0" smtClean="0">
                <a:latin typeface="+mj-lt"/>
              </a:rPr>
              <a:t>56,7</a:t>
            </a:r>
            <a:r>
              <a:rPr lang="ru-RU" altLang="ru-RU" sz="2000" dirty="0">
                <a:latin typeface="+mj-lt"/>
              </a:rPr>
              <a:t>˚С. Середня температура на Землі складає приблизно +16˚С. Наша планета унікальна, адже пристосованна для життя!</a:t>
            </a:r>
            <a:endParaRPr lang="ru-RU" sz="2000" dirty="0">
              <a:latin typeface="+mj-lt"/>
            </a:endParaRPr>
          </a:p>
        </p:txBody>
      </p:sp>
      <p:pic>
        <p:nvPicPr>
          <p:cNvPr id="9220" name="Picture 8" descr="http://t.wallpaperweb.org/wallpaper/3d_landscape/1440x900/Daylight_1440x90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33216" y="2526617"/>
            <a:ext cx="6488049" cy="395825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289023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76588" y="260350"/>
            <a:ext cx="7491412" cy="1143000"/>
          </a:xfrm>
        </p:spPr>
        <p:txBody>
          <a:bodyPr/>
          <a:lstStyle/>
          <a:p>
            <a:pPr eaLnBrk="1" hangingPunct="1"/>
            <a:r>
              <a:rPr lang="uk-UA" altLang="ru-RU" sz="6600" b="1">
                <a:solidFill>
                  <a:srgbClr val="C00000"/>
                </a:solidFill>
              </a:rPr>
              <a:t>Дякує</a:t>
            </a:r>
            <a:r>
              <a:rPr lang="ru-RU" altLang="ru-RU" sz="6600" b="1">
                <a:solidFill>
                  <a:srgbClr val="C00000"/>
                </a:solidFill>
              </a:rPr>
              <a:t>мо за увагу!</a:t>
            </a:r>
          </a:p>
        </p:txBody>
      </p:sp>
      <p:sp>
        <p:nvSpPr>
          <p:cNvPr id="10243" name="Text Box 4"/>
          <p:cNvSpPr txBox="1">
            <a:spLocks noChangeArrowheads="1"/>
          </p:cNvSpPr>
          <p:nvPr/>
        </p:nvSpPr>
        <p:spPr bwMode="auto">
          <a:xfrm>
            <a:off x="2927351" y="1557339"/>
            <a:ext cx="788511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defTabSz="914400" eaLnBrk="1" fontAlgn="base" hangingPunct="1">
              <a:spcBef>
                <a:spcPct val="0"/>
              </a:spcBef>
              <a:spcAft>
                <a:spcPct val="0"/>
              </a:spcAft>
            </a:pPr>
            <a:r>
              <a:rPr lang="uk-UA" altLang="ru-RU" sz="3200">
                <a:solidFill>
                  <a:srgbClr val="6600FF"/>
                </a:solidFill>
              </a:rPr>
              <a:t>Нехай у ваших серцях завжди буде тепло…</a:t>
            </a:r>
            <a:endParaRPr lang="ru-RU" altLang="ru-RU" sz="3200">
              <a:solidFill>
                <a:srgbClr val="6600FF"/>
              </a:solidFill>
            </a:endParaRPr>
          </a:p>
        </p:txBody>
      </p:sp>
      <p:pic>
        <p:nvPicPr>
          <p:cNvPr id="10244" name="Picture 9" descr="index111"/>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3935414" y="2133600"/>
            <a:ext cx="5303837"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31199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aoYing_Video_1508167043173.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15900" y="158149"/>
            <a:ext cx="11679344" cy="6610949"/>
          </a:xfrm>
          <a:prstGeom prst="rect">
            <a:avLst/>
          </a:prstGeom>
        </p:spPr>
      </p:pic>
    </p:spTree>
    <p:extLst>
      <p:ext uri="{BB962C8B-B14F-4D97-AF65-F5344CB8AC3E}">
        <p14:creationId xmlns:p14="http://schemas.microsoft.com/office/powerpoint/2010/main" xmlns="" val="2415273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3840" y="1417320"/>
            <a:ext cx="9339072" cy="3191256"/>
          </a:xfrm>
        </p:spPr>
        <p:txBody>
          <a:bodyPr>
            <a:normAutofit fontScale="77500" lnSpcReduction="20000"/>
          </a:bodyPr>
          <a:lstStyle/>
          <a:p>
            <a:pPr marL="365760" indent="-256032" algn="ctr" fontAlgn="auto">
              <a:spcAft>
                <a:spcPts val="0"/>
              </a:spcAft>
              <a:buNone/>
              <a:defRPr/>
            </a:pPr>
            <a:endParaRPr lang="uk-UA" sz="4000" b="1" dirty="0">
              <a:solidFill>
                <a:srgbClr val="FF0000"/>
              </a:solidFill>
            </a:endParaRPr>
          </a:p>
          <a:p>
            <a:pPr marL="365760" indent="-256032" algn="ctr" fontAlgn="auto">
              <a:spcAft>
                <a:spcPts val="0"/>
              </a:spcAft>
              <a:buNone/>
              <a:defRPr/>
            </a:pPr>
            <a:r>
              <a:rPr lang="uk-UA" sz="5200" b="1" dirty="0">
                <a:solidFill>
                  <a:srgbClr val="0070C0"/>
                </a:solidFill>
              </a:rPr>
              <a:t>Глобальне потепління </a:t>
            </a:r>
          </a:p>
          <a:p>
            <a:pPr marL="365760" indent="-256032" algn="ctr" fontAlgn="auto">
              <a:spcAft>
                <a:spcPts val="0"/>
              </a:spcAft>
              <a:buNone/>
              <a:defRPr/>
            </a:pPr>
            <a:r>
              <a:rPr lang="uk-UA" sz="5200" b="1" dirty="0">
                <a:solidFill>
                  <a:srgbClr val="0070C0"/>
                </a:solidFill>
              </a:rPr>
              <a:t>та його наслідки.</a:t>
            </a:r>
          </a:p>
          <a:p>
            <a:pPr marL="365760" indent="-256032" fontAlgn="auto">
              <a:spcAft>
                <a:spcPts val="0"/>
              </a:spcAft>
              <a:buFont typeface="Wingdings 3"/>
              <a:buChar char=""/>
              <a:defRPr/>
            </a:pPr>
            <a:endParaRPr lang="uk-UA" sz="2300" dirty="0"/>
          </a:p>
          <a:p>
            <a:pPr marL="365760" indent="-256032" fontAlgn="auto">
              <a:spcAft>
                <a:spcPts val="0"/>
              </a:spcAft>
              <a:buFont typeface="Wingdings 3"/>
              <a:buChar char=""/>
              <a:defRPr/>
            </a:pPr>
            <a:endParaRPr lang="uk-UA" dirty="0" smtClean="0"/>
          </a:p>
          <a:p>
            <a:pPr marL="914400" lvl="2" indent="0" fontAlgn="auto">
              <a:spcAft>
                <a:spcPts val="0"/>
              </a:spcAft>
              <a:buNone/>
              <a:defRPr/>
            </a:pPr>
            <a:r>
              <a:rPr lang="uk-UA" dirty="0" smtClean="0">
                <a:solidFill>
                  <a:schemeClr val="bg1">
                    <a:lumMod val="50000"/>
                  </a:schemeClr>
                </a:solidFill>
              </a:rPr>
              <a:t>                            </a:t>
            </a:r>
          </a:p>
          <a:p>
            <a:pPr marL="914400" lvl="2" indent="0" algn="r" fontAlgn="auto">
              <a:spcAft>
                <a:spcPts val="0"/>
              </a:spcAft>
              <a:buNone/>
              <a:defRPr/>
            </a:pPr>
            <a:r>
              <a:rPr lang="uk-UA" dirty="0">
                <a:solidFill>
                  <a:schemeClr val="bg1">
                    <a:lumMod val="50000"/>
                  </a:schemeClr>
                </a:solidFill>
              </a:rPr>
              <a:t> </a:t>
            </a:r>
            <a:r>
              <a:rPr lang="uk-UA" dirty="0" smtClean="0">
                <a:solidFill>
                  <a:schemeClr val="bg1">
                    <a:lumMod val="50000"/>
                  </a:schemeClr>
                </a:solidFill>
              </a:rPr>
              <a:t>                                 </a:t>
            </a:r>
            <a:r>
              <a:rPr lang="uk-UA" sz="2800" b="1" dirty="0" smtClean="0">
                <a:solidFill>
                  <a:srgbClr val="002060"/>
                </a:solidFill>
              </a:rPr>
              <a:t>Підготував:</a:t>
            </a:r>
            <a:r>
              <a:rPr lang="en-US" sz="2800" b="1" dirty="0" smtClean="0">
                <a:solidFill>
                  <a:srgbClr val="002060"/>
                </a:solidFill>
              </a:rPr>
              <a:t> </a:t>
            </a:r>
            <a:r>
              <a:rPr lang="uk-UA" sz="2800" b="1" dirty="0" smtClean="0">
                <a:solidFill>
                  <a:srgbClr val="002060"/>
                </a:solidFill>
              </a:rPr>
              <a:t>Маслюк </a:t>
            </a:r>
            <a:r>
              <a:rPr lang="uk-UA" sz="2800" b="1" dirty="0" err="1" smtClean="0">
                <a:solidFill>
                  <a:srgbClr val="002060"/>
                </a:solidFill>
              </a:rPr>
              <a:t>Нікіта</a:t>
            </a:r>
            <a:r>
              <a:rPr lang="uk-UA" sz="2800" b="1" dirty="0" smtClean="0">
                <a:solidFill>
                  <a:srgbClr val="002060"/>
                </a:solidFill>
              </a:rPr>
              <a:t> </a:t>
            </a:r>
            <a:endParaRPr lang="uk-UA" sz="2800" b="1" dirty="0">
              <a:solidFill>
                <a:srgbClr val="002060"/>
              </a:solidFill>
            </a:endParaRPr>
          </a:p>
          <a:p>
            <a:pPr marL="365760" indent="-256032" algn="r" fontAlgn="auto">
              <a:spcAft>
                <a:spcPts val="0"/>
              </a:spcAft>
              <a:buFont typeface="Wingdings 3"/>
              <a:buChar char=""/>
              <a:defRPr/>
            </a:pPr>
            <a:endParaRPr lang="uk-UA" sz="3300" b="1" dirty="0" smtClean="0">
              <a:solidFill>
                <a:srgbClr val="002060"/>
              </a:solidFill>
            </a:endParaRPr>
          </a:p>
          <a:p>
            <a:pPr marL="365760" indent="-256032" fontAlgn="auto">
              <a:spcAft>
                <a:spcPts val="0"/>
              </a:spcAft>
              <a:buFont typeface="Wingdings 3"/>
              <a:buChar char=""/>
              <a:defRPr/>
            </a:pPr>
            <a:endParaRPr lang="ru-RU" dirty="0">
              <a:solidFill>
                <a:srgbClr val="FF0000"/>
              </a:solidFill>
            </a:endParaRPr>
          </a:p>
        </p:txBody>
      </p:sp>
    </p:spTree>
    <p:extLst>
      <p:ext uri="{BB962C8B-B14F-4D97-AF65-F5344CB8AC3E}">
        <p14:creationId xmlns:p14="http://schemas.microsoft.com/office/powerpoint/2010/main" xmlns="" val="2415273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96112" y="274638"/>
            <a:ext cx="8479536" cy="2468562"/>
          </a:xfrm>
        </p:spPr>
        <p:txBody>
          <a:bodyPr>
            <a:normAutofit/>
          </a:bodyPr>
          <a:lstStyle/>
          <a:p>
            <a:pPr fontAlgn="auto">
              <a:spcAft>
                <a:spcPts val="0"/>
              </a:spcAft>
              <a:defRPr/>
            </a:pPr>
            <a:r>
              <a:rPr lang="uk-UA" b="1" dirty="0" smtClean="0">
                <a:solidFill>
                  <a:srgbClr val="002060"/>
                </a:solidFill>
              </a:rPr>
              <a:t>Мета:</a:t>
            </a:r>
            <a:r>
              <a:rPr lang="uk-UA" dirty="0" smtClean="0"/>
              <a:t> дізнатися</a:t>
            </a:r>
            <a:r>
              <a:rPr lang="uk-UA" dirty="0"/>
              <a:t>, </a:t>
            </a:r>
            <a:r>
              <a:rPr lang="uk-UA" dirty="0" smtClean="0"/>
              <a:t>як змінюється </a:t>
            </a:r>
            <a:r>
              <a:rPr lang="uk-UA" dirty="0"/>
              <a:t>середня температура нашої </a:t>
            </a:r>
            <a:r>
              <a:rPr lang="uk-UA" dirty="0" smtClean="0"/>
              <a:t>планети; наслідки цієї зміни.</a:t>
            </a:r>
            <a:r>
              <a:rPr lang="ru-RU" dirty="0"/>
              <a:t/>
            </a:r>
            <a:br>
              <a:rPr lang="ru-RU" dirty="0"/>
            </a:br>
            <a:endParaRPr lang="ru-RU" dirty="0"/>
          </a:p>
        </p:txBody>
      </p:sp>
      <p:sp>
        <p:nvSpPr>
          <p:cNvPr id="12290" name="Rectangle 3"/>
          <p:cNvSpPr>
            <a:spLocks noGrp="1" noChangeArrowheads="1"/>
          </p:cNvSpPr>
          <p:nvPr>
            <p:ph idx="1"/>
          </p:nvPr>
        </p:nvSpPr>
        <p:spPr>
          <a:xfrm>
            <a:off x="2209800" y="2362200"/>
            <a:ext cx="8001000" cy="3657600"/>
          </a:xfrm>
        </p:spPr>
        <p:txBody>
          <a:bodyPr/>
          <a:lstStyle/>
          <a:p>
            <a:pPr>
              <a:buFont typeface="Wingdings" panose="05000000000000000000" pitchFamily="2" charset="2"/>
              <a:buNone/>
            </a:pPr>
            <a:endParaRPr lang="uk-UA" altLang="ru-RU" b="1" smtClean="0">
              <a:solidFill>
                <a:srgbClr val="990033"/>
              </a:solidFill>
            </a:endParaRPr>
          </a:p>
          <a:p>
            <a:pPr>
              <a:buFont typeface="Wingdings" panose="05000000000000000000" pitchFamily="2" charset="2"/>
              <a:buNone/>
            </a:pPr>
            <a:r>
              <a:rPr lang="uk-UA" altLang="ru-RU" b="1" smtClean="0">
                <a:solidFill>
                  <a:srgbClr val="990033"/>
                </a:solidFill>
              </a:rPr>
              <a:t>  </a:t>
            </a:r>
          </a:p>
          <a:p>
            <a:pPr>
              <a:buFont typeface="Wingdings" panose="05000000000000000000" pitchFamily="2" charset="2"/>
              <a:buNone/>
            </a:pPr>
            <a:endParaRPr lang="uk-UA" altLang="ru-RU" b="1" smtClean="0">
              <a:solidFill>
                <a:srgbClr val="990033"/>
              </a:solidFill>
            </a:endParaRPr>
          </a:p>
          <a:p>
            <a:pPr>
              <a:buFont typeface="Wingdings" panose="05000000000000000000" pitchFamily="2" charset="2"/>
              <a:buNone/>
            </a:pPr>
            <a:endParaRPr lang="uk-UA" altLang="ru-RU" b="1" smtClean="0">
              <a:solidFill>
                <a:srgbClr val="990033"/>
              </a:solidFill>
            </a:endParaRPr>
          </a:p>
        </p:txBody>
      </p:sp>
      <p:pic>
        <p:nvPicPr>
          <p:cNvPr id="12292" name="Рисунок 4" descr="http://st1.thehealthsite.com/wp-content/uploads/2017/04/heat.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00072" y="2947416"/>
            <a:ext cx="5682048" cy="3072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1377977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0" y="554736"/>
            <a:ext cx="9899904" cy="1143000"/>
          </a:xfrm>
        </p:spPr>
        <p:txBody>
          <a:bodyPr>
            <a:normAutofit fontScale="90000"/>
          </a:bodyPr>
          <a:lstStyle/>
          <a:p>
            <a:pPr algn="ctr" fontAlgn="auto">
              <a:spcAft>
                <a:spcPts val="0"/>
              </a:spcAft>
              <a:defRPr/>
            </a:pPr>
            <a:r>
              <a:rPr lang="uk-UA" altLang="ru-RU" b="1" dirty="0">
                <a:solidFill>
                  <a:srgbClr val="002060"/>
                </a:solidFill>
              </a:rPr>
              <a:t>Клімат стає </a:t>
            </a:r>
            <a:r>
              <a:rPr lang="uk-UA" altLang="ru-RU" b="1" dirty="0" smtClean="0">
                <a:solidFill>
                  <a:srgbClr val="002060"/>
                </a:solidFill>
              </a:rPr>
              <a:t>жаркішим, внаслідок парникового ефекту.</a:t>
            </a:r>
            <a:r>
              <a:rPr lang="uk-UA" altLang="ru-RU" b="1" dirty="0">
                <a:solidFill>
                  <a:srgbClr val="002060"/>
                </a:solidFill>
              </a:rPr>
              <a:t/>
            </a:r>
            <a:br>
              <a:rPr lang="uk-UA" altLang="ru-RU" b="1" dirty="0">
                <a:solidFill>
                  <a:srgbClr val="002060"/>
                </a:solidFill>
              </a:rPr>
            </a:br>
            <a:endParaRPr lang="ru-RU" altLang="ru-RU" b="1" dirty="0">
              <a:solidFill>
                <a:srgbClr val="002060"/>
              </a:solidFill>
            </a:endParaRPr>
          </a:p>
        </p:txBody>
      </p:sp>
      <p:sp>
        <p:nvSpPr>
          <p:cNvPr id="260100" name="Rectangle 4"/>
          <p:cNvSpPr>
            <a:spLocks noChangeArrowheads="1"/>
          </p:cNvSpPr>
          <p:nvPr/>
        </p:nvSpPr>
        <p:spPr bwMode="auto">
          <a:xfrm>
            <a:off x="243840" y="2438400"/>
            <a:ext cx="7071360" cy="1754326"/>
          </a:xfrm>
          <a:prstGeom prst="rect">
            <a:avLst/>
          </a:prstGeom>
          <a:noFill/>
          <a:ln>
            <a:noFill/>
          </a:ln>
          <a:effectLst/>
          <a:extLst/>
        </p:spPr>
        <p:txBody>
          <a:bodyPr wrap="square">
            <a:spAutoFit/>
          </a:bodyPr>
          <a:lstStyle/>
          <a:p>
            <a:pPr defTabSz="914400" fontAlgn="base">
              <a:spcBef>
                <a:spcPct val="20000"/>
              </a:spcBef>
              <a:spcAft>
                <a:spcPct val="0"/>
              </a:spcAft>
              <a:buClr>
                <a:srgbClr val="FF8119"/>
              </a:buClr>
              <a:buSzPct val="80000"/>
              <a:defRPr/>
            </a:pPr>
            <a:r>
              <a:rPr lang="uk-UA" altLang="ru-RU" sz="36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rPr>
              <a:t>За 200 років середня температура Землі збільшилася на </a:t>
            </a:r>
            <a:r>
              <a:rPr lang="uk-UA" altLang="ru-RU" sz="3600" b="1" dirty="0" smtClean="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rPr>
              <a:t>1.1 </a:t>
            </a:r>
            <a:r>
              <a:rPr lang="uk-UA" altLang="ru-RU" sz="36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rPr>
              <a:t>градус</a:t>
            </a:r>
            <a:endParaRPr lang="ru-RU" altLang="ru-RU" sz="36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5" name="Picture 8" descr="https://cdn5.img.ria.ru/images/148542/50/1485425060.jpg"/>
          <p:cNvPicPr>
            <a:picLocks noChangeAspect="1" noChangeArrowheads="1"/>
          </p:cNvPicPr>
          <p:nvPr/>
        </p:nvPicPr>
        <p:blipFill>
          <a:blip r:embed="rId2"/>
          <a:srcRect t="2676" r="30351"/>
          <a:stretch>
            <a:fillRect/>
          </a:stretch>
        </p:blipFill>
        <p:spPr bwMode="auto">
          <a:xfrm>
            <a:off x="6967872" y="1952367"/>
            <a:ext cx="4144970" cy="3618213"/>
          </a:xfrm>
          <a:prstGeom prst="rect">
            <a:avLst/>
          </a:prstGeom>
          <a:ln>
            <a:noFill/>
          </a:ln>
          <a:effectLst>
            <a:softEdge rad="112500"/>
          </a:effectLst>
        </p:spPr>
      </p:pic>
    </p:spTree>
    <p:extLst>
      <p:ext uri="{BB962C8B-B14F-4D97-AF65-F5344CB8AC3E}">
        <p14:creationId xmlns:p14="http://schemas.microsoft.com/office/powerpoint/2010/main" xmlns="" val="314728717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271272" y="323088"/>
            <a:ext cx="9043416" cy="3276600"/>
          </a:xfrm>
        </p:spPr>
        <p:txBody>
          <a:bodyPr/>
          <a:lstStyle/>
          <a:p>
            <a:pPr marL="0" indent="0">
              <a:buNone/>
            </a:pPr>
            <a:r>
              <a:rPr lang="uk-UA" altLang="ru-RU" sz="3600" b="1" dirty="0">
                <a:solidFill>
                  <a:schemeClr val="hlink"/>
                </a:solidFill>
              </a:rPr>
              <a:t>Парниковий ефект – </a:t>
            </a:r>
            <a:r>
              <a:rPr lang="ru-RU" altLang="ru-RU" sz="2800" dirty="0" err="1"/>
              <a:t>явище</a:t>
            </a:r>
            <a:r>
              <a:rPr lang="uk-UA" altLang="ru-RU" sz="2800" dirty="0">
                <a:solidFill>
                  <a:schemeClr val="hlink"/>
                </a:solidFill>
              </a:rPr>
              <a:t>  </a:t>
            </a:r>
            <a:r>
              <a:rPr lang="ru-RU" altLang="ru-RU" sz="2800" dirty="0"/>
              <a:t>при </a:t>
            </a:r>
            <a:r>
              <a:rPr lang="ru-RU" altLang="ru-RU" sz="2800" dirty="0" err="1"/>
              <a:t>якому</a:t>
            </a:r>
            <a:r>
              <a:rPr lang="ru-RU" altLang="ru-RU" sz="2800" dirty="0"/>
              <a:t> </a:t>
            </a:r>
            <a:r>
              <a:rPr lang="ru-RU" altLang="ru-RU" sz="2800" dirty="0" err="1"/>
              <a:t>енергія</a:t>
            </a:r>
            <a:r>
              <a:rPr lang="ru-RU" altLang="ru-RU" sz="2800" dirty="0"/>
              <a:t> </a:t>
            </a:r>
            <a:r>
              <a:rPr lang="ru-RU" altLang="ru-RU" sz="2800" dirty="0" err="1"/>
              <a:t>сонячних</a:t>
            </a:r>
            <a:r>
              <a:rPr lang="ru-RU" altLang="ru-RU" sz="2800" dirty="0"/>
              <a:t> </a:t>
            </a:r>
            <a:r>
              <a:rPr lang="ru-RU" altLang="ru-RU" sz="2800" dirty="0" err="1"/>
              <a:t>променів</a:t>
            </a:r>
            <a:r>
              <a:rPr lang="ru-RU" altLang="ru-RU" sz="2800" dirty="0"/>
              <a:t>, </a:t>
            </a:r>
            <a:r>
              <a:rPr lang="ru-RU" altLang="ru-RU" sz="2800" dirty="0" err="1"/>
              <a:t>відбиваючись</a:t>
            </a:r>
            <a:r>
              <a:rPr lang="ru-RU" altLang="ru-RU" sz="2800" dirty="0"/>
              <a:t> </a:t>
            </a:r>
            <a:r>
              <a:rPr lang="ru-RU" altLang="ru-RU" sz="2800" dirty="0" err="1"/>
              <a:t>від</a:t>
            </a:r>
            <a:r>
              <a:rPr lang="ru-RU" altLang="ru-RU" sz="2800" dirty="0"/>
              <a:t> </a:t>
            </a:r>
            <a:r>
              <a:rPr lang="ru-RU" altLang="ru-RU" sz="2800" dirty="0" err="1"/>
              <a:t>поверхні</a:t>
            </a:r>
            <a:r>
              <a:rPr lang="ru-RU" altLang="ru-RU" sz="2800" dirty="0"/>
              <a:t>, не </a:t>
            </a:r>
            <a:r>
              <a:rPr lang="ru-RU" altLang="ru-RU" sz="2800" dirty="0" err="1"/>
              <a:t>може</a:t>
            </a:r>
            <a:r>
              <a:rPr lang="ru-RU" altLang="ru-RU" sz="2800" dirty="0"/>
              <a:t> </a:t>
            </a:r>
            <a:r>
              <a:rPr lang="ru-RU" altLang="ru-RU" sz="2800" dirty="0" err="1"/>
              <a:t>повернутися</a:t>
            </a:r>
            <a:r>
              <a:rPr lang="ru-RU" altLang="ru-RU" sz="2800" dirty="0"/>
              <a:t> у космос, </a:t>
            </a:r>
            <a:r>
              <a:rPr lang="ru-RU" altLang="ru-RU" sz="2800" dirty="0" err="1"/>
              <a:t>оскільки</a:t>
            </a:r>
            <a:r>
              <a:rPr lang="ru-RU" altLang="ru-RU" sz="2800" dirty="0"/>
              <a:t> </a:t>
            </a:r>
            <a:r>
              <a:rPr lang="ru-RU" altLang="ru-RU" sz="2800" dirty="0" err="1"/>
              <a:t>затримується</a:t>
            </a:r>
            <a:r>
              <a:rPr lang="ru-RU" altLang="ru-RU" sz="2800" dirty="0"/>
              <a:t> молекулами </a:t>
            </a:r>
            <a:r>
              <a:rPr lang="ru-RU" altLang="ru-RU" sz="2800" dirty="0" err="1"/>
              <a:t>різних</a:t>
            </a:r>
            <a:r>
              <a:rPr lang="ru-RU" altLang="ru-RU" sz="2800" dirty="0"/>
              <a:t> </a:t>
            </a:r>
            <a:r>
              <a:rPr lang="ru-RU" altLang="ru-RU" sz="2800" dirty="0" err="1"/>
              <a:t>газів</a:t>
            </a:r>
            <a:r>
              <a:rPr lang="ru-RU" altLang="ru-RU" sz="2800" dirty="0"/>
              <a:t> </a:t>
            </a:r>
            <a:r>
              <a:rPr lang="ru-RU" altLang="ru-RU" sz="2800" dirty="0" smtClean="0"/>
              <a:t>(</a:t>
            </a:r>
            <a:r>
              <a:rPr lang="ru-RU" altLang="ru-RU" sz="2800" dirty="0" err="1" smtClean="0"/>
              <a:t>вуглекислого</a:t>
            </a:r>
            <a:r>
              <a:rPr lang="ru-RU" altLang="ru-RU" sz="2800" dirty="0" smtClean="0"/>
              <a:t> </a:t>
            </a:r>
            <a:r>
              <a:rPr lang="ru-RU" altLang="ru-RU" sz="2800" dirty="0"/>
              <a:t>газу, метану та </a:t>
            </a:r>
            <a:r>
              <a:rPr lang="ru-RU" altLang="ru-RU" sz="2800" dirty="0" err="1" smtClean="0"/>
              <a:t>ін</a:t>
            </a:r>
            <a:r>
              <a:rPr lang="ru-RU" altLang="ru-RU" sz="2800" dirty="0" smtClean="0"/>
              <a:t>.), </a:t>
            </a:r>
            <a:r>
              <a:rPr lang="ru-RU" altLang="ru-RU" sz="2800" dirty="0" err="1"/>
              <a:t>що</a:t>
            </a:r>
            <a:r>
              <a:rPr lang="ru-RU" altLang="ru-RU" sz="2800" dirty="0"/>
              <a:t> </a:t>
            </a:r>
            <a:r>
              <a:rPr lang="ru-RU" altLang="ru-RU" sz="2800" dirty="0" err="1"/>
              <a:t>призводить</a:t>
            </a:r>
            <a:r>
              <a:rPr lang="ru-RU" altLang="ru-RU" sz="2800" dirty="0"/>
              <a:t> до </a:t>
            </a:r>
            <a:r>
              <a:rPr lang="ru-RU" altLang="ru-RU" sz="2800" dirty="0" err="1"/>
              <a:t>підвищення</a:t>
            </a:r>
            <a:r>
              <a:rPr lang="ru-RU" altLang="ru-RU" sz="2800" dirty="0"/>
              <a:t> </a:t>
            </a:r>
            <a:r>
              <a:rPr lang="ru-RU" altLang="ru-RU" sz="2800" dirty="0" err="1"/>
              <a:t>температури</a:t>
            </a:r>
            <a:r>
              <a:rPr lang="ru-RU" altLang="ru-RU" sz="2800" dirty="0"/>
              <a:t> </a:t>
            </a:r>
            <a:r>
              <a:rPr lang="ru-RU" altLang="ru-RU" sz="2800" dirty="0" err="1"/>
              <a:t>поверхн</a:t>
            </a:r>
            <a:r>
              <a:rPr lang="uk-UA" altLang="ru-RU" sz="2800" dirty="0" smtClean="0"/>
              <a:t>і.</a:t>
            </a:r>
            <a:endParaRPr lang="uk-UA" altLang="ru-RU" sz="2800" i="1" dirty="0">
              <a:solidFill>
                <a:schemeClr val="hlink"/>
              </a:solidFill>
            </a:endParaRPr>
          </a:p>
        </p:txBody>
      </p:sp>
      <p:pic>
        <p:nvPicPr>
          <p:cNvPr id="14339" name="Picture 6" descr="https://www.maison-nature-reims.eu/s/cc_images/teaserbox_2441592337.jpg?t=140655096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81400" y="3852864"/>
            <a:ext cx="6324600" cy="300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59708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Rot="1" noChangeArrowheads="1"/>
          </p:cNvSpPr>
          <p:nvPr>
            <p:ph idx="1"/>
          </p:nvPr>
        </p:nvSpPr>
        <p:spPr>
          <a:xfrm>
            <a:off x="643128" y="387096"/>
            <a:ext cx="8229600" cy="1295400"/>
          </a:xfrm>
        </p:spPr>
        <p:txBody>
          <a:bodyPr/>
          <a:lstStyle/>
          <a:p>
            <a:pPr algn="ctr">
              <a:buFont typeface="Arial" panose="020B0604020202020204" pitchFamily="34" charset="0"/>
              <a:buNone/>
            </a:pPr>
            <a:r>
              <a:rPr lang="ru-RU" altLang="ru-RU" b="1" dirty="0" smtClean="0"/>
              <a:t>   </a:t>
            </a:r>
            <a:r>
              <a:rPr lang="ru-RU" altLang="ru-RU" sz="3200" b="1" dirty="0" smtClean="0">
                <a:solidFill>
                  <a:srgbClr val="002060"/>
                </a:solidFill>
              </a:rPr>
              <a:t>В </a:t>
            </a:r>
            <a:r>
              <a:rPr lang="ru-RU" altLang="ru-RU" sz="3200" b="1" dirty="0" err="1" smtClean="0">
                <a:solidFill>
                  <a:srgbClr val="002060"/>
                </a:solidFill>
              </a:rPr>
              <a:t>результаті</a:t>
            </a:r>
            <a:r>
              <a:rPr lang="ru-RU" altLang="ru-RU" sz="3200" b="1" dirty="0" smtClean="0">
                <a:solidFill>
                  <a:srgbClr val="002060"/>
                </a:solidFill>
              </a:rPr>
              <a:t> глобального  </a:t>
            </a:r>
            <a:r>
              <a:rPr lang="ru-RU" altLang="ru-RU" sz="3200" b="1" dirty="0" err="1" smtClean="0">
                <a:solidFill>
                  <a:srgbClr val="002060"/>
                </a:solidFill>
              </a:rPr>
              <a:t>потепління</a:t>
            </a:r>
            <a:r>
              <a:rPr lang="ru-RU" altLang="ru-RU" sz="3200" b="1" dirty="0" smtClean="0">
                <a:solidFill>
                  <a:srgbClr val="002060"/>
                </a:solidFill>
              </a:rPr>
              <a:t> </a:t>
            </a:r>
            <a:r>
              <a:rPr lang="ru-RU" altLang="ru-RU" sz="3200" b="1" dirty="0" err="1" smtClean="0">
                <a:solidFill>
                  <a:srgbClr val="002060"/>
                </a:solidFill>
              </a:rPr>
              <a:t>тане</a:t>
            </a:r>
            <a:r>
              <a:rPr lang="ru-RU" altLang="ru-RU" sz="3200" b="1" dirty="0" smtClean="0">
                <a:solidFill>
                  <a:srgbClr val="002060"/>
                </a:solidFill>
              </a:rPr>
              <a:t> </a:t>
            </a:r>
            <a:r>
              <a:rPr lang="ru-RU" altLang="ru-RU" sz="3200" b="1" dirty="0" err="1" smtClean="0">
                <a:solidFill>
                  <a:srgbClr val="002060"/>
                </a:solidFill>
              </a:rPr>
              <a:t>арктичний</a:t>
            </a:r>
            <a:r>
              <a:rPr lang="ru-RU" altLang="ru-RU" sz="3200" b="1" dirty="0" smtClean="0">
                <a:solidFill>
                  <a:srgbClr val="002060"/>
                </a:solidFill>
              </a:rPr>
              <a:t> </a:t>
            </a:r>
            <a:r>
              <a:rPr lang="ru-RU" altLang="ru-RU" sz="3200" b="1" dirty="0" err="1" smtClean="0">
                <a:solidFill>
                  <a:srgbClr val="002060"/>
                </a:solidFill>
              </a:rPr>
              <a:t>лід</a:t>
            </a:r>
            <a:endParaRPr lang="ru-RU" altLang="ru-RU" sz="3200" b="1" dirty="0" smtClean="0">
              <a:solidFill>
                <a:srgbClr val="002060"/>
              </a:solidFill>
            </a:endParaRPr>
          </a:p>
          <a:p>
            <a:pPr algn="ctr">
              <a:buFont typeface="Arial" panose="020B0604020202020204" pitchFamily="34" charset="0"/>
              <a:buNone/>
            </a:pPr>
            <a:endParaRPr lang="ru-RU" altLang="ru-RU" sz="3200" dirty="0" smtClean="0">
              <a:solidFill>
                <a:srgbClr val="002060"/>
              </a:solidFill>
            </a:endParaRPr>
          </a:p>
        </p:txBody>
      </p:sp>
      <p:pic>
        <p:nvPicPr>
          <p:cNvPr id="15363" name="Picture 7" descr="c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33728" y="1682496"/>
            <a:ext cx="7124700" cy="408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5177816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390145" y="554965"/>
            <a:ext cx="8855140"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defTabSz="914400" eaLnBrk="1" fontAlgn="base" hangingPunct="1">
              <a:spcBef>
                <a:spcPct val="0"/>
              </a:spcBef>
              <a:spcAft>
                <a:spcPct val="0"/>
              </a:spcAft>
            </a:pPr>
            <a:r>
              <a:rPr lang="uk-UA" altLang="ru-RU" sz="4000" dirty="0">
                <a:solidFill>
                  <a:srgbClr val="000066"/>
                </a:solidFill>
              </a:rPr>
              <a:t>Супутникові дані показують, що з кінця 1960-х років </a:t>
            </a:r>
            <a:r>
              <a:rPr lang="uk-UA" altLang="ru-RU" sz="3600" dirty="0">
                <a:solidFill>
                  <a:srgbClr val="000066"/>
                </a:solidFill>
              </a:rPr>
              <a:t>сніговий</a:t>
            </a:r>
            <a:r>
              <a:rPr lang="uk-UA" altLang="ru-RU" sz="4000" dirty="0">
                <a:solidFill>
                  <a:srgbClr val="000066"/>
                </a:solidFill>
              </a:rPr>
              <a:t> покрив в Північній півкулі кожні десять років зменшується на 13%. </a:t>
            </a:r>
            <a:br>
              <a:rPr lang="uk-UA" altLang="ru-RU" sz="4000" dirty="0">
                <a:solidFill>
                  <a:srgbClr val="000066"/>
                </a:solidFill>
              </a:rPr>
            </a:br>
            <a:endParaRPr lang="uk-UA" altLang="ru-RU" sz="4000" dirty="0">
              <a:solidFill>
                <a:srgbClr val="000066"/>
              </a:solidFill>
            </a:endParaRPr>
          </a:p>
        </p:txBody>
      </p:sp>
      <p:pic>
        <p:nvPicPr>
          <p:cNvPr id="4" name="Picture 11" descr="https://www.welt.de/img/wirtschaft/mobile132688572/7792504267-ci102l-w1024/Klimawandel-in-der-Arktis.jpg"/>
          <p:cNvPicPr>
            <a:picLocks noChangeAspect="1" noChangeArrowheads="1"/>
          </p:cNvPicPr>
          <p:nvPr/>
        </p:nvPicPr>
        <p:blipFill>
          <a:blip r:embed="rId2"/>
          <a:srcRect/>
          <a:stretch>
            <a:fillRect/>
          </a:stretch>
        </p:blipFill>
        <p:spPr bwMode="auto">
          <a:xfrm>
            <a:off x="2642286" y="3286897"/>
            <a:ext cx="4343400" cy="3200400"/>
          </a:xfrm>
          <a:prstGeom prst="rect">
            <a:avLst/>
          </a:prstGeom>
          <a:noFill/>
          <a:ln w="9525">
            <a:noFill/>
            <a:miter lim="800000"/>
            <a:headEnd/>
            <a:tailEnd/>
          </a:ln>
        </p:spPr>
      </p:pic>
    </p:spTree>
    <p:extLst>
      <p:ext uri="{BB962C8B-B14F-4D97-AF65-F5344CB8AC3E}">
        <p14:creationId xmlns:p14="http://schemas.microsoft.com/office/powerpoint/2010/main" xmlns="" val="415926535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2590800" y="1066801"/>
            <a:ext cx="6858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eaLnBrk="1" fontAlgn="base" hangingPunct="1">
              <a:spcBef>
                <a:spcPct val="50000"/>
              </a:spcBef>
              <a:spcAft>
                <a:spcPct val="0"/>
              </a:spcAft>
            </a:pPr>
            <a:endParaRPr lang="ru-RU" altLang="ru-RU">
              <a:solidFill>
                <a:prstClr val="black"/>
              </a:solidFill>
            </a:endParaRPr>
          </a:p>
        </p:txBody>
      </p:sp>
      <p:sp>
        <p:nvSpPr>
          <p:cNvPr id="17411" name="Text Box 6"/>
          <p:cNvSpPr txBox="1">
            <a:spLocks noChangeArrowheads="1"/>
          </p:cNvSpPr>
          <p:nvPr/>
        </p:nvSpPr>
        <p:spPr bwMode="auto">
          <a:xfrm>
            <a:off x="2438400" y="914401"/>
            <a:ext cx="7467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eaLnBrk="1" fontAlgn="base" hangingPunct="1">
              <a:spcBef>
                <a:spcPct val="50000"/>
              </a:spcBef>
              <a:spcAft>
                <a:spcPct val="0"/>
              </a:spcAft>
            </a:pPr>
            <a:endParaRPr lang="ru-RU" altLang="ru-RU">
              <a:solidFill>
                <a:prstClr val="black"/>
              </a:solidFill>
            </a:endParaRPr>
          </a:p>
        </p:txBody>
      </p:sp>
      <p:sp>
        <p:nvSpPr>
          <p:cNvPr id="17412" name="Rectangle 7"/>
          <p:cNvSpPr>
            <a:spLocks noChangeArrowheads="1"/>
          </p:cNvSpPr>
          <p:nvPr/>
        </p:nvSpPr>
        <p:spPr bwMode="auto">
          <a:xfrm>
            <a:off x="341376" y="429768"/>
            <a:ext cx="920064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defTabSz="914400" eaLnBrk="1" fontAlgn="base" hangingPunct="1">
              <a:spcBef>
                <a:spcPct val="0"/>
              </a:spcBef>
              <a:spcAft>
                <a:spcPct val="0"/>
              </a:spcAft>
            </a:pPr>
            <a:r>
              <a:rPr lang="uk-UA" altLang="ru-RU" sz="3600" b="1" dirty="0">
                <a:solidFill>
                  <a:srgbClr val="002060"/>
                </a:solidFill>
              </a:rPr>
              <a:t>Приблизна</a:t>
            </a:r>
            <a:r>
              <a:rPr lang="uk-UA" altLang="ru-RU" b="1" dirty="0">
                <a:solidFill>
                  <a:srgbClr val="002060"/>
                </a:solidFill>
              </a:rPr>
              <a:t> </a:t>
            </a:r>
            <a:r>
              <a:rPr lang="uk-UA" altLang="ru-RU" sz="3600" b="1" dirty="0">
                <a:solidFill>
                  <a:srgbClr val="002060"/>
                </a:solidFill>
              </a:rPr>
              <a:t>швидкість танення льодовиків складає на сьогоднішній день близько 15 кілометрів на рік. </a:t>
            </a:r>
            <a:br>
              <a:rPr lang="uk-UA" altLang="ru-RU" sz="3600" b="1" dirty="0">
                <a:solidFill>
                  <a:srgbClr val="002060"/>
                </a:solidFill>
              </a:rPr>
            </a:br>
            <a:endParaRPr lang="uk-UA" altLang="ru-RU" sz="3600" b="1" dirty="0">
              <a:solidFill>
                <a:srgbClr val="002060"/>
              </a:solidFill>
            </a:endParaRPr>
          </a:p>
        </p:txBody>
      </p:sp>
      <p:pic>
        <p:nvPicPr>
          <p:cNvPr id="17413" name="Picture 8" descr="3D_peizazh_1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28672" y="2311908"/>
            <a:ext cx="5411978" cy="405898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3492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8037" y="-232744"/>
            <a:ext cx="10157354" cy="1397000"/>
          </a:xfrm>
        </p:spPr>
        <p:txBody>
          <a:bodyPr rtlCol="0"/>
          <a:lstStyle/>
          <a:p>
            <a:pPr algn="ctr" rtl="0"/>
            <a:r>
              <a:rPr lang="ru-RU" b="1" dirty="0" smtClean="0"/>
              <a:t>Шкала </a:t>
            </a:r>
            <a:r>
              <a:rPr lang="ru-RU" b="1" dirty="0" err="1" smtClean="0"/>
              <a:t>Цельсія</a:t>
            </a:r>
            <a:endParaRPr lang="ru-RU" b="1" dirty="0"/>
          </a:p>
        </p:txBody>
      </p:sp>
      <p:sp>
        <p:nvSpPr>
          <p:cNvPr id="3" name="Объект 2"/>
          <p:cNvSpPr>
            <a:spLocks noGrp="1"/>
          </p:cNvSpPr>
          <p:nvPr>
            <p:ph idx="1"/>
          </p:nvPr>
        </p:nvSpPr>
        <p:spPr>
          <a:xfrm>
            <a:off x="119338" y="1268760"/>
            <a:ext cx="5184575" cy="5040560"/>
          </a:xfrm>
        </p:spPr>
        <p:txBody>
          <a:bodyPr/>
          <a:lstStyle/>
          <a:p>
            <a:pPr algn="just"/>
            <a:r>
              <a:rPr lang="uk-UA" dirty="0" smtClean="0"/>
              <a:t>Градус Цельсія названий на честь шведського вченого </a:t>
            </a:r>
            <a:r>
              <a:rPr lang="uk-UA" dirty="0" err="1" smtClean="0"/>
              <a:t>Андерса</a:t>
            </a:r>
            <a:r>
              <a:rPr lang="uk-UA" dirty="0" smtClean="0"/>
              <a:t> Цельсія, який запропонував в 1742 році шкалу для вимірювання температури. </a:t>
            </a:r>
          </a:p>
          <a:p>
            <a:pPr algn="just"/>
            <a:r>
              <a:rPr lang="uk-UA" dirty="0" smtClean="0"/>
              <a:t>За нуль за шкалою Цельсія прийнята точка плавлення льоду, а за 100 градусів – точка кипіння води при нормальному атмосферному тиску</a:t>
            </a:r>
            <a:endParaRPr lang="uk-UA" dirty="0"/>
          </a:p>
        </p:txBody>
      </p:sp>
      <p:pic>
        <p:nvPicPr>
          <p:cNvPr id="2050" name="Picture 2" descr="Картинки по запросу цельсій андер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8249" y="1164256"/>
            <a:ext cx="3308043" cy="441072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10488488" y="4770145"/>
            <a:ext cx="1391047" cy="1826627"/>
          </a:xfrm>
          <a:prstGeom prst="rect">
            <a:avLst/>
          </a:prstGeom>
        </p:spPr>
      </p:pic>
      <p:pic>
        <p:nvPicPr>
          <p:cNvPr id="6" name="Picture 2" descr="Картинки по запросу вуличний термометр цельсія"/>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20395" y="1383710"/>
            <a:ext cx="2167202" cy="431470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3791745" y="5698413"/>
            <a:ext cx="5389129" cy="954107"/>
          </a:xfrm>
          <a:prstGeom prst="rect">
            <a:avLst/>
          </a:prstGeom>
          <a:noFill/>
        </p:spPr>
        <p:txBody>
          <a:bodyPr wrap="square" lIns="91440" tIns="45720" rIns="91440" bIns="45720">
            <a:spAutoFit/>
          </a:bodyPr>
          <a:lstStyle/>
          <a:p>
            <a:pPr algn="ctr" defTabSz="1218987"/>
            <a:r>
              <a:rPr lang="ru-RU" sz="2800" dirty="0" err="1">
                <a:ln w="0"/>
                <a:solidFill>
                  <a:srgbClr val="374C81"/>
                </a:solidFill>
                <a:effectLst>
                  <a:outerShdw blurRad="38100" dist="19050" dir="2700000" algn="tl" rotWithShape="0">
                    <a:srgbClr val="374C81">
                      <a:alpha val="40000"/>
                    </a:srgbClr>
                  </a:outerShdw>
                </a:effectLst>
                <a:latin typeface="Century Gothic"/>
              </a:rPr>
              <a:t>Звичайн</a:t>
            </a:r>
            <a:r>
              <a:rPr lang="uk-UA" sz="2800" dirty="0" err="1">
                <a:ln w="0"/>
                <a:solidFill>
                  <a:srgbClr val="374C81"/>
                </a:solidFill>
                <a:effectLst>
                  <a:outerShdw blurRad="38100" dist="19050" dir="2700000" algn="tl" rotWithShape="0">
                    <a:srgbClr val="374C81">
                      <a:alpha val="40000"/>
                    </a:srgbClr>
                  </a:outerShdw>
                </a:effectLst>
                <a:latin typeface="Century Gothic"/>
              </a:rPr>
              <a:t>ий</a:t>
            </a:r>
            <a:r>
              <a:rPr lang="uk-UA" sz="2800" dirty="0">
                <a:ln w="0"/>
                <a:solidFill>
                  <a:srgbClr val="374C81"/>
                </a:solidFill>
                <a:effectLst>
                  <a:outerShdw blurRad="38100" dist="19050" dir="2700000" algn="tl" rotWithShape="0">
                    <a:srgbClr val="374C81">
                      <a:alpha val="40000"/>
                    </a:srgbClr>
                  </a:outerShdw>
                </a:effectLst>
                <a:latin typeface="Century Gothic"/>
              </a:rPr>
              <a:t> вуличний термометр</a:t>
            </a:r>
            <a:endParaRPr lang="ru-RU" sz="2800" dirty="0">
              <a:ln w="0"/>
              <a:solidFill>
                <a:srgbClr val="374C81"/>
              </a:solidFill>
              <a:effectLst>
                <a:outerShdw blurRad="38100" dist="19050" dir="2700000" algn="tl" rotWithShape="0">
                  <a:srgbClr val="374C81">
                    <a:alpha val="40000"/>
                  </a:srgbClr>
                </a:outerShdw>
              </a:effectLst>
              <a:latin typeface="Century Gothic"/>
            </a:endParaRPr>
          </a:p>
        </p:txBody>
      </p:sp>
    </p:spTree>
    <p:extLst>
      <p:ext uri="{BB962C8B-B14F-4D97-AF65-F5344CB8AC3E}">
        <p14:creationId xmlns:p14="http://schemas.microsoft.com/office/powerpoint/2010/main" xmlns="" val="42522852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barn(inVertical)">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716281" y="738045"/>
            <a:ext cx="9193468"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eaLnBrk="1" fontAlgn="base" hangingPunct="1">
              <a:spcBef>
                <a:spcPct val="0"/>
              </a:spcBef>
              <a:spcAft>
                <a:spcPct val="0"/>
              </a:spcAft>
            </a:pPr>
            <a:r>
              <a:rPr lang="uk-UA" altLang="ru-RU" sz="3600" b="1" dirty="0">
                <a:solidFill>
                  <a:srgbClr val="002060"/>
                </a:solidFill>
              </a:rPr>
              <a:t>Результат глобального потепління - підвищення рівня Світового океану</a:t>
            </a:r>
            <a:r>
              <a:rPr lang="uk-UA" altLang="ru-RU" sz="3600" dirty="0">
                <a:solidFill>
                  <a:srgbClr val="002060"/>
                </a:solidFill>
              </a:rPr>
              <a:t> </a:t>
            </a:r>
            <a:br>
              <a:rPr lang="uk-UA" altLang="ru-RU" sz="3600" dirty="0">
                <a:solidFill>
                  <a:srgbClr val="002060"/>
                </a:solidFill>
              </a:rPr>
            </a:br>
            <a:r>
              <a:rPr lang="uk-UA" altLang="ru-RU" dirty="0">
                <a:solidFill>
                  <a:prstClr val="black"/>
                </a:solidFill>
              </a:rPr>
              <a:t/>
            </a:r>
            <a:br>
              <a:rPr lang="uk-UA" altLang="ru-RU" dirty="0">
                <a:solidFill>
                  <a:prstClr val="black"/>
                </a:solidFill>
              </a:rPr>
            </a:br>
            <a:endParaRPr lang="uk-UA" altLang="ru-RU" sz="2400" i="1" dirty="0">
              <a:solidFill>
                <a:prstClr val="black"/>
              </a:solidFill>
            </a:endParaRPr>
          </a:p>
        </p:txBody>
      </p:sp>
      <p:pic>
        <p:nvPicPr>
          <p:cNvPr id="18435" name="Picture 5" descr="vbb  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6281" y="2426208"/>
            <a:ext cx="8077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18789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90728" y="682785"/>
            <a:ext cx="1007364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defTabSz="914400" eaLnBrk="1" fontAlgn="base" hangingPunct="1">
              <a:spcBef>
                <a:spcPct val="0"/>
              </a:spcBef>
              <a:spcAft>
                <a:spcPct val="0"/>
              </a:spcAft>
            </a:pPr>
            <a:r>
              <a:rPr lang="uk-UA" altLang="ru-RU" sz="2400" b="1" dirty="0">
                <a:solidFill>
                  <a:srgbClr val="002060"/>
                </a:solidFill>
              </a:rPr>
              <a:t> </a:t>
            </a:r>
            <a:r>
              <a:rPr lang="uk-UA" altLang="ru-RU" sz="2800" b="1" dirty="0">
                <a:solidFill>
                  <a:srgbClr val="002060"/>
                </a:solidFill>
              </a:rPr>
              <a:t>Підвищення рівня океану на 1 метр приведе до того, що 145 мільйонів людей опиняться в районі затоплення і повеней. </a:t>
            </a:r>
            <a:endParaRPr lang="uk-UA" altLang="ru-RU" sz="2800" b="1" i="1" dirty="0">
              <a:solidFill>
                <a:srgbClr val="002060"/>
              </a:solidFill>
            </a:endParaRPr>
          </a:p>
        </p:txBody>
      </p:sp>
      <p:pic>
        <p:nvPicPr>
          <p:cNvPr id="19459" name="Picture 5" descr="Найбільші міста планети можуть опинитися під водою"/>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0784" y="2252472"/>
            <a:ext cx="5943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557178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p:nvPr>
        </p:nvSpPr>
        <p:spPr>
          <a:xfrm>
            <a:off x="800100" y="580136"/>
            <a:ext cx="9887712" cy="1517904"/>
          </a:xfrm>
        </p:spPr>
        <p:txBody>
          <a:bodyPr>
            <a:normAutofit fontScale="90000"/>
          </a:bodyPr>
          <a:lstStyle/>
          <a:p>
            <a:pPr fontAlgn="auto">
              <a:spcAft>
                <a:spcPts val="0"/>
              </a:spcAft>
              <a:defRPr/>
            </a:pPr>
            <a:r>
              <a:rPr lang="uk-UA" altLang="ru-RU" b="1" dirty="0">
                <a:solidFill>
                  <a:srgbClr val="002060"/>
                </a:solidFill>
              </a:rPr>
              <a:t>Результат глобального потепління – збільшення кількості стихійних лих на планеті</a:t>
            </a:r>
            <a:r>
              <a:rPr lang="uk-UA" altLang="ru-RU" b="1" dirty="0" smtClean="0">
                <a:solidFill>
                  <a:srgbClr val="002060"/>
                </a:solidFill>
              </a:rPr>
              <a:t>.</a:t>
            </a:r>
            <a:br>
              <a:rPr lang="uk-UA" altLang="ru-RU" b="1" dirty="0" smtClean="0">
                <a:solidFill>
                  <a:srgbClr val="002060"/>
                </a:solidFill>
              </a:rPr>
            </a:br>
            <a:endParaRPr lang="ru-RU" altLang="ru-RU" b="1" dirty="0">
              <a:solidFill>
                <a:srgbClr val="002060"/>
              </a:solidFill>
            </a:endParaRP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38656" y="2240281"/>
            <a:ext cx="7010400" cy="417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362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146304" y="707137"/>
            <a:ext cx="9326880" cy="1431925"/>
          </a:xfrm>
        </p:spPr>
        <p:txBody>
          <a:bodyPr>
            <a:normAutofit fontScale="90000"/>
          </a:bodyPr>
          <a:lstStyle/>
          <a:p>
            <a:pPr algn="ctr" fontAlgn="auto">
              <a:spcAft>
                <a:spcPts val="0"/>
              </a:spcAft>
              <a:defRPr/>
            </a:pPr>
            <a:r>
              <a:rPr lang="uk-UA" altLang="ru-RU" sz="3600" b="1" dirty="0" smtClean="0">
                <a:solidFill>
                  <a:srgbClr val="002060"/>
                </a:solidFill>
              </a:rPr>
              <a:t>За висновками вчених, глобальне потепління призведе до зменшення кількості продовольства на планеті</a:t>
            </a:r>
            <a:endParaRPr lang="uk-UA" altLang="ru-RU" b="1" dirty="0">
              <a:solidFill>
                <a:srgbClr val="002060"/>
              </a:solidFill>
            </a:endParaRPr>
          </a:p>
        </p:txBody>
      </p:sp>
      <p:pic>
        <p:nvPicPr>
          <p:cNvPr id="21506" name="Picture 6" descr="Глобальне потепління знищить близько 20% пшениці в світі"/>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a:xfrm>
            <a:off x="5878227" y="2683284"/>
            <a:ext cx="3313896" cy="2485422"/>
          </a:xfrm>
          <a:noFill/>
        </p:spPr>
      </p:pic>
      <p:sp>
        <p:nvSpPr>
          <p:cNvPr id="111623" name="Rectangle 7"/>
          <p:cNvSpPr>
            <a:spLocks noChangeArrowheads="1"/>
          </p:cNvSpPr>
          <p:nvPr/>
        </p:nvSpPr>
        <p:spPr bwMode="auto">
          <a:xfrm>
            <a:off x="1072896" y="3783711"/>
            <a:ext cx="4352544" cy="1384995"/>
          </a:xfrm>
          <a:prstGeom prst="rect">
            <a:avLst/>
          </a:prstGeom>
          <a:noFill/>
          <a:ln>
            <a:noFill/>
          </a:ln>
          <a:effectLst/>
          <a:extLst/>
        </p:spPr>
        <p:txBody>
          <a:bodyPr wrap="square">
            <a:spAutoFit/>
          </a:bodyPr>
          <a:lstStyle/>
          <a:p>
            <a:pPr algn="ctr" defTabSz="914400" fontAlgn="base">
              <a:spcBef>
                <a:spcPct val="0"/>
              </a:spcBef>
              <a:spcAft>
                <a:spcPct val="0"/>
              </a:spcAft>
              <a:defRPr/>
            </a:pPr>
            <a:r>
              <a:rPr lang="uk-UA" altLang="ru-RU" sz="2800" dirty="0">
                <a:solidFill>
                  <a:srgbClr val="002060"/>
                </a:solidFill>
                <a:latin typeface="Tahoma" panose="020B0604030504040204" pitchFamily="34" charset="0"/>
                <a:cs typeface="Arial" panose="020B0604020202020204" pitchFamily="34" charset="0"/>
              </a:rPr>
              <a:t>Так, виробництво пшениці може зменшитися на 20%</a:t>
            </a:r>
          </a:p>
        </p:txBody>
      </p:sp>
    </p:spTree>
    <p:extLst>
      <p:ext uri="{BB962C8B-B14F-4D97-AF65-F5344CB8AC3E}">
        <p14:creationId xmlns:p14="http://schemas.microsoft.com/office/powerpoint/2010/main" xmlns="" val="90333995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2433" y="415164"/>
            <a:ext cx="8385175" cy="593725"/>
          </a:xfrm>
        </p:spPr>
        <p:txBody>
          <a:bodyPr>
            <a:noAutofit/>
          </a:bodyPr>
          <a:lstStyle/>
          <a:p>
            <a:pPr fontAlgn="auto">
              <a:spcAft>
                <a:spcPts val="0"/>
              </a:spcAft>
              <a:defRPr/>
            </a:pPr>
            <a:r>
              <a:rPr lang="uk-UA" dirty="0" smtClean="0">
                <a:solidFill>
                  <a:srgbClr val="002060"/>
                </a:solidFill>
              </a:rPr>
              <a:t>Висновок</a:t>
            </a:r>
            <a:endParaRPr lang="ru-RU" dirty="0">
              <a:solidFill>
                <a:srgbClr val="002060"/>
              </a:solidFill>
            </a:endParaRPr>
          </a:p>
        </p:txBody>
      </p:sp>
      <p:sp>
        <p:nvSpPr>
          <p:cNvPr id="22530" name="Содержимое 2"/>
          <p:cNvSpPr>
            <a:spLocks noGrp="1"/>
          </p:cNvSpPr>
          <p:nvPr>
            <p:ph idx="1"/>
          </p:nvPr>
        </p:nvSpPr>
        <p:spPr>
          <a:xfrm>
            <a:off x="755904" y="1103376"/>
            <a:ext cx="8540750" cy="5562600"/>
          </a:xfrm>
        </p:spPr>
        <p:txBody>
          <a:bodyPr>
            <a:normAutofit lnSpcReduction="10000"/>
          </a:bodyPr>
          <a:lstStyle/>
          <a:p>
            <a:pPr marL="0" indent="0" algn="just">
              <a:buNone/>
            </a:pPr>
            <a:r>
              <a:rPr lang="en-US" altLang="ru-RU" sz="2000" dirty="0" smtClean="0">
                <a:solidFill>
                  <a:srgbClr val="002060"/>
                </a:solidFill>
              </a:rPr>
              <a:t>	</a:t>
            </a:r>
            <a:r>
              <a:rPr lang="ru-RU" altLang="ru-RU" sz="2000" dirty="0" err="1" smtClean="0">
                <a:solidFill>
                  <a:srgbClr val="002060"/>
                </a:solidFill>
              </a:rPr>
              <a:t>Зміна</a:t>
            </a:r>
            <a:r>
              <a:rPr lang="ru-RU" altLang="ru-RU" sz="2000" dirty="0" smtClean="0">
                <a:solidFill>
                  <a:srgbClr val="002060"/>
                </a:solidFill>
              </a:rPr>
              <a:t> </a:t>
            </a:r>
            <a:r>
              <a:rPr lang="ru-RU" altLang="ru-RU" sz="2000" dirty="0" err="1">
                <a:solidFill>
                  <a:srgbClr val="002060"/>
                </a:solidFill>
              </a:rPr>
              <a:t>середньої</a:t>
            </a:r>
            <a:r>
              <a:rPr lang="ru-RU" altLang="ru-RU" sz="2000" dirty="0">
                <a:solidFill>
                  <a:srgbClr val="002060"/>
                </a:solidFill>
              </a:rPr>
              <a:t> </a:t>
            </a:r>
            <a:r>
              <a:rPr lang="ru-RU" altLang="ru-RU" sz="2000" dirty="0" err="1">
                <a:solidFill>
                  <a:srgbClr val="002060"/>
                </a:solidFill>
              </a:rPr>
              <a:t>температури</a:t>
            </a:r>
            <a:r>
              <a:rPr lang="ru-RU" altLang="ru-RU" sz="2000" dirty="0">
                <a:solidFill>
                  <a:srgbClr val="002060"/>
                </a:solidFill>
              </a:rPr>
              <a:t> на </a:t>
            </a:r>
            <a:r>
              <a:rPr lang="ru-RU" altLang="ru-RU" sz="2000" dirty="0" err="1">
                <a:solidFill>
                  <a:srgbClr val="002060"/>
                </a:solidFill>
              </a:rPr>
              <a:t>планеті</a:t>
            </a:r>
            <a:r>
              <a:rPr lang="ru-RU" altLang="ru-RU" sz="2000" dirty="0">
                <a:solidFill>
                  <a:srgbClr val="002060"/>
                </a:solidFill>
              </a:rPr>
              <a:t> </a:t>
            </a:r>
            <a:r>
              <a:rPr lang="ru-RU" altLang="ru-RU" sz="2000" dirty="0" err="1">
                <a:solidFill>
                  <a:srgbClr val="002060"/>
                </a:solidFill>
              </a:rPr>
              <a:t>викликана</a:t>
            </a:r>
            <a:r>
              <a:rPr lang="ru-RU" altLang="ru-RU" sz="2000" dirty="0">
                <a:solidFill>
                  <a:srgbClr val="002060"/>
                </a:solidFill>
              </a:rPr>
              <a:t> </a:t>
            </a:r>
            <a:r>
              <a:rPr lang="ru-RU" altLang="ru-RU" sz="2000" dirty="0" err="1">
                <a:solidFill>
                  <a:srgbClr val="002060"/>
                </a:solidFill>
              </a:rPr>
              <a:t>зростанням</a:t>
            </a:r>
            <a:r>
              <a:rPr lang="ru-RU" altLang="ru-RU" sz="2000" dirty="0">
                <a:solidFill>
                  <a:srgbClr val="002060"/>
                </a:solidFill>
              </a:rPr>
              <a:t> </a:t>
            </a:r>
            <a:r>
              <a:rPr lang="ru-RU" altLang="ru-RU" sz="2000" dirty="0" err="1">
                <a:solidFill>
                  <a:srgbClr val="002060"/>
                </a:solidFill>
              </a:rPr>
              <a:t>викидів</a:t>
            </a:r>
            <a:r>
              <a:rPr lang="ru-RU" altLang="ru-RU" sz="2000" dirty="0">
                <a:solidFill>
                  <a:srgbClr val="002060"/>
                </a:solidFill>
              </a:rPr>
              <a:t> </a:t>
            </a:r>
            <a:r>
              <a:rPr lang="ru-RU" altLang="ru-RU" sz="2000" dirty="0" err="1">
                <a:solidFill>
                  <a:srgbClr val="002060"/>
                </a:solidFill>
              </a:rPr>
              <a:t>вуглекислого</a:t>
            </a:r>
            <a:r>
              <a:rPr lang="ru-RU" altLang="ru-RU" sz="2000" dirty="0">
                <a:solidFill>
                  <a:srgbClr val="002060"/>
                </a:solidFill>
              </a:rPr>
              <a:t> газу та </a:t>
            </a:r>
            <a:r>
              <a:rPr lang="ru-RU" altLang="ru-RU" sz="2000" dirty="0" err="1">
                <a:solidFill>
                  <a:srgbClr val="002060"/>
                </a:solidFill>
              </a:rPr>
              <a:t>інших</a:t>
            </a:r>
            <a:r>
              <a:rPr lang="ru-RU" altLang="ru-RU" sz="2000" dirty="0">
                <a:solidFill>
                  <a:srgbClr val="002060"/>
                </a:solidFill>
              </a:rPr>
              <a:t> </a:t>
            </a:r>
            <a:r>
              <a:rPr lang="ru-RU" altLang="ru-RU" sz="2000" dirty="0" err="1">
                <a:solidFill>
                  <a:srgbClr val="002060"/>
                </a:solidFill>
              </a:rPr>
              <a:t>речовин</a:t>
            </a:r>
            <a:r>
              <a:rPr lang="ru-RU" altLang="ru-RU" sz="2000" dirty="0">
                <a:solidFill>
                  <a:srgbClr val="002060"/>
                </a:solidFill>
              </a:rPr>
              <a:t> в атмосферу через </a:t>
            </a:r>
            <a:r>
              <a:rPr lang="ru-RU" altLang="ru-RU" sz="2000" dirty="0" err="1">
                <a:solidFill>
                  <a:srgbClr val="002060"/>
                </a:solidFill>
              </a:rPr>
              <a:t>людську</a:t>
            </a:r>
            <a:r>
              <a:rPr lang="ru-RU" altLang="ru-RU" sz="2000" dirty="0">
                <a:solidFill>
                  <a:srgbClr val="002060"/>
                </a:solidFill>
              </a:rPr>
              <a:t> </a:t>
            </a:r>
            <a:r>
              <a:rPr lang="ru-RU" altLang="ru-RU" sz="2000" dirty="0" err="1">
                <a:solidFill>
                  <a:srgbClr val="002060"/>
                </a:solidFill>
              </a:rPr>
              <a:t>діяльність</a:t>
            </a:r>
            <a:r>
              <a:rPr lang="ru-RU" altLang="ru-RU" sz="2000" dirty="0" smtClean="0">
                <a:solidFill>
                  <a:srgbClr val="002060"/>
                </a:solidFill>
              </a:rPr>
              <a:t>.</a:t>
            </a:r>
            <a:r>
              <a:rPr lang="en-US" altLang="ru-RU" sz="2000" dirty="0" smtClean="0">
                <a:solidFill>
                  <a:srgbClr val="002060"/>
                </a:solidFill>
              </a:rPr>
              <a:t> </a:t>
            </a:r>
            <a:r>
              <a:rPr lang="ru-RU" altLang="ru-RU" sz="2000" u="sng" dirty="0" err="1" smtClean="0">
                <a:solidFill>
                  <a:srgbClr val="002060"/>
                </a:solidFill>
              </a:rPr>
              <a:t>Екологи</a:t>
            </a:r>
            <a:r>
              <a:rPr lang="ru-RU" altLang="ru-RU" sz="2000" dirty="0" smtClean="0">
                <a:solidFill>
                  <a:srgbClr val="002060"/>
                </a:solidFill>
              </a:rPr>
              <a:t> </a:t>
            </a:r>
            <a:r>
              <a:rPr lang="ru-RU" altLang="ru-RU" sz="2000" dirty="0" err="1">
                <a:solidFill>
                  <a:srgbClr val="002060"/>
                </a:solidFill>
              </a:rPr>
              <a:t>прогнозують</a:t>
            </a:r>
            <a:r>
              <a:rPr lang="ru-RU" altLang="ru-RU" sz="2000" dirty="0">
                <a:solidFill>
                  <a:srgbClr val="002060"/>
                </a:solidFill>
              </a:rPr>
              <a:t>, </a:t>
            </a:r>
            <a:r>
              <a:rPr lang="ru-RU" altLang="ru-RU" sz="2000" dirty="0" err="1">
                <a:solidFill>
                  <a:srgbClr val="002060"/>
                </a:solidFill>
              </a:rPr>
              <a:t>що</a:t>
            </a:r>
            <a:r>
              <a:rPr lang="ru-RU" altLang="ru-RU" sz="2000" dirty="0">
                <a:solidFill>
                  <a:srgbClr val="002060"/>
                </a:solidFill>
              </a:rPr>
              <a:t> </a:t>
            </a:r>
            <a:r>
              <a:rPr lang="ru-RU" altLang="ru-RU" sz="2000" dirty="0" err="1">
                <a:solidFill>
                  <a:srgbClr val="002060"/>
                </a:solidFill>
              </a:rPr>
              <a:t>повністю</a:t>
            </a:r>
            <a:r>
              <a:rPr lang="ru-RU" altLang="ru-RU" sz="2000" dirty="0">
                <a:solidFill>
                  <a:srgbClr val="002060"/>
                </a:solidFill>
              </a:rPr>
              <a:t> </a:t>
            </a:r>
            <a:r>
              <a:rPr lang="ru-RU" altLang="ru-RU" sz="2000" dirty="0" err="1">
                <a:solidFill>
                  <a:srgbClr val="002060"/>
                </a:solidFill>
              </a:rPr>
              <a:t>нейтралізувати</a:t>
            </a:r>
            <a:r>
              <a:rPr lang="ru-RU" altLang="ru-RU" sz="2000" dirty="0">
                <a:solidFill>
                  <a:srgbClr val="002060"/>
                </a:solidFill>
              </a:rPr>
              <a:t> </a:t>
            </a:r>
            <a:r>
              <a:rPr lang="ru-RU" altLang="ru-RU" sz="2000" dirty="0" err="1">
                <a:solidFill>
                  <a:srgbClr val="002060"/>
                </a:solidFill>
              </a:rPr>
              <a:t>наслідки</a:t>
            </a:r>
            <a:r>
              <a:rPr lang="ru-RU" altLang="ru-RU" sz="2000" dirty="0">
                <a:solidFill>
                  <a:srgbClr val="002060"/>
                </a:solidFill>
              </a:rPr>
              <a:t> </a:t>
            </a:r>
            <a:r>
              <a:rPr lang="ru-RU" altLang="ru-RU" sz="2000" u="sng" dirty="0">
                <a:solidFill>
                  <a:srgbClr val="002060"/>
                </a:solidFill>
              </a:rPr>
              <a:t>парникового </a:t>
            </a:r>
            <a:r>
              <a:rPr lang="ru-RU" altLang="ru-RU" sz="2000" u="sng" dirty="0" err="1">
                <a:solidFill>
                  <a:srgbClr val="002060"/>
                </a:solidFill>
              </a:rPr>
              <a:t>ефекту</a:t>
            </a:r>
            <a:r>
              <a:rPr lang="ru-RU" altLang="ru-RU" sz="2000" dirty="0">
                <a:solidFill>
                  <a:srgbClr val="002060"/>
                </a:solidFill>
              </a:rPr>
              <a:t> не </a:t>
            </a:r>
            <a:r>
              <a:rPr lang="ru-RU" altLang="ru-RU" sz="2000" dirty="0" err="1">
                <a:solidFill>
                  <a:srgbClr val="002060"/>
                </a:solidFill>
              </a:rPr>
              <a:t>вдасться</a:t>
            </a:r>
            <a:r>
              <a:rPr lang="ru-RU" altLang="ru-RU" sz="2000" dirty="0">
                <a:solidFill>
                  <a:srgbClr val="002060"/>
                </a:solidFill>
              </a:rPr>
              <a:t>. </a:t>
            </a:r>
            <a:r>
              <a:rPr lang="ru-RU" altLang="ru-RU" sz="2000" dirty="0" err="1">
                <a:solidFill>
                  <a:srgbClr val="002060"/>
                </a:solidFill>
              </a:rPr>
              <a:t>Проте</a:t>
            </a:r>
            <a:r>
              <a:rPr lang="ru-RU" altLang="ru-RU" sz="2000" dirty="0">
                <a:solidFill>
                  <a:srgbClr val="002060"/>
                </a:solidFill>
              </a:rPr>
              <a:t>, </a:t>
            </a:r>
            <a:r>
              <a:rPr lang="ru-RU" altLang="ru-RU" sz="2000" dirty="0" err="1">
                <a:solidFill>
                  <a:srgbClr val="002060"/>
                </a:solidFill>
              </a:rPr>
              <a:t>людство</a:t>
            </a:r>
            <a:r>
              <a:rPr lang="ru-RU" altLang="ru-RU" sz="2000" dirty="0">
                <a:solidFill>
                  <a:srgbClr val="002060"/>
                </a:solidFill>
              </a:rPr>
              <a:t> </a:t>
            </a:r>
            <a:r>
              <a:rPr lang="ru-RU" altLang="ru-RU" sz="2000" dirty="0" err="1">
                <a:solidFill>
                  <a:srgbClr val="002060"/>
                </a:solidFill>
              </a:rPr>
              <a:t>може</a:t>
            </a:r>
            <a:r>
              <a:rPr lang="ru-RU" altLang="ru-RU" sz="2000" dirty="0">
                <a:solidFill>
                  <a:srgbClr val="002060"/>
                </a:solidFill>
              </a:rPr>
              <a:t> </a:t>
            </a:r>
            <a:r>
              <a:rPr lang="ru-RU" altLang="ru-RU" sz="2000" dirty="0" err="1">
                <a:solidFill>
                  <a:srgbClr val="002060"/>
                </a:solidFill>
              </a:rPr>
              <a:t>вжити</a:t>
            </a:r>
            <a:r>
              <a:rPr lang="ru-RU" altLang="ru-RU" sz="2000" dirty="0">
                <a:solidFill>
                  <a:srgbClr val="002060"/>
                </a:solidFill>
              </a:rPr>
              <a:t> ряд </a:t>
            </a:r>
            <a:r>
              <a:rPr lang="ru-RU" altLang="ru-RU" sz="2000" dirty="0" err="1">
                <a:solidFill>
                  <a:srgbClr val="002060"/>
                </a:solidFill>
              </a:rPr>
              <a:t>заходів</a:t>
            </a:r>
            <a:r>
              <a:rPr lang="ru-RU" altLang="ru-RU" sz="2000" dirty="0">
                <a:solidFill>
                  <a:srgbClr val="002060"/>
                </a:solidFill>
              </a:rPr>
              <a:t>, </a:t>
            </a:r>
            <a:r>
              <a:rPr lang="ru-RU" altLang="ru-RU" sz="2000" dirty="0" err="1">
                <a:solidFill>
                  <a:srgbClr val="002060"/>
                </a:solidFill>
              </a:rPr>
              <a:t>які</a:t>
            </a:r>
            <a:r>
              <a:rPr lang="ru-RU" altLang="ru-RU" sz="2000" dirty="0">
                <a:solidFill>
                  <a:srgbClr val="002060"/>
                </a:solidFill>
              </a:rPr>
              <a:t> </a:t>
            </a:r>
            <a:r>
              <a:rPr lang="ru-RU" altLang="ru-RU" sz="2000" dirty="0" err="1">
                <a:solidFill>
                  <a:srgbClr val="002060"/>
                </a:solidFill>
              </a:rPr>
              <a:t>суттєво</a:t>
            </a:r>
            <a:r>
              <a:rPr lang="ru-RU" altLang="ru-RU" sz="2000" dirty="0">
                <a:solidFill>
                  <a:srgbClr val="002060"/>
                </a:solidFill>
              </a:rPr>
              <a:t> </a:t>
            </a:r>
            <a:r>
              <a:rPr lang="ru-RU" altLang="ru-RU" sz="2000" dirty="0" err="1">
                <a:solidFill>
                  <a:srgbClr val="002060"/>
                </a:solidFill>
              </a:rPr>
              <a:t>пом'якшать</a:t>
            </a:r>
            <a:r>
              <a:rPr lang="ru-RU" altLang="ru-RU" sz="2000" dirty="0">
                <a:solidFill>
                  <a:srgbClr val="002060"/>
                </a:solidFill>
              </a:rPr>
              <a:t> </a:t>
            </a:r>
            <a:r>
              <a:rPr lang="ru-RU" altLang="ru-RU" sz="2000" u="sng" dirty="0" err="1">
                <a:solidFill>
                  <a:srgbClr val="002060"/>
                </a:solidFill>
              </a:rPr>
              <a:t>кліматичн</a:t>
            </a:r>
            <a:r>
              <a:rPr lang="uk-UA" altLang="ru-RU" sz="2000" u="sng" dirty="0">
                <a:solidFill>
                  <a:srgbClr val="002060"/>
                </a:solidFill>
              </a:rPr>
              <a:t>і</a:t>
            </a:r>
            <a:r>
              <a:rPr lang="ru-RU" altLang="ru-RU" sz="2000" dirty="0">
                <a:solidFill>
                  <a:srgbClr val="002060"/>
                </a:solidFill>
              </a:rPr>
              <a:t> </a:t>
            </a:r>
            <a:r>
              <a:rPr lang="ru-RU" altLang="ru-RU" sz="2000" dirty="0" err="1">
                <a:solidFill>
                  <a:srgbClr val="002060"/>
                </a:solidFill>
              </a:rPr>
              <a:t>зміни</a:t>
            </a:r>
            <a:r>
              <a:rPr lang="ru-RU" altLang="ru-RU" sz="2000" dirty="0">
                <a:solidFill>
                  <a:srgbClr val="002060"/>
                </a:solidFill>
              </a:rPr>
              <a:t> на </a:t>
            </a:r>
            <a:r>
              <a:rPr lang="ru-RU" altLang="ru-RU" sz="2000" u="sng" dirty="0" err="1">
                <a:solidFill>
                  <a:srgbClr val="002060"/>
                </a:solidFill>
              </a:rPr>
              <a:t>планет</a:t>
            </a:r>
            <a:r>
              <a:rPr lang="ru-RU" altLang="ru-RU" sz="2000" dirty="0" err="1">
                <a:solidFill>
                  <a:srgbClr val="002060"/>
                </a:solidFill>
              </a:rPr>
              <a:t>і</a:t>
            </a:r>
            <a:r>
              <a:rPr lang="ru-RU" altLang="ru-RU" sz="2000" dirty="0">
                <a:solidFill>
                  <a:srgbClr val="002060"/>
                </a:solidFill>
              </a:rPr>
              <a:t>:</a:t>
            </a:r>
          </a:p>
          <a:p>
            <a:pPr algn="just"/>
            <a:r>
              <a:rPr lang="ru-RU" altLang="ru-RU" sz="2000" dirty="0" err="1">
                <a:solidFill>
                  <a:srgbClr val="002060"/>
                </a:solidFill>
              </a:rPr>
              <a:t>Обмеження</a:t>
            </a:r>
            <a:r>
              <a:rPr lang="ru-RU" altLang="ru-RU" sz="2000" dirty="0">
                <a:solidFill>
                  <a:srgbClr val="002060"/>
                </a:solidFill>
              </a:rPr>
              <a:t> та </a:t>
            </a:r>
            <a:r>
              <a:rPr lang="ru-RU" altLang="ru-RU" sz="2000" dirty="0" err="1">
                <a:solidFill>
                  <a:srgbClr val="002060"/>
                </a:solidFill>
              </a:rPr>
              <a:t>скорочення</a:t>
            </a:r>
            <a:r>
              <a:rPr lang="ru-RU" altLang="ru-RU" sz="2000" dirty="0">
                <a:solidFill>
                  <a:srgbClr val="002060"/>
                </a:solidFill>
              </a:rPr>
              <a:t> </a:t>
            </a:r>
            <a:r>
              <a:rPr lang="ru-RU" altLang="ru-RU" sz="2000" dirty="0" err="1">
                <a:solidFill>
                  <a:srgbClr val="002060"/>
                </a:solidFill>
              </a:rPr>
              <a:t>споживання</a:t>
            </a:r>
            <a:r>
              <a:rPr lang="ru-RU" altLang="ru-RU" sz="2000" dirty="0">
                <a:solidFill>
                  <a:srgbClr val="002060"/>
                </a:solidFill>
              </a:rPr>
              <a:t>  </a:t>
            </a:r>
            <a:r>
              <a:rPr lang="ru-RU" altLang="ru-RU" sz="2000" u="sng" dirty="0" err="1">
                <a:solidFill>
                  <a:srgbClr val="002060"/>
                </a:solidFill>
              </a:rPr>
              <a:t>вуглецевого</a:t>
            </a:r>
            <a:r>
              <a:rPr lang="ru-RU" altLang="ru-RU" sz="2000" dirty="0">
                <a:solidFill>
                  <a:srgbClr val="002060"/>
                </a:solidFill>
              </a:rPr>
              <a:t> </a:t>
            </a:r>
            <a:r>
              <a:rPr lang="ru-RU" altLang="ru-RU" sz="2000" dirty="0" err="1">
                <a:solidFill>
                  <a:srgbClr val="002060"/>
                </a:solidFill>
              </a:rPr>
              <a:t>палива</a:t>
            </a:r>
            <a:r>
              <a:rPr lang="ru-RU" altLang="ru-RU" sz="2000" dirty="0">
                <a:solidFill>
                  <a:srgbClr val="002060"/>
                </a:solidFill>
              </a:rPr>
              <a:t> (</a:t>
            </a:r>
            <a:r>
              <a:rPr lang="ru-RU" altLang="ru-RU" sz="2000" u="sng" dirty="0" err="1">
                <a:solidFill>
                  <a:srgbClr val="002060"/>
                </a:solidFill>
              </a:rPr>
              <a:t>вугілля</a:t>
            </a:r>
            <a:r>
              <a:rPr lang="ru-RU" altLang="ru-RU" sz="2000" dirty="0">
                <a:solidFill>
                  <a:srgbClr val="002060"/>
                </a:solidFill>
              </a:rPr>
              <a:t>, </a:t>
            </a:r>
            <a:r>
              <a:rPr lang="ru-RU" altLang="ru-RU" sz="2000" u="sng" dirty="0" err="1">
                <a:solidFill>
                  <a:srgbClr val="002060"/>
                </a:solidFill>
              </a:rPr>
              <a:t>нафти</a:t>
            </a:r>
            <a:r>
              <a:rPr lang="ru-RU" altLang="ru-RU" sz="2000" dirty="0">
                <a:solidFill>
                  <a:srgbClr val="002060"/>
                </a:solidFill>
              </a:rPr>
              <a:t>, </a:t>
            </a:r>
            <a:r>
              <a:rPr lang="ru-RU" altLang="ru-RU" sz="2000" u="sng" dirty="0">
                <a:solidFill>
                  <a:srgbClr val="002060"/>
                </a:solidFill>
              </a:rPr>
              <a:t>газу</a:t>
            </a:r>
            <a:r>
              <a:rPr lang="ru-RU" altLang="ru-RU" sz="2000" dirty="0">
                <a:solidFill>
                  <a:srgbClr val="002060"/>
                </a:solidFill>
              </a:rPr>
              <a:t>);</a:t>
            </a:r>
          </a:p>
          <a:p>
            <a:r>
              <a:rPr lang="ru-RU" altLang="ru-RU" sz="2000" dirty="0" err="1">
                <a:solidFill>
                  <a:srgbClr val="002060"/>
                </a:solidFill>
              </a:rPr>
              <a:t>Розвитку</a:t>
            </a:r>
            <a:r>
              <a:rPr lang="ru-RU" altLang="ru-RU" sz="2000" dirty="0">
                <a:solidFill>
                  <a:srgbClr val="002060"/>
                </a:solidFill>
              </a:rPr>
              <a:t> </a:t>
            </a:r>
            <a:r>
              <a:rPr lang="ru-RU" altLang="ru-RU" sz="2000" dirty="0" err="1">
                <a:solidFill>
                  <a:srgbClr val="002060"/>
                </a:solidFill>
              </a:rPr>
              <a:t>нових</a:t>
            </a:r>
            <a:r>
              <a:rPr lang="ru-RU" altLang="ru-RU" sz="2000" dirty="0">
                <a:solidFill>
                  <a:srgbClr val="002060"/>
                </a:solidFill>
              </a:rPr>
              <a:t> </a:t>
            </a:r>
            <a:r>
              <a:rPr lang="ru-RU" altLang="ru-RU" sz="2000" dirty="0" err="1">
                <a:solidFill>
                  <a:srgbClr val="002060"/>
                </a:solidFill>
              </a:rPr>
              <a:t>екологічно</a:t>
            </a:r>
            <a:r>
              <a:rPr lang="ru-RU" altLang="ru-RU" sz="2000" dirty="0">
                <a:solidFill>
                  <a:srgbClr val="002060"/>
                </a:solidFill>
              </a:rPr>
              <a:t> </a:t>
            </a:r>
            <a:r>
              <a:rPr lang="ru-RU" altLang="ru-RU" sz="2000" dirty="0" err="1">
                <a:solidFill>
                  <a:srgbClr val="002060"/>
                </a:solidFill>
              </a:rPr>
              <a:t>чистих</a:t>
            </a:r>
            <a:r>
              <a:rPr lang="ru-RU" altLang="ru-RU" sz="2000" dirty="0">
                <a:solidFill>
                  <a:srgbClr val="002060"/>
                </a:solidFill>
              </a:rPr>
              <a:t> і </a:t>
            </a:r>
            <a:r>
              <a:rPr lang="ru-RU" altLang="ru-RU" sz="2000" dirty="0" err="1">
                <a:solidFill>
                  <a:srgbClr val="002060"/>
                </a:solidFill>
              </a:rPr>
              <a:t>низьковуглецевих</a:t>
            </a:r>
            <a:r>
              <a:rPr lang="ru-RU" altLang="ru-RU" sz="2000" dirty="0">
                <a:solidFill>
                  <a:srgbClr val="002060"/>
                </a:solidFill>
              </a:rPr>
              <a:t> </a:t>
            </a:r>
            <a:r>
              <a:rPr lang="ru-RU" altLang="ru-RU" sz="2000" dirty="0" err="1">
                <a:solidFill>
                  <a:srgbClr val="002060"/>
                </a:solidFill>
              </a:rPr>
              <a:t>технологій</a:t>
            </a:r>
            <a:r>
              <a:rPr lang="ru-RU" altLang="ru-RU" sz="2000" dirty="0">
                <a:solidFill>
                  <a:srgbClr val="002060"/>
                </a:solidFill>
              </a:rPr>
              <a:t>;</a:t>
            </a:r>
          </a:p>
          <a:p>
            <a:r>
              <a:rPr lang="ru-RU" altLang="ru-RU" sz="2000" dirty="0">
                <a:solidFill>
                  <a:srgbClr val="002060"/>
                </a:solidFill>
              </a:rPr>
              <a:t> </a:t>
            </a:r>
            <a:r>
              <a:rPr lang="ru-RU" altLang="ru-RU" sz="2000" dirty="0" err="1">
                <a:solidFill>
                  <a:srgbClr val="002060"/>
                </a:solidFill>
              </a:rPr>
              <a:t>Запобігання</a:t>
            </a:r>
            <a:r>
              <a:rPr lang="ru-RU" altLang="ru-RU" sz="2000" dirty="0">
                <a:solidFill>
                  <a:srgbClr val="002060"/>
                </a:solidFill>
              </a:rPr>
              <a:t> </a:t>
            </a:r>
            <a:r>
              <a:rPr lang="ru-RU" altLang="ru-RU" sz="2000" u="sng" dirty="0" err="1">
                <a:solidFill>
                  <a:srgbClr val="002060"/>
                </a:solidFill>
              </a:rPr>
              <a:t>лісових</a:t>
            </a:r>
            <a:r>
              <a:rPr lang="ru-RU" altLang="ru-RU" sz="2000" dirty="0">
                <a:solidFill>
                  <a:srgbClr val="002060"/>
                </a:solidFill>
              </a:rPr>
              <a:t> </a:t>
            </a:r>
            <a:r>
              <a:rPr lang="ru-RU" altLang="ru-RU" sz="2000" dirty="0" err="1">
                <a:solidFill>
                  <a:srgbClr val="002060"/>
                </a:solidFill>
              </a:rPr>
              <a:t>пожеж</a:t>
            </a:r>
            <a:r>
              <a:rPr lang="ru-RU" altLang="ru-RU" sz="2000" dirty="0">
                <a:solidFill>
                  <a:srgbClr val="002060"/>
                </a:solidFill>
              </a:rPr>
              <a:t> та </a:t>
            </a:r>
            <a:r>
              <a:rPr lang="ru-RU" altLang="ru-RU" sz="2000" dirty="0" err="1">
                <a:solidFill>
                  <a:srgbClr val="002060"/>
                </a:solidFill>
              </a:rPr>
              <a:t>відновлення</a:t>
            </a:r>
            <a:r>
              <a:rPr lang="ru-RU" altLang="ru-RU" sz="2000" dirty="0">
                <a:solidFill>
                  <a:srgbClr val="002060"/>
                </a:solidFill>
              </a:rPr>
              <a:t> </a:t>
            </a:r>
            <a:r>
              <a:rPr lang="ru-RU" altLang="ru-RU" sz="2000" dirty="0" err="1">
                <a:solidFill>
                  <a:srgbClr val="002060"/>
                </a:solidFill>
              </a:rPr>
              <a:t>лісів</a:t>
            </a:r>
            <a:r>
              <a:rPr lang="ru-RU" altLang="ru-RU" sz="2000" dirty="0">
                <a:solidFill>
                  <a:srgbClr val="002060"/>
                </a:solidFill>
              </a:rPr>
              <a:t>, </a:t>
            </a:r>
            <a:r>
              <a:rPr lang="ru-RU" altLang="ru-RU" sz="2000" dirty="0" err="1">
                <a:solidFill>
                  <a:srgbClr val="002060"/>
                </a:solidFill>
              </a:rPr>
              <a:t>оскільки</a:t>
            </a:r>
            <a:r>
              <a:rPr lang="ru-RU" altLang="ru-RU" sz="2000" dirty="0">
                <a:solidFill>
                  <a:srgbClr val="002060"/>
                </a:solidFill>
              </a:rPr>
              <a:t> </a:t>
            </a:r>
            <a:r>
              <a:rPr lang="ru-RU" altLang="ru-RU" sz="2000" dirty="0" err="1">
                <a:solidFill>
                  <a:srgbClr val="002060"/>
                </a:solidFill>
              </a:rPr>
              <a:t>ліси</a:t>
            </a:r>
            <a:r>
              <a:rPr lang="ru-RU" altLang="ru-RU" sz="2000" dirty="0">
                <a:solidFill>
                  <a:srgbClr val="002060"/>
                </a:solidFill>
              </a:rPr>
              <a:t> — </a:t>
            </a:r>
            <a:r>
              <a:rPr lang="ru-RU" altLang="ru-RU" sz="2000" dirty="0" err="1">
                <a:solidFill>
                  <a:srgbClr val="002060"/>
                </a:solidFill>
              </a:rPr>
              <a:t>природні</a:t>
            </a:r>
            <a:r>
              <a:rPr lang="ru-RU" altLang="ru-RU" sz="2000" dirty="0">
                <a:solidFill>
                  <a:srgbClr val="002060"/>
                </a:solidFill>
              </a:rPr>
              <a:t> </a:t>
            </a:r>
            <a:r>
              <a:rPr lang="ru-RU" altLang="ru-RU" sz="2000" dirty="0" err="1">
                <a:solidFill>
                  <a:srgbClr val="002060"/>
                </a:solidFill>
              </a:rPr>
              <a:t>поглиначі</a:t>
            </a:r>
            <a:r>
              <a:rPr lang="ru-RU" altLang="ru-RU" sz="2000" dirty="0">
                <a:solidFill>
                  <a:srgbClr val="002060"/>
                </a:solidFill>
              </a:rPr>
              <a:t> </a:t>
            </a:r>
            <a:r>
              <a:rPr lang="ru-RU" altLang="ru-RU" sz="2000" u="sng" dirty="0" err="1">
                <a:solidFill>
                  <a:srgbClr val="002060"/>
                </a:solidFill>
              </a:rPr>
              <a:t>вуглекислого</a:t>
            </a:r>
            <a:r>
              <a:rPr lang="ru-RU" altLang="ru-RU" sz="2000" u="sng" dirty="0">
                <a:solidFill>
                  <a:srgbClr val="002060"/>
                </a:solidFill>
              </a:rPr>
              <a:t> газу</a:t>
            </a:r>
            <a:r>
              <a:rPr lang="ru-RU" altLang="ru-RU" sz="2000" dirty="0">
                <a:solidFill>
                  <a:srgbClr val="002060"/>
                </a:solidFill>
              </a:rPr>
              <a:t> з </a:t>
            </a:r>
            <a:r>
              <a:rPr lang="ru-RU" altLang="ru-RU" sz="2000" u="sng" dirty="0" err="1">
                <a:solidFill>
                  <a:srgbClr val="002060"/>
                </a:solidFill>
              </a:rPr>
              <a:t>атмосфери</a:t>
            </a:r>
            <a:r>
              <a:rPr lang="ru-RU" altLang="ru-RU" sz="2000" dirty="0">
                <a:solidFill>
                  <a:srgbClr val="002060"/>
                </a:solidFill>
              </a:rPr>
              <a:t>.</a:t>
            </a:r>
          </a:p>
          <a:p>
            <a:pPr algn="just"/>
            <a:r>
              <a:rPr lang="ru-RU" altLang="ru-RU" sz="2000" dirty="0">
                <a:solidFill>
                  <a:srgbClr val="002060"/>
                </a:solidFill>
              </a:rPr>
              <a:t>На початку 2016 року  в </a:t>
            </a:r>
            <a:r>
              <a:rPr lang="ru-RU" altLang="ru-RU" sz="2000" dirty="0" err="1">
                <a:solidFill>
                  <a:srgbClr val="002060"/>
                </a:solidFill>
              </a:rPr>
              <a:t>Парижі</a:t>
            </a:r>
            <a:r>
              <a:rPr lang="ru-RU" altLang="ru-RU" sz="2000" dirty="0">
                <a:solidFill>
                  <a:srgbClr val="002060"/>
                </a:solidFill>
              </a:rPr>
              <a:t> 194 </a:t>
            </a:r>
            <a:r>
              <a:rPr lang="ru-RU" altLang="ru-RU" sz="2000" dirty="0" err="1">
                <a:solidFill>
                  <a:srgbClr val="002060"/>
                </a:solidFill>
              </a:rPr>
              <a:t>країни</a:t>
            </a:r>
            <a:r>
              <a:rPr lang="ru-RU" altLang="ru-RU" sz="2000" dirty="0">
                <a:solidFill>
                  <a:srgbClr val="002060"/>
                </a:solidFill>
              </a:rPr>
              <a:t> ,</a:t>
            </a:r>
            <a:r>
              <a:rPr lang="ru-RU" altLang="ru-RU" sz="2000" dirty="0" err="1">
                <a:solidFill>
                  <a:srgbClr val="002060"/>
                </a:solidFill>
              </a:rPr>
              <a:t>серед</a:t>
            </a:r>
            <a:r>
              <a:rPr lang="ru-RU" altLang="ru-RU" sz="2000" dirty="0">
                <a:solidFill>
                  <a:srgbClr val="002060"/>
                </a:solidFill>
              </a:rPr>
              <a:t> </a:t>
            </a:r>
            <a:r>
              <a:rPr lang="ru-RU" altLang="ru-RU" sz="2000" dirty="0" err="1">
                <a:solidFill>
                  <a:srgbClr val="002060"/>
                </a:solidFill>
              </a:rPr>
              <a:t>яких</a:t>
            </a:r>
            <a:r>
              <a:rPr lang="ru-RU" altLang="ru-RU" sz="2000" dirty="0">
                <a:solidFill>
                  <a:srgbClr val="002060"/>
                </a:solidFill>
              </a:rPr>
              <a:t> і </a:t>
            </a:r>
            <a:r>
              <a:rPr lang="ru-RU" altLang="ru-RU" sz="2000" dirty="0" err="1">
                <a:solidFill>
                  <a:srgbClr val="002060"/>
                </a:solidFill>
              </a:rPr>
              <a:t>Україна</a:t>
            </a:r>
            <a:r>
              <a:rPr lang="ru-RU" altLang="ru-RU" sz="2000" dirty="0">
                <a:solidFill>
                  <a:srgbClr val="002060"/>
                </a:solidFill>
              </a:rPr>
              <a:t>, </a:t>
            </a:r>
            <a:r>
              <a:rPr lang="ru-RU" altLang="ru-RU" sz="2000" dirty="0" err="1">
                <a:solidFill>
                  <a:srgbClr val="002060"/>
                </a:solidFill>
              </a:rPr>
              <a:t>підписали</a:t>
            </a:r>
            <a:r>
              <a:rPr lang="ru-RU" altLang="ru-RU" sz="2000" dirty="0">
                <a:solidFill>
                  <a:srgbClr val="002060"/>
                </a:solidFill>
              </a:rPr>
              <a:t> </a:t>
            </a:r>
            <a:r>
              <a:rPr lang="ru-RU" altLang="ru-RU" sz="2000" dirty="0" err="1">
                <a:solidFill>
                  <a:srgbClr val="002060"/>
                </a:solidFill>
              </a:rPr>
              <a:t>Паризьку</a:t>
            </a:r>
            <a:r>
              <a:rPr lang="ru-RU" altLang="ru-RU" sz="2000" dirty="0">
                <a:solidFill>
                  <a:srgbClr val="002060"/>
                </a:solidFill>
              </a:rPr>
              <a:t> угоду про </a:t>
            </a:r>
            <a:r>
              <a:rPr lang="ru-RU" altLang="ru-RU" sz="2000" dirty="0" err="1">
                <a:solidFill>
                  <a:srgbClr val="002060"/>
                </a:solidFill>
              </a:rPr>
              <a:t>зміну</a:t>
            </a:r>
            <a:r>
              <a:rPr lang="ru-RU" altLang="ru-RU" sz="2000" dirty="0">
                <a:solidFill>
                  <a:srgbClr val="002060"/>
                </a:solidFill>
              </a:rPr>
              <a:t> </a:t>
            </a:r>
            <a:r>
              <a:rPr lang="ru-RU" altLang="ru-RU" sz="2000" dirty="0" err="1">
                <a:solidFill>
                  <a:srgbClr val="002060"/>
                </a:solidFill>
              </a:rPr>
              <a:t>клімату</a:t>
            </a:r>
            <a:r>
              <a:rPr lang="ru-RU" altLang="ru-RU" sz="2000" dirty="0">
                <a:solidFill>
                  <a:srgbClr val="002060"/>
                </a:solidFill>
              </a:rPr>
              <a:t>. Так, </a:t>
            </a:r>
            <a:r>
              <a:rPr lang="ru-RU" altLang="ru-RU" sz="2000" dirty="0" err="1">
                <a:solidFill>
                  <a:srgbClr val="002060"/>
                </a:solidFill>
              </a:rPr>
              <a:t>держави</a:t>
            </a:r>
            <a:r>
              <a:rPr lang="ru-RU" altLang="ru-RU" sz="2000" dirty="0">
                <a:solidFill>
                  <a:srgbClr val="002060"/>
                </a:solidFill>
              </a:rPr>
              <a:t> </a:t>
            </a:r>
            <a:r>
              <a:rPr lang="ru-RU" altLang="ru-RU" sz="2000" dirty="0" err="1">
                <a:solidFill>
                  <a:srgbClr val="002060"/>
                </a:solidFill>
              </a:rPr>
              <a:t>зобов'язалися</a:t>
            </a:r>
            <a:r>
              <a:rPr lang="ru-RU" altLang="ru-RU" sz="2000" dirty="0">
                <a:solidFill>
                  <a:srgbClr val="002060"/>
                </a:solidFill>
              </a:rPr>
              <a:t> "</a:t>
            </a:r>
            <a:r>
              <a:rPr lang="ru-RU" altLang="ru-RU" sz="2000" dirty="0" err="1">
                <a:solidFill>
                  <a:srgbClr val="002060"/>
                </a:solidFill>
              </a:rPr>
              <a:t>приглушити</a:t>
            </a:r>
            <a:r>
              <a:rPr lang="ru-RU" altLang="ru-RU" sz="2000" dirty="0">
                <a:solidFill>
                  <a:srgbClr val="002060"/>
                </a:solidFill>
              </a:rPr>
              <a:t>" </a:t>
            </a:r>
            <a:r>
              <a:rPr lang="ru-RU" altLang="ru-RU" sz="2000" dirty="0" err="1">
                <a:solidFill>
                  <a:srgbClr val="002060"/>
                </a:solidFill>
              </a:rPr>
              <a:t>темпи</a:t>
            </a:r>
            <a:r>
              <a:rPr lang="ru-RU" altLang="ru-RU" sz="2000" dirty="0">
                <a:solidFill>
                  <a:srgbClr val="002060"/>
                </a:solidFill>
              </a:rPr>
              <a:t> глобального </a:t>
            </a:r>
            <a:r>
              <a:rPr lang="ru-RU" altLang="ru-RU" sz="2000" dirty="0" err="1">
                <a:solidFill>
                  <a:srgbClr val="002060"/>
                </a:solidFill>
              </a:rPr>
              <a:t>потепління</a:t>
            </a:r>
            <a:r>
              <a:rPr lang="ru-RU" altLang="ru-RU" sz="2000" dirty="0">
                <a:solidFill>
                  <a:srgbClr val="002060"/>
                </a:solidFill>
              </a:rPr>
              <a:t>, почавши </a:t>
            </a:r>
            <a:r>
              <a:rPr lang="ru-RU" altLang="ru-RU" sz="2000" dirty="0" err="1">
                <a:solidFill>
                  <a:srgbClr val="002060"/>
                </a:solidFill>
              </a:rPr>
              <a:t>регулювання</a:t>
            </a:r>
            <a:r>
              <a:rPr lang="ru-RU" altLang="ru-RU" sz="2000" dirty="0">
                <a:solidFill>
                  <a:srgbClr val="002060"/>
                </a:solidFill>
              </a:rPr>
              <a:t> </a:t>
            </a:r>
            <a:r>
              <a:rPr lang="ru-RU" altLang="ru-RU" sz="2000" dirty="0" err="1">
                <a:solidFill>
                  <a:srgbClr val="002060"/>
                </a:solidFill>
              </a:rPr>
              <a:t>викидів</a:t>
            </a:r>
            <a:r>
              <a:rPr lang="ru-RU" altLang="ru-RU" sz="2000" dirty="0">
                <a:solidFill>
                  <a:srgbClr val="002060"/>
                </a:solidFill>
              </a:rPr>
              <a:t> у </a:t>
            </a:r>
            <a:r>
              <a:rPr lang="ru-RU" altLang="ru-RU" sz="2000" dirty="0" err="1">
                <a:solidFill>
                  <a:srgbClr val="002060"/>
                </a:solidFill>
              </a:rPr>
              <a:t>повітря</a:t>
            </a:r>
            <a:r>
              <a:rPr lang="ru-RU" altLang="ru-RU" sz="2000" dirty="0">
                <a:solidFill>
                  <a:srgbClr val="002060"/>
                </a:solidFill>
              </a:rPr>
              <a:t> СО</a:t>
            </a:r>
            <a:r>
              <a:rPr lang="ru-RU" altLang="ru-RU" sz="2000" baseline="-25000" dirty="0">
                <a:solidFill>
                  <a:srgbClr val="002060"/>
                </a:solidFill>
              </a:rPr>
              <a:t>2</a:t>
            </a:r>
            <a:r>
              <a:rPr lang="ru-RU" altLang="ru-RU" sz="2000" dirty="0">
                <a:solidFill>
                  <a:srgbClr val="002060"/>
                </a:solidFill>
              </a:rPr>
              <a:t>.</a:t>
            </a:r>
          </a:p>
          <a:p>
            <a:pPr>
              <a:buFontTx/>
              <a:buNone/>
            </a:pPr>
            <a:r>
              <a:rPr lang="ru-RU" altLang="ru-RU" sz="2000" u="sng" dirty="0">
                <a:solidFill>
                  <a:srgbClr val="002060"/>
                </a:solidFill>
                <a:hlinkClick r:id="rId2" tooltip="Парниковий ефект"/>
              </a:rPr>
              <a:t> </a:t>
            </a:r>
            <a:endParaRPr lang="ru-RU" altLang="ru-RU" sz="2000" dirty="0">
              <a:solidFill>
                <a:srgbClr val="002060"/>
              </a:solidFill>
            </a:endParaRPr>
          </a:p>
        </p:txBody>
      </p:sp>
    </p:spTree>
    <p:extLst>
      <p:ext uri="{BB962C8B-B14F-4D97-AF65-F5344CB8AC3E}">
        <p14:creationId xmlns:p14="http://schemas.microsoft.com/office/powerpoint/2010/main" xmlns="" val="3769049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14704" y="551688"/>
            <a:ext cx="7772400" cy="1066800"/>
          </a:xfrm>
        </p:spPr>
        <p:txBody>
          <a:bodyPr/>
          <a:lstStyle/>
          <a:p>
            <a:pPr fontAlgn="auto">
              <a:spcAft>
                <a:spcPts val="0"/>
              </a:spcAft>
              <a:defRPr/>
            </a:pPr>
            <a:r>
              <a:rPr lang="uk-UA" b="1" dirty="0" smtClean="0"/>
              <a:t>Збережемо Землю!</a:t>
            </a:r>
            <a:endParaRPr lang="ru-RU" b="1" dirty="0"/>
          </a:p>
        </p:txBody>
      </p:sp>
      <p:pic>
        <p:nvPicPr>
          <p:cNvPr id="23556" name="Рисунок 3" descr="http://nadvirnamr.gov.ua/wp-content/uploads/2016/03/earth-710x43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3682" y="1731264"/>
            <a:ext cx="8356022" cy="448970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54078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118233"/>
            <a:ext cx="11175999" cy="769441"/>
          </a:xfrm>
          <a:prstGeom prst="rect">
            <a:avLst/>
          </a:prstGeom>
          <a:noFill/>
        </p:spPr>
        <p:txBody>
          <a:bodyPr wrap="square" rtlCol="0">
            <a:spAutoFit/>
          </a:bodyPr>
          <a:lstStyle/>
          <a:p>
            <a:pPr algn="ctr"/>
            <a:r>
              <a:rPr lang="uk-UA" sz="4400" b="1" u="sng" dirty="0" smtClean="0">
                <a:solidFill>
                  <a:schemeClr val="accent3">
                    <a:lumMod val="50000"/>
                  </a:schemeClr>
                </a:solidFill>
              </a:rPr>
              <a:t>Знавці комп'ютерних технологій та фізики</a:t>
            </a:r>
            <a:endParaRPr lang="ru-RU" sz="4400" b="1" u="sng" dirty="0">
              <a:solidFill>
                <a:schemeClr val="accent3">
                  <a:lumMod val="50000"/>
                </a:schemeClr>
              </a:solidFill>
            </a:endParaRPr>
          </a:p>
        </p:txBody>
      </p:sp>
      <p:sp>
        <p:nvSpPr>
          <p:cNvPr id="3" name="TextBox 2"/>
          <p:cNvSpPr txBox="1"/>
          <p:nvPr/>
        </p:nvSpPr>
        <p:spPr>
          <a:xfrm>
            <a:off x="1308100" y="2767522"/>
            <a:ext cx="9988383" cy="2862322"/>
          </a:xfrm>
          <a:prstGeom prst="rect">
            <a:avLst/>
          </a:prstGeom>
          <a:noFill/>
        </p:spPr>
        <p:txBody>
          <a:bodyPr wrap="square" rtlCol="0">
            <a:spAutoFit/>
          </a:bodyPr>
          <a:lstStyle/>
          <a:p>
            <a:r>
              <a:rPr lang="uk-UA" sz="3600" b="1" dirty="0" smtClean="0"/>
              <a:t>Завдання:</a:t>
            </a:r>
          </a:p>
          <a:p>
            <a:r>
              <a:rPr lang="uk-UA" sz="3600" b="1" dirty="0" smtClean="0"/>
              <a:t>Скласти кросворди з теми «Теплові явища», використовуючи комп'ютерні програми.</a:t>
            </a:r>
          </a:p>
          <a:p>
            <a:endParaRPr lang="uk-UA" dirty="0"/>
          </a:p>
          <a:p>
            <a:endParaRPr lang="ru-RU" dirty="0"/>
          </a:p>
        </p:txBody>
      </p:sp>
      <p:sp>
        <p:nvSpPr>
          <p:cNvPr id="12" name="Выгнутая влево стрелка 11"/>
          <p:cNvSpPr/>
          <p:nvPr/>
        </p:nvSpPr>
        <p:spPr>
          <a:xfrm rot="890655">
            <a:off x="895698" y="716734"/>
            <a:ext cx="1168215" cy="1548000"/>
          </a:xfrm>
          <a:prstGeom prst="curved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Выгнутая вправо стрелка 12"/>
          <p:cNvSpPr/>
          <p:nvPr/>
        </p:nvSpPr>
        <p:spPr>
          <a:xfrm rot="21017474">
            <a:off x="10280464" y="680609"/>
            <a:ext cx="1171162" cy="1545131"/>
          </a:xfrm>
          <a:prstGeom prst="curvedLef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21275859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1900" t="25160" r="28300" b="14840"/>
          <a:stretch/>
        </p:blipFill>
        <p:spPr>
          <a:xfrm>
            <a:off x="753231" y="419725"/>
            <a:ext cx="4852416" cy="4572000"/>
          </a:xfrm>
          <a:prstGeom prst="rect">
            <a:avLst/>
          </a:prstGeom>
          <a:ln>
            <a:noFill/>
          </a:ln>
          <a:effectLst>
            <a:softEdge rad="112500"/>
          </a:effectLst>
        </p:spPr>
      </p:pic>
      <p:sp>
        <p:nvSpPr>
          <p:cNvPr id="4" name="Прямоугольник 3"/>
          <p:cNvSpPr/>
          <p:nvPr/>
        </p:nvSpPr>
        <p:spPr>
          <a:xfrm>
            <a:off x="5605647" y="601682"/>
            <a:ext cx="5681946" cy="3970318"/>
          </a:xfrm>
          <a:prstGeom prst="rect">
            <a:avLst/>
          </a:prstGeom>
        </p:spPr>
        <p:txBody>
          <a:bodyPr wrap="square">
            <a:spAutoFit/>
          </a:bodyPr>
          <a:lstStyle/>
          <a:p>
            <a:pPr>
              <a:tabLst>
                <a:tab pos="3306445" algn="l"/>
              </a:tabLst>
            </a:pPr>
            <a:r>
              <a:rPr lang="uk-UA" b="1" i="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По горизонталі: </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tabLst>
                <a:tab pos="3306445" algn="l"/>
              </a:tabLst>
            </a:pPr>
            <a:r>
              <a:rPr lang="uk-UA"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1. Фізична величина, яка показує, яку кількість теплоти потрібно передати тілу масою 1 кг., щоб його температура підвищилася на 1 градус Цельсія.</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uk-UA"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3. Явище передачі внутрішньої енергії від однієї частини тіла до іншої.</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uk-UA" b="1" i="1"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По вертикалі:  </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uk-UA"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2. Спосіб теплопередачі від Сонця до Землі. </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uk-UA"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6. Одиниця виміру теплоти. </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uk-UA"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5.Вид </a:t>
            </a:r>
            <a:r>
              <a:rPr lang="uk-UA"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теплопередачі, при якій енергія переноситься струменями рідини або газу.</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uk-UA"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4.Характеристика, від якої залежить інтенсивність випромінювання.</a:t>
            </a:r>
            <a:endParaRPr lang="ru-RU"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865376" y="5673959"/>
            <a:ext cx="6096000" cy="1015663"/>
          </a:xfrm>
          <a:prstGeom prst="rect">
            <a:avLst/>
          </a:prstGeom>
        </p:spPr>
        <p:txBody>
          <a:bodyPr>
            <a:spAutoFit/>
          </a:bodyPr>
          <a:lstStyle/>
          <a:p>
            <a:pPr algn="r"/>
            <a:r>
              <a:rPr lang="uk-UA" sz="2000"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Склав учень 8 класу </a:t>
            </a:r>
            <a:r>
              <a:rPr lang="uk-UA" sz="2000" dirty="0" err="1">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Мігунько</a:t>
            </a:r>
            <a:r>
              <a:rPr lang="uk-UA" sz="2000" dirty="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 К.</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r"/>
            <a:r>
              <a:rPr lang="uk-UA"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на сайте </a:t>
            </a:r>
            <a:r>
              <a:rPr lang="en-US"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Crossword puzzle maker</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r"/>
            <a:r>
              <a:rPr lang="en-US"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www</a:t>
            </a:r>
            <a:r>
              <a:rPr lang="ru-RU"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a:t>
            </a:r>
            <a:r>
              <a:rPr lang="en-US" sz="2000" dirty="0" err="1">
                <a:solidFill>
                  <a:srgbClr val="002060"/>
                </a:solidFill>
                <a:latin typeface="Bookman Old Style" panose="02050604050505020204" pitchFamily="18" charset="0"/>
                <a:ea typeface="Calibri" panose="020F0502020204030204" pitchFamily="34" charset="0"/>
                <a:cs typeface="Arial" panose="020B0604020202020204" pitchFamily="34" charset="0"/>
              </a:rPr>
              <a:t>armoredpenguin</a:t>
            </a:r>
            <a:r>
              <a:rPr lang="ru-RU"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a:t>
            </a:r>
            <a:r>
              <a:rPr lang="en-US"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com</a:t>
            </a:r>
            <a:r>
              <a:rPr lang="ru-RU"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a:t>
            </a:r>
            <a:r>
              <a:rPr lang="en-US"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crossword</a:t>
            </a:r>
            <a:r>
              <a:rPr lang="ru-RU" sz="2000" dirty="0">
                <a:solidFill>
                  <a:srgbClr val="002060"/>
                </a:solidFill>
                <a:latin typeface="Bookman Old Style" panose="02050604050505020204" pitchFamily="18" charset="0"/>
                <a:ea typeface="Calibri" panose="020F0502020204030204" pitchFamily="34" charset="0"/>
                <a:cs typeface="Arial" panose="020B0604020202020204" pitchFamily="34" charset="0"/>
              </a:rPr>
              <a:t>/</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2430026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66800" y="1315134"/>
            <a:ext cx="8572500" cy="3662541"/>
          </a:xfrm>
          <a:prstGeom prst="rect">
            <a:avLst/>
          </a:prstGeom>
        </p:spPr>
        <p:txBody>
          <a:bodyPr wrap="square">
            <a:spAutoFit/>
          </a:bodyPr>
          <a:lstStyle/>
          <a:p>
            <a:pPr algn="ctr"/>
            <a:r>
              <a:rPr lang="uk-UA" sz="3600" b="1" dirty="0" smtClean="0">
                <a:solidFill>
                  <a:srgbClr val="002060"/>
                </a:solidFill>
              </a:rPr>
              <a:t>сайт </a:t>
            </a:r>
            <a:r>
              <a:rPr lang="en-US" sz="3600" b="1" dirty="0">
                <a:solidFill>
                  <a:srgbClr val="002060"/>
                </a:solidFill>
              </a:rPr>
              <a:t>Crossword puzzle maker</a:t>
            </a:r>
            <a:endParaRPr lang="ru-RU" sz="3600" b="1" dirty="0">
              <a:solidFill>
                <a:srgbClr val="002060"/>
              </a:solidFill>
            </a:endParaRPr>
          </a:p>
          <a:p>
            <a:r>
              <a:rPr lang="en-US" sz="2800" u="sng" dirty="0">
                <a:hlinkClick r:id="rId2"/>
              </a:rPr>
              <a:t>https</a:t>
            </a:r>
            <a:r>
              <a:rPr lang="ru-RU" sz="2800" u="sng" dirty="0">
                <a:hlinkClick r:id="rId2"/>
              </a:rPr>
              <a:t>://</a:t>
            </a:r>
            <a:r>
              <a:rPr lang="en-US" sz="2800" u="sng" dirty="0" err="1">
                <a:hlinkClick r:id="rId2"/>
              </a:rPr>
              <a:t>crosswordlabs</a:t>
            </a:r>
            <a:r>
              <a:rPr lang="ru-RU" sz="2800" u="sng" dirty="0">
                <a:hlinkClick r:id="rId2"/>
              </a:rPr>
              <a:t>.</a:t>
            </a:r>
            <a:r>
              <a:rPr lang="en-US" sz="2800" u="sng" dirty="0">
                <a:hlinkClick r:id="rId2"/>
              </a:rPr>
              <a:t>com</a:t>
            </a:r>
            <a:r>
              <a:rPr lang="ru-RU" sz="2800" u="sng" dirty="0" smtClean="0">
                <a:hlinkClick r:id="rId2"/>
              </a:rPr>
              <a:t>/</a:t>
            </a:r>
            <a:endParaRPr lang="en-US" sz="2800" u="sng" dirty="0" smtClean="0"/>
          </a:p>
          <a:p>
            <a:r>
              <a:rPr lang="en-US" sz="2800" u="sng" dirty="0">
                <a:hlinkClick r:id="rId3"/>
              </a:rPr>
              <a:t>https</a:t>
            </a:r>
            <a:r>
              <a:rPr lang="uk-UA" sz="2800" u="sng" dirty="0">
                <a:hlinkClick r:id="rId3"/>
              </a:rPr>
              <a:t>://</a:t>
            </a:r>
            <a:r>
              <a:rPr lang="en-US" sz="2800" u="sng" dirty="0">
                <a:hlinkClick r:id="rId3"/>
              </a:rPr>
              <a:t>worksheets</a:t>
            </a:r>
            <a:r>
              <a:rPr lang="uk-UA" sz="2800" u="sng" dirty="0">
                <a:hlinkClick r:id="rId3"/>
              </a:rPr>
              <a:t>.</a:t>
            </a:r>
            <a:r>
              <a:rPr lang="en-US" sz="2800" u="sng" dirty="0" err="1">
                <a:hlinkClick r:id="rId3"/>
              </a:rPr>
              <a:t>theteacherscorner</a:t>
            </a:r>
            <a:r>
              <a:rPr lang="uk-UA" sz="2800" u="sng" dirty="0">
                <a:hlinkClick r:id="rId3"/>
              </a:rPr>
              <a:t>.</a:t>
            </a:r>
            <a:r>
              <a:rPr lang="en-US" sz="2800" u="sng" dirty="0">
                <a:hlinkClick r:id="rId3"/>
              </a:rPr>
              <a:t>net</a:t>
            </a:r>
            <a:r>
              <a:rPr lang="uk-UA" sz="2800" u="sng" dirty="0">
                <a:hlinkClick r:id="rId3"/>
              </a:rPr>
              <a:t>/</a:t>
            </a:r>
            <a:r>
              <a:rPr lang="en-US" sz="2800" u="sng" dirty="0">
                <a:hlinkClick r:id="rId3"/>
              </a:rPr>
              <a:t>make</a:t>
            </a:r>
            <a:r>
              <a:rPr lang="uk-UA" sz="2800" u="sng" dirty="0">
                <a:hlinkClick r:id="rId3"/>
              </a:rPr>
              <a:t>.../</a:t>
            </a:r>
            <a:r>
              <a:rPr lang="en-US" sz="2800" u="sng" dirty="0">
                <a:hlinkClick r:id="rId3"/>
              </a:rPr>
              <a:t>crossword</a:t>
            </a:r>
            <a:r>
              <a:rPr lang="uk-UA" sz="2800" u="sng" dirty="0" smtClean="0">
                <a:hlinkClick r:id="rId3"/>
              </a:rPr>
              <a:t>/</a:t>
            </a:r>
            <a:endParaRPr lang="en-US" sz="2800" u="sng" dirty="0" smtClean="0"/>
          </a:p>
          <a:p>
            <a:r>
              <a:rPr lang="en-US" sz="2800" dirty="0">
                <a:solidFill>
                  <a:schemeClr val="accent2"/>
                </a:solidFill>
              </a:rPr>
              <a:t>www</a:t>
            </a:r>
            <a:r>
              <a:rPr lang="ru-RU" sz="2800" dirty="0">
                <a:solidFill>
                  <a:schemeClr val="accent2"/>
                </a:solidFill>
              </a:rPr>
              <a:t>.</a:t>
            </a:r>
            <a:r>
              <a:rPr lang="en-US" sz="2800" dirty="0" err="1">
                <a:solidFill>
                  <a:schemeClr val="accent2"/>
                </a:solidFill>
              </a:rPr>
              <a:t>armoredpenguin</a:t>
            </a:r>
            <a:r>
              <a:rPr lang="ru-RU" sz="2800" dirty="0">
                <a:solidFill>
                  <a:schemeClr val="accent2"/>
                </a:solidFill>
              </a:rPr>
              <a:t>.</a:t>
            </a:r>
            <a:r>
              <a:rPr lang="en-US" sz="2800" dirty="0">
                <a:solidFill>
                  <a:schemeClr val="accent2"/>
                </a:solidFill>
              </a:rPr>
              <a:t>com</a:t>
            </a:r>
            <a:r>
              <a:rPr lang="ru-RU" sz="2800" dirty="0">
                <a:solidFill>
                  <a:schemeClr val="accent2"/>
                </a:solidFill>
              </a:rPr>
              <a:t>/</a:t>
            </a:r>
            <a:r>
              <a:rPr lang="en-US" sz="2800" dirty="0">
                <a:solidFill>
                  <a:schemeClr val="accent2"/>
                </a:solidFill>
              </a:rPr>
              <a:t>crossword</a:t>
            </a:r>
            <a:r>
              <a:rPr lang="ru-RU" sz="2800" dirty="0">
                <a:solidFill>
                  <a:schemeClr val="accent2"/>
                </a:solidFill>
              </a:rPr>
              <a:t>/</a:t>
            </a:r>
          </a:p>
          <a:p>
            <a:r>
              <a:rPr lang="uk-UA" sz="2800" dirty="0"/>
              <a:t> </a:t>
            </a:r>
            <a:endParaRPr lang="ru-RU" sz="2800" dirty="0"/>
          </a:p>
          <a:p>
            <a:endParaRPr lang="ru-RU" sz="2800" dirty="0"/>
          </a:p>
          <a:p>
            <a:endParaRPr lang="ru-RU" sz="2800" dirty="0">
              <a:solidFill>
                <a:srgbClr val="002060"/>
              </a:solidFill>
            </a:endParaRPr>
          </a:p>
        </p:txBody>
      </p:sp>
    </p:spTree>
    <p:extLst>
      <p:ext uri="{BB962C8B-B14F-4D97-AF65-F5344CB8AC3E}">
        <p14:creationId xmlns:p14="http://schemas.microsoft.com/office/powerpoint/2010/main" xmlns="" val="16453512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75397" y="316813"/>
            <a:ext cx="8791575" cy="1734671"/>
          </a:xfrm>
        </p:spPr>
        <p:txBody>
          <a:bodyPr/>
          <a:lstStyle/>
          <a:p>
            <a:pPr algn="ctr"/>
            <a:r>
              <a:rPr lang="ru-RU" b="1" dirty="0" err="1" smtClean="0"/>
              <a:t>ДЯКУєМО</a:t>
            </a:r>
            <a:r>
              <a:rPr lang="ru-RU" b="1" dirty="0" smtClean="0"/>
              <a:t> ЗА УВАГУ!</a:t>
            </a:r>
            <a:br>
              <a:rPr lang="ru-RU" b="1" dirty="0" smtClean="0"/>
            </a:br>
            <a:endParaRPr lang="ru-RU" b="1" dirty="0"/>
          </a:p>
        </p:txBody>
      </p:sp>
      <mc:AlternateContent xmlns:mc="http://schemas.openxmlformats.org/markup-compatibility/2006">
        <mc:Choice xmlns:a14="http://schemas.microsoft.com/office/drawing/2010/main" xmlns="" Requires="a14">
          <p:sp>
            <p:nvSpPr>
              <p:cNvPr id="3" name="Подзаголовок 2"/>
              <p:cNvSpPr>
                <a:spLocks noGrp="1"/>
              </p:cNvSpPr>
              <p:nvPr>
                <p:ph type="subTitle" idx="1"/>
              </p:nvPr>
            </p:nvSpPr>
            <p:spPr>
              <a:xfrm>
                <a:off x="4496004" y="2068158"/>
                <a:ext cx="7695996" cy="3649890"/>
              </a:xfrm>
            </p:spPr>
            <p:txBody>
              <a:bodyPr>
                <a:normAutofit fontScale="92500"/>
              </a:bodyPr>
              <a:lstStyle/>
              <a:p>
                <a:r>
                  <a:rPr lang="ru-RU" sz="3600" b="1" dirty="0" smtClean="0">
                    <a:solidFill>
                      <a:srgbClr val="002060"/>
                    </a:solidFill>
                  </a:rPr>
                  <a:t>Нехай  температура т</a:t>
                </a:r>
                <a:r>
                  <a:rPr lang="uk-UA" sz="3600" b="1" dirty="0" err="1" smtClean="0">
                    <a:solidFill>
                      <a:srgbClr val="002060"/>
                    </a:solidFill>
                  </a:rPr>
                  <a:t>іла</a:t>
                </a:r>
                <a:r>
                  <a:rPr lang="uk-UA" sz="3600" b="1" dirty="0" smtClean="0">
                    <a:solidFill>
                      <a:srgbClr val="002060"/>
                    </a:solidFill>
                  </a:rPr>
                  <a:t> завжди  буде не вище +37,0 </a:t>
                </a:r>
                <a:r>
                  <a:rPr lang="uk-UA" sz="3600" b="1" dirty="0" smtClean="0">
                    <a:solidFill>
                      <a:srgbClr val="002060"/>
                    </a:solidFill>
                    <a:latin typeface="Calibri"/>
                  </a:rPr>
                  <a:t>°</a:t>
                </a:r>
                <a:r>
                  <a:rPr lang="uk-UA" sz="3600" b="1" dirty="0" smtClean="0">
                    <a:solidFill>
                      <a:srgbClr val="002060"/>
                    </a:solidFill>
                  </a:rPr>
                  <a:t>С, </a:t>
                </a:r>
              </a:p>
              <a:p>
                <a:r>
                  <a:rPr lang="uk-UA" sz="3600" b="1" dirty="0" smtClean="0">
                    <a:solidFill>
                      <a:srgbClr val="002060"/>
                    </a:solidFill>
                  </a:rPr>
                  <a:t>А ТЕМПЕРАТУРА ВАШОЇ </a:t>
                </a:r>
                <a:r>
                  <a:rPr lang="uk-UA" sz="3600" b="1" dirty="0" err="1" smtClean="0">
                    <a:solidFill>
                      <a:srgbClr val="002060"/>
                    </a:solidFill>
                  </a:rPr>
                  <a:t>ДУШі</a:t>
                </a:r>
                <a:r>
                  <a:rPr lang="uk-UA" sz="3600" b="1" dirty="0" smtClean="0">
                    <a:solidFill>
                      <a:srgbClr val="002060"/>
                    </a:solidFill>
                  </a:rPr>
                  <a:t> НАБЛИЖАЄТЬСЯ ДО МАКСИМУМУ +</a:t>
                </a:r>
                <a14:m>
                  <m:oMath xmlns:m="http://schemas.openxmlformats.org/officeDocument/2006/math">
                    <m:sSup>
                      <m:sSupPr>
                        <m:ctrlPr>
                          <a:rPr lang="uk-UA" sz="3600" b="1" i="1" smtClean="0">
                            <a:solidFill>
                              <a:srgbClr val="002060"/>
                            </a:solidFill>
                            <a:latin typeface="Cambria Math"/>
                          </a:rPr>
                        </m:ctrlPr>
                      </m:sSupPr>
                      <m:e>
                        <m:r>
                          <a:rPr lang="en-US" sz="3600" b="1" i="1" smtClean="0">
                            <a:solidFill>
                              <a:srgbClr val="002060"/>
                            </a:solidFill>
                            <a:latin typeface="Cambria Math"/>
                          </a:rPr>
                          <m:t>𝟏𝟎</m:t>
                        </m:r>
                      </m:e>
                      <m:sup>
                        <m:r>
                          <a:rPr lang="en-US" sz="3600" b="1" i="1" smtClean="0">
                            <a:solidFill>
                              <a:srgbClr val="002060"/>
                            </a:solidFill>
                            <a:latin typeface="Cambria Math"/>
                          </a:rPr>
                          <m:t>𝟏𝟑</m:t>
                        </m:r>
                      </m:sup>
                    </m:sSup>
                  </m:oMath>
                </a14:m>
                <a:r>
                  <a:rPr lang="uk-UA" sz="3600" b="1" dirty="0" smtClean="0">
                    <a:solidFill>
                      <a:srgbClr val="002060"/>
                    </a:solidFill>
                  </a:rPr>
                  <a:t> </a:t>
                </a:r>
                <a:r>
                  <a:rPr lang="uk-UA" sz="3600" b="1" dirty="0" smtClean="0">
                    <a:solidFill>
                      <a:srgbClr val="002060"/>
                    </a:solidFill>
                    <a:latin typeface="Calibri"/>
                  </a:rPr>
                  <a:t>°</a:t>
                </a:r>
                <a:r>
                  <a:rPr lang="uk-UA" sz="3600" b="1" dirty="0" smtClean="0">
                    <a:solidFill>
                      <a:srgbClr val="002060"/>
                    </a:solidFill>
                  </a:rPr>
                  <a:t>К</a:t>
                </a:r>
              </a:p>
              <a:p>
                <a:endParaRPr lang="ru-RU" dirty="0"/>
              </a:p>
            </p:txBody>
          </p:sp>
        </mc:Choice>
        <mc:Fallback>
          <p:sp>
            <p:nvSpPr>
              <p:cNvPr id="3" name="Подзаголовок 2"/>
              <p:cNvSpPr>
                <a:spLocks noGrp="1" noRot="1" noChangeAspect="1" noMove="1" noResize="1" noEditPoints="1" noAdjustHandles="1" noChangeArrowheads="1" noChangeShapeType="1" noTextEdit="1"/>
              </p:cNvSpPr>
              <p:nvPr>
                <p:ph type="subTitle" idx="1"/>
              </p:nvPr>
            </p:nvSpPr>
            <p:spPr>
              <a:xfrm>
                <a:off x="4496004" y="2068158"/>
                <a:ext cx="7695996" cy="3649890"/>
              </a:xfrm>
              <a:blipFill rotWithShape="1">
                <a:blip r:embed="rId2"/>
                <a:stretch>
                  <a:fillRect l="-2139" t="-1002"/>
                </a:stretch>
              </a:blipFill>
            </p:spPr>
            <p:txBody>
              <a:bodyPr/>
              <a:lstStyle/>
              <a:p>
                <a:r>
                  <a:rPr lang="ru-RU">
                    <a:noFill/>
                  </a:rPr>
                  <a:t> </a:t>
                </a:r>
              </a:p>
            </p:txBody>
          </p:sp>
        </mc:Fallback>
      </mc:AlternateContent>
      <p:pic>
        <p:nvPicPr>
          <p:cNvPr id="1026" name="Picture 2" descr="https://img.depo.ua/745xX/Feb2016/92599.jpg"/>
          <p:cNvPicPr>
            <a:picLocks noChangeAspect="1" noChangeArrowheads="1"/>
          </p:cNvPicPr>
          <p:nvPr/>
        </p:nvPicPr>
        <p:blipFill>
          <a:blip r:embed="rId3"/>
          <a:srcRect/>
          <a:stretch>
            <a:fillRect/>
          </a:stretch>
        </p:blipFill>
        <p:spPr bwMode="auto">
          <a:xfrm>
            <a:off x="454533" y="1507954"/>
            <a:ext cx="4041471" cy="5202814"/>
          </a:xfrm>
          <a:prstGeom prst="rect">
            <a:avLst/>
          </a:prstGeom>
          <a:ln>
            <a:noFill/>
          </a:ln>
          <a:effectLst>
            <a:softEdge rad="112500"/>
          </a:effectLst>
        </p:spPr>
      </p:pic>
    </p:spTree>
    <p:extLst>
      <p:ext uri="{BB962C8B-B14F-4D97-AF65-F5344CB8AC3E}">
        <p14:creationId xmlns:p14="http://schemas.microsoft.com/office/powerpoint/2010/main" xmlns="" val="4146155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392" y="-59377"/>
            <a:ext cx="10157354" cy="1120552"/>
          </a:xfrm>
        </p:spPr>
        <p:txBody>
          <a:bodyPr rtlCol="0"/>
          <a:lstStyle/>
          <a:p>
            <a:pPr rtl="0"/>
            <a:r>
              <a:rPr lang="ru-RU" b="1" dirty="0" smtClean="0"/>
              <a:t>Шкала Фаренгейта</a:t>
            </a:r>
            <a:endParaRPr lang="ru-RU" b="1" dirty="0"/>
          </a:p>
        </p:txBody>
      </p:sp>
      <p:sp>
        <p:nvSpPr>
          <p:cNvPr id="3" name="Объект 2"/>
          <p:cNvSpPr>
            <a:spLocks noGrp="1"/>
          </p:cNvSpPr>
          <p:nvPr>
            <p:ph sz="half" idx="2"/>
          </p:nvPr>
        </p:nvSpPr>
        <p:spPr>
          <a:xfrm>
            <a:off x="550744" y="1268760"/>
            <a:ext cx="5761281" cy="5184576"/>
          </a:xfrm>
        </p:spPr>
        <p:txBody>
          <a:bodyPr>
            <a:normAutofit/>
          </a:bodyPr>
          <a:lstStyle/>
          <a:p>
            <a:pPr algn="just"/>
            <a:r>
              <a:rPr lang="uk-UA" dirty="0" err="1" smtClean="0"/>
              <a:t>Данієль</a:t>
            </a:r>
            <a:r>
              <a:rPr lang="uk-UA" dirty="0" smtClean="0"/>
              <a:t> </a:t>
            </a:r>
            <a:r>
              <a:rPr lang="uk-UA" dirty="0" err="1" smtClean="0"/>
              <a:t>Габрієль</a:t>
            </a:r>
            <a:r>
              <a:rPr lang="uk-UA" dirty="0" smtClean="0"/>
              <a:t> Фаренгейт </a:t>
            </a:r>
            <a:r>
              <a:rPr lang="uk-UA" dirty="0" err="1" smtClean="0"/>
              <a:t>вніс</a:t>
            </a:r>
            <a:r>
              <a:rPr lang="uk-UA" dirty="0" smtClean="0"/>
              <a:t> великий вклад в Термометрію. Він винайшов ртутний термометр та шкалу Фаренгейта – першу широко вживану температурну шкалу, яка була створена в 1724 році.</a:t>
            </a:r>
          </a:p>
          <a:p>
            <a:pPr algn="just"/>
            <a:r>
              <a:rPr lang="ru-RU" dirty="0" smtClean="0"/>
              <a:t>За шкалою Фаренгейта, температура </a:t>
            </a:r>
            <a:r>
              <a:rPr lang="ru-RU" dirty="0" err="1" smtClean="0"/>
              <a:t>замерзання</a:t>
            </a:r>
            <a:r>
              <a:rPr lang="ru-RU" dirty="0" smtClean="0"/>
              <a:t> води становить 32 °F, в той час як температура </a:t>
            </a:r>
            <a:r>
              <a:rPr lang="ru-RU" dirty="0" err="1" smtClean="0"/>
              <a:t>кипіння</a:t>
            </a:r>
            <a:r>
              <a:rPr lang="ru-RU" dirty="0" smtClean="0"/>
              <a:t> становить 212 °F</a:t>
            </a:r>
            <a:endParaRPr lang="uk-UA" dirty="0" smtClean="0"/>
          </a:p>
        </p:txBody>
      </p:sp>
      <p:pic>
        <p:nvPicPr>
          <p:cNvPr id="4098" name="Picture 2" descr="Картинки по запросу фаренгейт учёный"/>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60097" y="620689"/>
            <a:ext cx="4404489" cy="528538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07657" y="4441265"/>
            <a:ext cx="1905000" cy="2343150"/>
          </a:xfrm>
          <a:prstGeom prst="rect">
            <a:avLst/>
          </a:prstGeom>
        </p:spPr>
      </p:pic>
    </p:spTree>
    <p:extLst>
      <p:ext uri="{BB962C8B-B14F-4D97-AF65-F5344CB8AC3E}">
        <p14:creationId xmlns:p14="http://schemas.microsoft.com/office/powerpoint/2010/main" xmlns="" val="24526186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6" presetClass="entr" presetSubtype="37" fill="hold" nodeType="after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barn(outVertical)">
                                      <p:cBhvr>
                                        <p:cTn id="24" dur="500"/>
                                        <p:tgtEl>
                                          <p:spTgt spid="4098"/>
                                        </p:tgtEl>
                                      </p:cBhvr>
                                    </p:animEffect>
                                  </p:childTnLst>
                                </p:cTn>
                              </p:par>
                            </p:childTnLst>
                          </p:cTn>
                        </p:par>
                        <p:par>
                          <p:cTn id="25" fill="hold">
                            <p:stCondLst>
                              <p:cond delay="3000"/>
                            </p:stCondLst>
                            <p:childTnLst>
                              <p:par>
                                <p:cTn id="26" presetID="16" presetClass="entr" presetSubtype="2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116632"/>
            <a:ext cx="10157354" cy="1397000"/>
          </a:xfrm>
        </p:spPr>
        <p:txBody>
          <a:bodyPr rtlCol="0"/>
          <a:lstStyle/>
          <a:p>
            <a:pPr algn="ctr" rtl="0"/>
            <a:r>
              <a:rPr lang="uk-UA" b="1" dirty="0" smtClean="0"/>
              <a:t>Порівняльні шкали термометрів Цельсія та Фаренгейта</a:t>
            </a:r>
            <a:endParaRPr lang="uk-UA" b="1" dirty="0"/>
          </a:p>
        </p:txBody>
      </p:sp>
      <p:pic>
        <p:nvPicPr>
          <p:cNvPr id="1026" name="Picture 2" descr="Thermometer CF.sv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7488" y="1412776"/>
            <a:ext cx="2967318" cy="515942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36832" y="4301480"/>
            <a:ext cx="1869672" cy="2492896"/>
          </a:xfrm>
          <a:prstGeom prst="ellipse">
            <a:avLst/>
          </a:prstGeom>
          <a:ln>
            <a:noFill/>
          </a:ln>
          <a:effectLst>
            <a:softEdge rad="112500"/>
          </a:effectLst>
        </p:spPr>
      </p:pic>
      <p:sp>
        <p:nvSpPr>
          <p:cNvPr id="6" name="Прямоугольник 5"/>
          <p:cNvSpPr/>
          <p:nvPr/>
        </p:nvSpPr>
        <p:spPr>
          <a:xfrm>
            <a:off x="4814846" y="2473256"/>
            <a:ext cx="6060418" cy="1815882"/>
          </a:xfrm>
          <a:prstGeom prst="rect">
            <a:avLst/>
          </a:prstGeom>
        </p:spPr>
        <p:txBody>
          <a:bodyPr wrap="square">
            <a:spAutoFit/>
          </a:bodyPr>
          <a:lstStyle/>
          <a:p>
            <a:pPr algn="just" defTabSz="1218987"/>
            <a:r>
              <a:rPr lang="ru-RU" sz="2800" dirty="0">
                <a:ln w="0"/>
                <a:solidFill>
                  <a:srgbClr val="374C81"/>
                </a:solidFill>
                <a:effectLst>
                  <a:outerShdw blurRad="38100" dist="19050" dir="2700000" algn="tl" rotWithShape="0">
                    <a:srgbClr val="374C81">
                      <a:alpha val="40000"/>
                    </a:srgbClr>
                  </a:outerShdw>
                </a:effectLst>
                <a:latin typeface="Century Gothic"/>
              </a:rPr>
              <a:t> Для </a:t>
            </a:r>
            <a:r>
              <a:rPr lang="ru-RU" sz="2800" dirty="0" err="1">
                <a:ln w="0"/>
                <a:solidFill>
                  <a:srgbClr val="374C81"/>
                </a:solidFill>
                <a:effectLst>
                  <a:outerShdw blurRad="38100" dist="19050" dir="2700000" algn="tl" rotWithShape="0">
                    <a:srgbClr val="374C81">
                      <a:alpha val="40000"/>
                    </a:srgbClr>
                  </a:outerShdw>
                </a:effectLst>
                <a:latin typeface="Century Gothic"/>
              </a:rPr>
              <a:t>переведення</a:t>
            </a:r>
            <a:r>
              <a:rPr lang="ru-RU" sz="2800" dirty="0">
                <a:ln w="0"/>
                <a:solidFill>
                  <a:srgbClr val="374C81"/>
                </a:solidFill>
                <a:effectLst>
                  <a:outerShdw blurRad="38100" dist="19050" dir="2700000" algn="tl" rotWithShape="0">
                    <a:srgbClr val="374C81">
                      <a:alpha val="40000"/>
                    </a:srgbClr>
                  </a:outerShdw>
                </a:effectLst>
                <a:latin typeface="Century Gothic"/>
              </a:rPr>
              <a:t> величин </a:t>
            </a:r>
            <a:r>
              <a:rPr lang="ru-RU" sz="2800" dirty="0" err="1">
                <a:ln w="0"/>
                <a:solidFill>
                  <a:srgbClr val="374C81"/>
                </a:solidFill>
                <a:effectLst>
                  <a:outerShdw blurRad="38100" dist="19050" dir="2700000" algn="tl" rotWithShape="0">
                    <a:srgbClr val="374C81">
                      <a:alpha val="40000"/>
                    </a:srgbClr>
                  </a:outerShdw>
                </a:effectLst>
                <a:latin typeface="Century Gothic"/>
              </a:rPr>
              <a:t>може</a:t>
            </a:r>
            <a:r>
              <a:rPr lang="ru-RU" sz="2800" dirty="0">
                <a:ln w="0"/>
                <a:solidFill>
                  <a:srgbClr val="374C81"/>
                </a:solidFill>
                <a:effectLst>
                  <a:outerShdw blurRad="38100" dist="19050" dir="2700000" algn="tl" rotWithShape="0">
                    <a:srgbClr val="374C81">
                      <a:alpha val="40000"/>
                    </a:srgbClr>
                  </a:outerShdw>
                </a:effectLst>
                <a:latin typeface="Century Gothic"/>
              </a:rPr>
              <a:t> бути </a:t>
            </a:r>
            <a:r>
              <a:rPr lang="ru-RU" sz="2800" dirty="0" err="1" smtClean="0">
                <a:ln w="0"/>
                <a:solidFill>
                  <a:srgbClr val="374C81"/>
                </a:solidFill>
                <a:effectLst>
                  <a:outerShdw blurRad="38100" dist="19050" dir="2700000" algn="tl" rotWithShape="0">
                    <a:srgbClr val="374C81">
                      <a:alpha val="40000"/>
                    </a:srgbClr>
                  </a:outerShdw>
                </a:effectLst>
                <a:latin typeface="Century Gothic"/>
              </a:rPr>
              <a:t>використана</a:t>
            </a:r>
            <a:r>
              <a:rPr lang="ru-RU" sz="2800" dirty="0" smtClean="0">
                <a:ln w="0"/>
                <a:solidFill>
                  <a:srgbClr val="374C81"/>
                </a:solidFill>
                <a:effectLst>
                  <a:outerShdw blurRad="38100" dist="19050" dir="2700000" algn="tl" rotWithShape="0">
                    <a:srgbClr val="374C81">
                      <a:alpha val="40000"/>
                    </a:srgbClr>
                  </a:outerShdw>
                </a:effectLst>
                <a:latin typeface="Century Gothic"/>
              </a:rPr>
              <a:t> формула</a:t>
            </a:r>
            <a:r>
              <a:rPr lang="ru-RU" sz="2800" dirty="0">
                <a:ln w="0"/>
                <a:solidFill>
                  <a:srgbClr val="374C81"/>
                </a:solidFill>
                <a:effectLst>
                  <a:outerShdw blurRad="38100" dist="19050" dir="2700000" algn="tl" rotWithShape="0">
                    <a:srgbClr val="374C81">
                      <a:alpha val="40000"/>
                    </a:srgbClr>
                  </a:outerShdw>
                </a:effectLst>
                <a:latin typeface="Century Gothic"/>
              </a:rPr>
              <a:t>.</a:t>
            </a:r>
            <a:endParaRPr lang="en-US" sz="2800" dirty="0">
              <a:ln w="0"/>
              <a:solidFill>
                <a:srgbClr val="374C81"/>
              </a:solidFill>
              <a:effectLst>
                <a:outerShdw blurRad="38100" dist="19050" dir="2700000" algn="tl" rotWithShape="0">
                  <a:srgbClr val="374C81">
                    <a:alpha val="40000"/>
                  </a:srgbClr>
                </a:outerShdw>
              </a:effectLst>
              <a:latin typeface="Century Gothic"/>
            </a:endParaRPr>
          </a:p>
          <a:p>
            <a:pPr algn="just" defTabSz="1218987"/>
            <a:endParaRPr lang="ru-RU" sz="2800" dirty="0">
              <a:ln w="0"/>
              <a:solidFill>
                <a:srgbClr val="374C81"/>
              </a:solidFill>
              <a:effectLst>
                <a:outerShdw blurRad="38100" dist="19050" dir="2700000" algn="tl" rotWithShape="0">
                  <a:srgbClr val="374C81">
                    <a:alpha val="40000"/>
                  </a:srgbClr>
                </a:outerShdw>
              </a:effectLst>
              <a:latin typeface="Century Gothic"/>
            </a:endParaRPr>
          </a:p>
          <a:p>
            <a:pPr algn="ctr" defTabSz="1218987"/>
            <a:r>
              <a:rPr lang="en-US" sz="2800" b="1" dirty="0">
                <a:ln w="0"/>
                <a:solidFill>
                  <a:srgbClr val="374C81"/>
                </a:solidFill>
                <a:effectLst>
                  <a:outerShdw blurRad="38100" dist="19050" dir="2700000" algn="tl" rotWithShape="0">
                    <a:srgbClr val="374C81">
                      <a:alpha val="40000"/>
                    </a:srgbClr>
                  </a:outerShdw>
                </a:effectLst>
                <a:latin typeface="Century Gothic"/>
              </a:rPr>
              <a:t>F = t</a:t>
            </a:r>
            <a:r>
              <a:rPr lang="ru-RU" sz="2800" b="1" dirty="0">
                <a:solidFill>
                  <a:srgbClr val="374C81"/>
                </a:solidFill>
                <a:latin typeface="Century Gothic"/>
              </a:rPr>
              <a:t> ° </a:t>
            </a:r>
            <a:r>
              <a:rPr lang="en-US" sz="2800" b="1" dirty="0">
                <a:solidFill>
                  <a:srgbClr val="374C81"/>
                </a:solidFill>
                <a:latin typeface="Century Gothic"/>
              </a:rPr>
              <a:t>C </a:t>
            </a:r>
            <a:r>
              <a:rPr lang="ru-RU" sz="2800" b="1" dirty="0">
                <a:solidFill>
                  <a:srgbClr val="374C81"/>
                </a:solidFill>
                <a:latin typeface="Century Gothic"/>
              </a:rPr>
              <a:t>*</a:t>
            </a:r>
            <a:r>
              <a:rPr lang="en-US" sz="2800" b="1" dirty="0">
                <a:solidFill>
                  <a:srgbClr val="374C81"/>
                </a:solidFill>
                <a:latin typeface="Century Gothic"/>
              </a:rPr>
              <a:t> 1.8 + 32</a:t>
            </a:r>
            <a:endParaRPr lang="ru-RU" sz="2800" b="1" dirty="0">
              <a:ln w="0"/>
              <a:solidFill>
                <a:srgbClr val="374C81"/>
              </a:solidFill>
              <a:effectLst>
                <a:outerShdw blurRad="38100" dist="19050" dir="2700000" algn="tl" rotWithShape="0">
                  <a:srgbClr val="374C81">
                    <a:alpha val="40000"/>
                  </a:srgbClr>
                </a:outerShdw>
              </a:effectLst>
              <a:latin typeface="Century Gothic"/>
            </a:endParaRPr>
          </a:p>
        </p:txBody>
      </p:sp>
    </p:spTree>
    <p:extLst>
      <p:ext uri="{BB962C8B-B14F-4D97-AF65-F5344CB8AC3E}">
        <p14:creationId xmlns:p14="http://schemas.microsoft.com/office/powerpoint/2010/main" xmlns="" val="86949340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168009" y="455723"/>
            <a:ext cx="4673531" cy="5853113"/>
          </a:xfrm>
          <a:ln>
            <a:noFill/>
          </a:ln>
          <a:effectLst>
            <a:outerShdw blurRad="50800" dir="9780000" sx="1000" sy="1000" algn="ctr" rotWithShape="0">
              <a:srgbClr val="000000"/>
            </a:outerShdw>
          </a:effectLst>
        </p:spPr>
      </p:pic>
      <p:sp>
        <p:nvSpPr>
          <p:cNvPr id="2" name="Заголовок 1"/>
          <p:cNvSpPr>
            <a:spLocks noGrp="1"/>
          </p:cNvSpPr>
          <p:nvPr>
            <p:ph type="title"/>
          </p:nvPr>
        </p:nvSpPr>
        <p:spPr>
          <a:xfrm>
            <a:off x="1067558" y="-246598"/>
            <a:ext cx="4740411" cy="1404640"/>
          </a:xfrm>
        </p:spPr>
        <p:txBody>
          <a:bodyPr>
            <a:normAutofit/>
          </a:bodyPr>
          <a:lstStyle/>
          <a:p>
            <a:r>
              <a:rPr lang="uk-UA" sz="4400" dirty="0"/>
              <a:t>Шкала Кельвіна</a:t>
            </a:r>
            <a:endParaRPr lang="ru-RU" sz="4400" dirty="0"/>
          </a:p>
        </p:txBody>
      </p:sp>
      <p:sp>
        <p:nvSpPr>
          <p:cNvPr id="4" name="Текст 3"/>
          <p:cNvSpPr>
            <a:spLocks noGrp="1"/>
          </p:cNvSpPr>
          <p:nvPr>
            <p:ph type="body" sz="half" idx="2"/>
          </p:nvPr>
        </p:nvSpPr>
        <p:spPr>
          <a:xfrm>
            <a:off x="518946" y="1412776"/>
            <a:ext cx="5256585" cy="6264696"/>
          </a:xfrm>
        </p:spPr>
        <p:txBody>
          <a:bodyPr>
            <a:noAutofit/>
          </a:bodyPr>
          <a:lstStyle/>
          <a:p>
            <a:pPr algn="just"/>
            <a:r>
              <a:rPr lang="uk-UA" sz="2800" dirty="0"/>
              <a:t>Кельвін - одиниця вимірювання температури в системі СІ, одна з семи одиниць цієї системи. Шкала була заснована в 1854р. Британським фізиком і інженером Вільямом Томсоном.</a:t>
            </a:r>
            <a:endParaRPr lang="ru-RU" sz="2800" dirty="0"/>
          </a:p>
        </p:txBody>
      </p:sp>
    </p:spTree>
    <p:extLst>
      <p:ext uri="{BB962C8B-B14F-4D97-AF65-F5344CB8AC3E}">
        <p14:creationId xmlns:p14="http://schemas.microsoft.com/office/powerpoint/2010/main" xmlns="" val="1300188188"/>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outVertical)">
                                      <p:cBhvr>
                                        <p:cTn id="11" dur="500"/>
                                        <p:tgtEl>
                                          <p:spTgt spid="4">
                                            <p:txEl>
                                              <p:pRg st="0" end="0"/>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472417" y="751368"/>
            <a:ext cx="5230316" cy="5538688"/>
          </a:xfrm>
        </p:spPr>
        <p:txBody>
          <a:bodyPr/>
          <a:lstStyle/>
          <a:p>
            <a:r>
              <a:rPr lang="ru-RU" dirty="0" err="1" smtClean="0"/>
              <a:t>Абсолютний</a:t>
            </a:r>
            <a:r>
              <a:rPr lang="ru-RU" dirty="0" smtClean="0"/>
              <a:t> нуль </a:t>
            </a:r>
            <a:r>
              <a:rPr lang="ru-RU" dirty="0" err="1" smtClean="0"/>
              <a:t>температури</a:t>
            </a:r>
            <a:r>
              <a:rPr lang="ru-RU" dirty="0" smtClean="0"/>
              <a:t>, за </a:t>
            </a:r>
            <a:r>
              <a:rPr lang="ru-RU" dirty="0" err="1" smtClean="0"/>
              <a:t>визначенням</a:t>
            </a:r>
            <a:r>
              <a:rPr lang="ru-RU" dirty="0" smtClean="0"/>
              <a:t>  0 K (</a:t>
            </a:r>
            <a:r>
              <a:rPr lang="en-US" dirty="0" smtClean="0"/>
              <a:t>-2</a:t>
            </a:r>
            <a:r>
              <a:rPr lang="ru-RU" dirty="0" smtClean="0"/>
              <a:t>73,15 °C). </a:t>
            </a:r>
          </a:p>
          <a:p>
            <a:r>
              <a:rPr lang="ru-RU" dirty="0" smtClean="0"/>
              <a:t>За абсолютного нуля весь </a:t>
            </a:r>
            <a:r>
              <a:rPr lang="ru-RU" dirty="0" err="1" smtClean="0"/>
              <a:t>кінетичний</a:t>
            </a:r>
            <a:r>
              <a:rPr lang="ru-RU" dirty="0" smtClean="0"/>
              <a:t> </a:t>
            </a:r>
            <a:r>
              <a:rPr lang="ru-RU" dirty="0" err="1" smtClean="0"/>
              <a:t>рух</a:t>
            </a:r>
            <a:r>
              <a:rPr lang="ru-RU" dirty="0" smtClean="0"/>
              <a:t> </a:t>
            </a:r>
            <a:r>
              <a:rPr lang="ru-RU" dirty="0" err="1" smtClean="0"/>
              <a:t>частинок</a:t>
            </a:r>
            <a:r>
              <a:rPr lang="ru-RU" dirty="0" smtClean="0"/>
              <a:t> </a:t>
            </a:r>
            <a:r>
              <a:rPr lang="ru-RU" dirty="0" err="1" smtClean="0"/>
              <a:t>речовини</a:t>
            </a:r>
            <a:r>
              <a:rPr lang="ru-RU" dirty="0" smtClean="0"/>
              <a:t> </a:t>
            </a:r>
            <a:r>
              <a:rPr lang="ru-RU" dirty="0" err="1" smtClean="0"/>
              <a:t>припиняється</a:t>
            </a:r>
            <a:r>
              <a:rPr lang="ru-RU" dirty="0" smtClean="0"/>
              <a:t> і, таким чином, </a:t>
            </a:r>
            <a:r>
              <a:rPr lang="ru-RU" dirty="0" err="1" smtClean="0"/>
              <a:t>матерія</a:t>
            </a:r>
            <a:r>
              <a:rPr lang="ru-RU" dirty="0" smtClean="0"/>
              <a:t> не </a:t>
            </a:r>
            <a:r>
              <a:rPr lang="ru-RU" dirty="0" err="1" smtClean="0"/>
              <a:t>має</a:t>
            </a:r>
            <a:r>
              <a:rPr lang="ru-RU" dirty="0" smtClean="0"/>
              <a:t> </a:t>
            </a:r>
            <a:r>
              <a:rPr lang="ru-RU" dirty="0" err="1" smtClean="0"/>
              <a:t>теплової</a:t>
            </a:r>
            <a:r>
              <a:rPr lang="ru-RU" dirty="0" smtClean="0"/>
              <a:t> </a:t>
            </a:r>
            <a:r>
              <a:rPr lang="ru-RU" dirty="0" err="1" smtClean="0"/>
              <a:t>енергії</a:t>
            </a:r>
            <a:r>
              <a:rPr lang="ru-RU" dirty="0" smtClean="0"/>
              <a:t>.</a:t>
            </a:r>
            <a:endParaRPr lang="en-US" dirty="0" smtClean="0"/>
          </a:p>
          <a:p>
            <a:pPr marL="0" indent="0" algn="ctr">
              <a:buNone/>
            </a:pPr>
            <a:r>
              <a:rPr lang="ru-RU" b="1" dirty="0" smtClean="0"/>
              <a:t> </a:t>
            </a:r>
            <a:r>
              <a:rPr lang="en-US" b="1" dirty="0" smtClean="0"/>
              <a:t>T=t◦</a:t>
            </a:r>
            <a:r>
              <a:rPr lang="uk-UA" b="1" dirty="0" smtClean="0"/>
              <a:t>С + 273</a:t>
            </a:r>
            <a:endParaRPr lang="ru-RU" b="1" dirty="0" smtClean="0"/>
          </a:p>
        </p:txBody>
      </p:sp>
      <p:pic>
        <p:nvPicPr>
          <p:cNvPr id="1027" name="Picture 3" descr="C:\Users\Home\Desktop\images.png"/>
          <p:cNvPicPr>
            <a:picLocks noChangeAspect="1" noChangeArrowheads="1"/>
          </p:cNvPicPr>
          <p:nvPr/>
        </p:nvPicPr>
        <p:blipFill>
          <a:blip r:embed="rId2" cstate="print"/>
          <a:srcRect/>
          <a:stretch>
            <a:fillRect/>
          </a:stretch>
        </p:blipFill>
        <p:spPr bwMode="auto">
          <a:xfrm>
            <a:off x="896552" y="473248"/>
            <a:ext cx="5040560" cy="5902152"/>
          </a:xfrm>
          <a:prstGeom prst="rect">
            <a:avLst/>
          </a:prstGeom>
          <a:noFill/>
        </p:spPr>
      </p:pic>
    </p:spTree>
    <p:extLst>
      <p:ext uri="{BB962C8B-B14F-4D97-AF65-F5344CB8AC3E}">
        <p14:creationId xmlns:p14="http://schemas.microsoft.com/office/powerpoint/2010/main" xmlns="" val="16815478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outVertical)">
                                      <p:cBhvr>
                                        <p:cTn id="7" dur="500"/>
                                        <p:tgtEl>
                                          <p:spTgt spid="102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Контур">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Книги в формате 16 x 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 xmlns:thm15="http://schemas.microsoft.com/office/thememl/2012/main" name="Office_9412013_TF02787940_TF02787940.potx" id="{BDCEC835-C025-45C0-8AD5-9D778732CF6A}" vid="{4E9A813A-BC9F-4772-8185-0F17D630CF68}"/>
    </a:ext>
  </a:extLst>
</a:theme>
</file>

<file path=ppt/theme/theme3.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Reporting Progress or Status">
  <a:themeElements>
    <a:clrScheme name="Reporting Progress or Status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fontScheme name="Reporting Progress or Status">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altLang="ru-RU" sz="1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altLang="ru-RU" sz="1800" b="0" i="0" u="none" strike="noStrike" cap="none" normalizeH="0" baseline="0" smtClean="0">
            <a:ln>
              <a:noFill/>
            </a:ln>
            <a:solidFill>
              <a:schemeClr val="tx1"/>
            </a:solidFill>
            <a:effectLst/>
            <a:latin typeface="Times New Roman" charset="0"/>
          </a:defRPr>
        </a:defPPr>
      </a:lstStyle>
    </a:lnDef>
  </a:objectDefaults>
  <a:extraClrSchemeLst>
    <a:extraClrScheme>
      <a:clrScheme name="Reporting Progress or Status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clrMap bg1="lt1" tx1="dk1" bg2="lt2" tx2="dk2" accent1="accent1" accent2="accent2" accent3="accent3" accent4="accent4" accent5="accent5" accent6="accent6" hlink="hlink" folHlink="folHlink"/>
    </a:extraClrScheme>
    <a:extraClrScheme>
      <a:clrScheme name="Reporting Progress or Status 2">
        <a:dk1>
          <a:srgbClr val="000000"/>
        </a:dk1>
        <a:lt1>
          <a:srgbClr val="8EA1C0"/>
        </a:lt1>
        <a:dk2>
          <a:srgbClr val="FFFFFF"/>
        </a:dk2>
        <a:lt2>
          <a:srgbClr val="5F5F5F"/>
        </a:lt2>
        <a:accent1>
          <a:srgbClr val="B6CDDE"/>
        </a:accent1>
        <a:accent2>
          <a:srgbClr val="8A7CA2"/>
        </a:accent2>
        <a:accent3>
          <a:srgbClr val="C6CDDC"/>
        </a:accent3>
        <a:accent4>
          <a:srgbClr val="000000"/>
        </a:accent4>
        <a:accent5>
          <a:srgbClr val="D7E3EC"/>
        </a:accent5>
        <a:accent6>
          <a:srgbClr val="7D7092"/>
        </a:accent6>
        <a:hlink>
          <a:srgbClr val="336699"/>
        </a:hlink>
        <a:folHlink>
          <a:srgbClr val="009999"/>
        </a:folHlink>
      </a:clrScheme>
      <a:clrMap bg1="lt1" tx1="dk1" bg2="lt2" tx2="dk2" accent1="accent1" accent2="accent2" accent3="accent3" accent4="accent4" accent5="accent5" accent6="accent6" hlink="hlink" folHlink="folHlink"/>
    </a:extraClrScheme>
    <a:extraClrScheme>
      <a:clrScheme name="Reporting Progress or Status 3">
        <a:dk1>
          <a:srgbClr val="333300"/>
        </a:dk1>
        <a:lt1>
          <a:srgbClr val="FFFFFF"/>
        </a:lt1>
        <a:dk2>
          <a:srgbClr val="000000"/>
        </a:dk2>
        <a:lt2>
          <a:srgbClr val="969696"/>
        </a:lt2>
        <a:accent1>
          <a:srgbClr val="EAEAEA"/>
        </a:accent1>
        <a:accent2>
          <a:srgbClr val="969696"/>
        </a:accent2>
        <a:accent3>
          <a:srgbClr val="FFFFFF"/>
        </a:accent3>
        <a:accent4>
          <a:srgbClr val="2A2A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6.xml><?xml version="1.0" encoding="utf-8"?>
<a:theme xmlns:a="http://schemas.openxmlformats.org/drawingml/2006/main" name="1_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porting Progress or Status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themeOverride>
</file>

<file path=docProps/app.xml><?xml version="1.0" encoding="utf-8"?>
<Properties xmlns="http://schemas.openxmlformats.org/officeDocument/2006/extended-properties" xmlns:vt="http://schemas.openxmlformats.org/officeDocument/2006/docPropsVTypes">
  <Template>TM03457510[[fn=Савон]]</Template>
  <TotalTime>640</TotalTime>
  <Words>1409</Words>
  <Application>Microsoft Office PowerPoint</Application>
  <PresentationFormat>Произвольный</PresentationFormat>
  <Paragraphs>197</Paragraphs>
  <Slides>59</Slides>
  <Notes>1</Notes>
  <HiddenSlides>0</HiddenSlides>
  <MMClips>1</MMClips>
  <ScaleCrop>false</ScaleCrop>
  <HeadingPairs>
    <vt:vector size="4" baseType="variant">
      <vt:variant>
        <vt:lpstr>Тема</vt:lpstr>
      </vt:variant>
      <vt:variant>
        <vt:i4>6</vt:i4>
      </vt:variant>
      <vt:variant>
        <vt:lpstr>Заголовки слайдов</vt:lpstr>
      </vt:variant>
      <vt:variant>
        <vt:i4>59</vt:i4>
      </vt:variant>
    </vt:vector>
  </HeadingPairs>
  <TitlesOfParts>
    <vt:vector size="65" baseType="lpstr">
      <vt:lpstr>Контур</vt:lpstr>
      <vt:lpstr>Книги в формате 16 x 9</vt:lpstr>
      <vt:lpstr>Поток</vt:lpstr>
      <vt:lpstr>Reporting Progress or Status</vt:lpstr>
      <vt:lpstr>Аспект</vt:lpstr>
      <vt:lpstr>1_Аспект</vt:lpstr>
      <vt:lpstr>Захист навчальних проектів з теми «Температура та життя» </vt:lpstr>
      <vt:lpstr>фізики-дослідники</vt:lpstr>
      <vt:lpstr>Шкали термометрів</vt:lpstr>
      <vt:lpstr>Мета:</vt:lpstr>
      <vt:lpstr>Шкала Цельсія</vt:lpstr>
      <vt:lpstr>Шкала Фаренгейта</vt:lpstr>
      <vt:lpstr>Порівняльні шкали термометрів Цельсія та Фаренгейта</vt:lpstr>
      <vt:lpstr>Шкала Кельвіна</vt:lpstr>
      <vt:lpstr>Слайд 9</vt:lpstr>
      <vt:lpstr>Таблиця температур </vt:lpstr>
      <vt:lpstr>Висновок</vt:lpstr>
      <vt:lpstr>Слайд 12</vt:lpstr>
      <vt:lpstr>Слайд 13</vt:lpstr>
      <vt:lpstr>Слайд 14</vt:lpstr>
      <vt:lpstr>Біофізики-Дослідники</vt:lpstr>
      <vt:lpstr>Слайд 16</vt:lpstr>
      <vt:lpstr>Слайд 17</vt:lpstr>
      <vt:lpstr>Слайд 18</vt:lpstr>
      <vt:lpstr>Температура тіла тварин та їх пристосування до життя</vt:lpstr>
      <vt:lpstr>Мета:  дізнатися  про   температуру тіл        тварин  та   їх  пристосування  до  різних  умов   життя</vt:lpstr>
      <vt:lpstr>Тварини,  температура  тіла  яких змінюється  разом  з  температурою навколишнього  середовища називаються  холоднокровними.  До них  належать  комахи,  змії,  плазуни, черепахи,  жаби,  риби.</vt:lpstr>
      <vt:lpstr>Тварини,  здатні  зберігати  свою  температуру  у  вузьких  межах  незалежно  від  температури  зовнішнього  середовища,  називаються  теплокровними.   До  теплокровних  тварин  відносяться ссавці  та  птахи.</vt:lpstr>
      <vt:lpstr>Температура  тіла у  тварин  може змінюватися від 35°С  до 43°С.  35°С – 38 °С– осел, кінь, слон. 37˚С – 39˚С– вівці, собаки,  кролики і свині.  40˚С – 41˚С– пелікан, яструб, індик. 42˚С – 43˚С – курки і голуби.</vt:lpstr>
      <vt:lpstr>У  деяких  земноводних  і  плазунів є  спеціальні  пігментні  клітини які  знаходяться  в  шкірі. У  теплу погоду  пігментні  клітини  малі. Колір  шкіри  світлий, вона  майже не  поглинає  сонячні  промені. Якщо  стане  холодніше, розширюючись,  клітини зливаються. забарвлення  шкіри темніє,  поглинання  променистої енергії  збільшується  і  тіло тварини  нагрівається. </vt:lpstr>
      <vt:lpstr>Відомо,  що  втрата тепла пропорційна  поверхні  тіла, тому розміри  вух, хвоста,  лап  тварини відіграють  важливу  роль  в економії тепла.  Наприклад, вуха  у тварин  холодних  областей  завжди менше,  ніж  у  тварин,  що мешкають  в  теплих  місцях. Так, вуха  арктичної  лисиці  малі  в порівнянні  з  вухами  її  родичами  з Сахари - фенік  має  величезні  вушні раковини.</vt:lpstr>
      <vt:lpstr>Важливу  роль  у  підтримці температури  тіла  відіграє жировий  шар,  хутро  або  пір'я.  Товстий  шар  жиру сприяє  збереженню  тепла  білого ведмедя,  пінгвіна.  Жирові запаси  пінгвіна   досягають  15  кг на  35  кг  загальної  маси.  Чемпіоном витривалості до низьких  температур слід визначити  антарктичних  пінгвінів.</vt:lpstr>
      <vt:lpstr>ЧЕМПІОНИ ВИТРИВАЛОСТІ Чемпіоном витривалості до високих температур є пустельні ящирки шипохвости. При цьому  температура тіл шипохвостів піднімається до 43˚С-50˚С.</vt:lpstr>
      <vt:lpstr>Крихітні (не більш 1,5 міліметра) тихоходи - одні з найбільш витривалих істот на планеті. Ці істоти виживають при температурах від -200˚С до +65˚С.</vt:lpstr>
      <vt:lpstr>Гігантські черевоподібні істоти мають довжину 2,5 метра. Так виглядають сміливці, які наважились оселитися на глибині 5000 метрів під водою. Вони скупчуються навколо розломів з яких б`є нагріта до +400˚С вода. </vt:lpstr>
      <vt:lpstr>Висновок:  завдяки різним пристосуванням  життя існує, здавалося  би, в найнесприятливіших  для  неї умовах.  Таким чином,  поєднання  ефективних способів  терморегуляцій в організмі дає змогу  організмам  підтримувати  свій тепловий баланс  у межах широких  коливань  температури  зовнішнього  середовища.  </vt:lpstr>
      <vt:lpstr>Слайд 31</vt:lpstr>
      <vt:lpstr>Слайд 32</vt:lpstr>
      <vt:lpstr>Слайд 33</vt:lpstr>
      <vt:lpstr>Рекордні температури повітря на Землі</vt:lpstr>
      <vt:lpstr>Мета: дізнатися про рекордні температури на нашій планеті</vt:lpstr>
      <vt:lpstr>Найнижча температура на Землі</vt:lpstr>
      <vt:lpstr>Найвища температура на Землі</vt:lpstr>
      <vt:lpstr>Рекорди температур в Україні.</vt:lpstr>
      <vt:lpstr>Найвища та найнижча  температура в місті Суми</vt:lpstr>
      <vt:lpstr>Висновок</vt:lpstr>
      <vt:lpstr>Дякуємо за увагу!</vt:lpstr>
      <vt:lpstr>Слайд 42</vt:lpstr>
      <vt:lpstr>Слайд 43</vt:lpstr>
      <vt:lpstr>Мета: дізнатися, як змінюється середня температура нашої планети; наслідки цієї зміни. </vt:lpstr>
      <vt:lpstr>Клімат стає жаркішим, внаслідок парникового ефекту. </vt:lpstr>
      <vt:lpstr>Слайд 46</vt:lpstr>
      <vt:lpstr>Слайд 47</vt:lpstr>
      <vt:lpstr>Слайд 48</vt:lpstr>
      <vt:lpstr>Слайд 49</vt:lpstr>
      <vt:lpstr>Слайд 50</vt:lpstr>
      <vt:lpstr>Слайд 51</vt:lpstr>
      <vt:lpstr>Результат глобального потепління – збільшення кількості стихійних лих на планеті. </vt:lpstr>
      <vt:lpstr>За висновками вчених, глобальне потепління призведе до зменшення кількості продовольства на планеті</vt:lpstr>
      <vt:lpstr>Висновок</vt:lpstr>
      <vt:lpstr>Збережемо Землю!</vt:lpstr>
      <vt:lpstr>Слайд 56</vt:lpstr>
      <vt:lpstr>Слайд 57</vt:lpstr>
      <vt:lpstr>Слайд 58</vt:lpstr>
      <vt:lpstr>ДЯКУєМО ЗА УВАГУ!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ЗАХИст навчальних проектів з теми   «Температура та життя»</dc:title>
  <dc:creator>Boss</dc:creator>
  <cp:lastModifiedBy>USER</cp:lastModifiedBy>
  <cp:revision>81</cp:revision>
  <dcterms:created xsi:type="dcterms:W3CDTF">2017-09-28T13:51:42Z</dcterms:created>
  <dcterms:modified xsi:type="dcterms:W3CDTF">2018-01-10T11:01:49Z</dcterms:modified>
</cp:coreProperties>
</file>