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7" r:id="rId5"/>
    <p:sldId id="273" r:id="rId6"/>
    <p:sldId id="270" r:id="rId7"/>
    <p:sldId id="260" r:id="rId8"/>
    <p:sldId id="271" r:id="rId9"/>
    <p:sldId id="263" r:id="rId10"/>
    <p:sldId id="257" r:id="rId11"/>
    <p:sldId id="258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74A49-0B0C-407C-8DF5-B4817DAABF36}" type="datetimeFigureOut">
              <a:rPr lang="uk-UA" smtClean="0"/>
              <a:pPr/>
              <a:t>16.01.2018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CF6B3-FE5F-42EE-9B6E-8A32B166432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\Desktop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27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4338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</a:t>
            </a:r>
            <a:r>
              <a:rPr lang="uk-UA" sz="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складах і </a:t>
            </a:r>
            <a:r>
              <a:rPr lang="uk-UA" sz="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словах</a:t>
            </a:r>
            <a:br>
              <a:rPr lang="uk-UA" sz="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8526" y="642918"/>
            <a:ext cx="7021538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Диференціація звуків </a:t>
            </a:r>
            <a:endParaRPr lang="uk-UA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uk-UA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uk-UA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uk-UA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uk-U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C:\$Recycle.Bin\S-1-5-21-3926717199-88136993-2043119776-1000\$RJLWI1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76252">
            <a:off x="2469560" y="1483170"/>
            <a:ext cx="1769326" cy="176932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3" descr="C:\$Recycle.Bin\S-1-5-21-3926717199-88136993-2043119776-1000\$R42DEC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75140">
            <a:off x="4487820" y="1472612"/>
            <a:ext cx="1856582" cy="185658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ЮЛЯ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 algn="ctr">
              <a:buNone/>
            </a:pPr>
            <a:r>
              <a:rPr lang="uk-UA" dirty="0" smtClean="0"/>
              <a:t>   </a:t>
            </a:r>
            <a:r>
              <a:rPr lang="uk-UA" sz="5400" dirty="0" smtClean="0">
                <a:solidFill>
                  <a:srgbClr val="0070C0"/>
                </a:solidFill>
              </a:rPr>
              <a:t>З</a:t>
            </a:r>
            <a:r>
              <a:rPr lang="uk-UA" sz="5400" dirty="0" smtClean="0"/>
              <a:t>        </a:t>
            </a:r>
            <a:r>
              <a:rPr lang="uk-UA" sz="5400" dirty="0" smtClean="0">
                <a:solidFill>
                  <a:srgbClr val="FF0000"/>
                </a:solidFill>
              </a:rPr>
              <a:t>е </a:t>
            </a:r>
            <a:r>
              <a:rPr lang="uk-UA" sz="5400" dirty="0" smtClean="0"/>
              <a:t>      </a:t>
            </a:r>
            <a:r>
              <a:rPr lang="uk-UA" sz="5400" dirty="0" smtClean="0">
                <a:solidFill>
                  <a:srgbClr val="0070C0"/>
                </a:solidFill>
              </a:rPr>
              <a:t>б </a:t>
            </a:r>
            <a:r>
              <a:rPr lang="uk-UA" sz="5400" dirty="0" smtClean="0"/>
              <a:t>       </a:t>
            </a:r>
            <a:r>
              <a:rPr lang="uk-UA" sz="5400" dirty="0" smtClean="0">
                <a:solidFill>
                  <a:srgbClr val="0070C0"/>
                </a:solidFill>
              </a:rPr>
              <a:t>р </a:t>
            </a:r>
            <a:r>
              <a:rPr lang="uk-UA" sz="5400" dirty="0" smtClean="0"/>
              <a:t>       </a:t>
            </a:r>
            <a:r>
              <a:rPr lang="uk-UA" sz="5400" dirty="0" smtClean="0">
                <a:solidFill>
                  <a:srgbClr val="FF0000"/>
                </a:solidFill>
              </a:rPr>
              <a:t>а</a:t>
            </a:r>
          </a:p>
          <a:p>
            <a:pPr algn="ctr">
              <a:buNone/>
            </a:pPr>
            <a:endParaRPr lang="uk-UA" sz="5400" dirty="0"/>
          </a:p>
        </p:txBody>
      </p:sp>
      <p:sp>
        <p:nvSpPr>
          <p:cNvPr id="7" name="Минус 6"/>
          <p:cNvSpPr/>
          <p:nvPr/>
        </p:nvSpPr>
        <p:spPr>
          <a:xfrm>
            <a:off x="928662" y="3571876"/>
            <a:ext cx="1143008" cy="7858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Минус 7"/>
          <p:cNvSpPr/>
          <p:nvPr/>
        </p:nvSpPr>
        <p:spPr>
          <a:xfrm>
            <a:off x="4286248" y="3571876"/>
            <a:ext cx="1071570" cy="64294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Минус 8"/>
          <p:cNvSpPr/>
          <p:nvPr/>
        </p:nvSpPr>
        <p:spPr>
          <a:xfrm>
            <a:off x="5786446" y="3571876"/>
            <a:ext cx="1071570" cy="57150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Овал 9"/>
          <p:cNvSpPr/>
          <p:nvPr/>
        </p:nvSpPr>
        <p:spPr>
          <a:xfrm>
            <a:off x="3071802" y="3714752"/>
            <a:ext cx="428628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Овал 10"/>
          <p:cNvSpPr/>
          <p:nvPr/>
        </p:nvSpPr>
        <p:spPr>
          <a:xfrm>
            <a:off x="7643834" y="3714752"/>
            <a:ext cx="500066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5143512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5 звуків      3- приголосних         2-голосних</a:t>
            </a:r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ЮЛЯ\Desktop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929" y="0"/>
            <a:ext cx="918292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2928934"/>
            <a:ext cx="48830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Дякую за увагу </a:t>
            </a:r>
            <a:endParaRPr lang="uk-UA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Я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14488"/>
            <a:ext cx="5357850" cy="77472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 дім чужого не пускаю</a:t>
            </a:r>
            <a:br>
              <a:rPr lang="uk-UA" dirty="0" smtClean="0"/>
            </a:br>
            <a:r>
              <a:rPr lang="uk-UA" dirty="0" smtClean="0"/>
              <a:t>Без хазяїна скучаю</a:t>
            </a:r>
            <a:endParaRPr lang="uk-UA" dirty="0"/>
          </a:p>
        </p:txBody>
      </p:sp>
      <p:pic>
        <p:nvPicPr>
          <p:cNvPr id="5" name="Picture 2" descr="C:\Users\ЮЛЯ\Desktop\завантаженн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95467">
            <a:off x="5925594" y="1287248"/>
            <a:ext cx="1767840" cy="165354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500034" y="3714752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+mj-lt"/>
              </a:rPr>
              <a:t>А за ним прибіг  і другий: Пара довгих вушок, сіренький кожушок, Скорий побігайчик, а зветься  він …</a:t>
            </a:r>
            <a:endParaRPr lang="uk-UA" sz="2400" dirty="0">
              <a:latin typeface="+mj-lt"/>
            </a:endParaRPr>
          </a:p>
        </p:txBody>
      </p:sp>
      <p:pic>
        <p:nvPicPr>
          <p:cNvPr id="9" name="Picture 3" descr="C:\Users\ЮЛЯ\Desktop\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00718">
            <a:off x="6574662" y="3980113"/>
            <a:ext cx="1512674" cy="233869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100" name="Picture 4" descr="C:\Users\ЮЛЯ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096374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85918" y="1571612"/>
            <a:ext cx="60722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dirty="0" smtClean="0"/>
          </a:p>
          <a:p>
            <a:r>
              <a:rPr lang="uk-UA" sz="4000" dirty="0" smtClean="0"/>
              <a:t>ОБАКА                 </a:t>
            </a:r>
          </a:p>
          <a:p>
            <a:r>
              <a:rPr lang="uk-UA" sz="4000" dirty="0" smtClean="0"/>
              <a:t>                             </a:t>
            </a:r>
          </a:p>
          <a:p>
            <a:r>
              <a:rPr lang="uk-UA" sz="4000" dirty="0" smtClean="0"/>
              <a:t>                              АЙЧИК </a:t>
            </a:r>
            <a:endParaRPr lang="uk-UA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1714488"/>
            <a:ext cx="5517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endParaRPr lang="uk-U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2928934"/>
            <a:ext cx="6429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</a:t>
            </a:r>
            <a:endParaRPr lang="uk-U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146" name="Picture 2" descr="C:\Users\ЮЛЯ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97288"/>
          </a:xfrm>
          <a:prstGeom prst="rect">
            <a:avLst/>
          </a:prstGeom>
          <a:noFill/>
        </p:spPr>
      </p:pic>
      <p:pic>
        <p:nvPicPr>
          <p:cNvPr id="5" name="Picture 2" descr="C:\Users\ЮЛЯ\Desktop\Техника-Речи-четкость-дикция-произнош-580x1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4271">
            <a:off x="726827" y="2971488"/>
            <a:ext cx="3894140" cy="120852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85918" y="714356"/>
            <a:ext cx="73580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Артикуляційна гімнастика</a:t>
            </a:r>
            <a:endParaRPr lang="uk-U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Picture 4" descr="C:\Users\ЮЛЯ\Desktop\завантаження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70202">
            <a:off x="5060956" y="3679074"/>
            <a:ext cx="3514307" cy="18025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20909923">
            <a:off x="938945" y="2447959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Посмішка</a:t>
            </a:r>
            <a:endParaRPr lang="uk-UA" sz="4000" dirty="0"/>
          </a:p>
        </p:txBody>
      </p:sp>
      <p:sp>
        <p:nvSpPr>
          <p:cNvPr id="10" name="TextBox 9"/>
          <p:cNvSpPr txBox="1"/>
          <p:nvPr/>
        </p:nvSpPr>
        <p:spPr>
          <a:xfrm rot="254531">
            <a:off x="6286512" y="2973971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Паркан</a:t>
            </a:r>
            <a:endParaRPr lang="uk-U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146" name="Picture 2" descr="C:\Users\ЮЛЯ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pic>
        <p:nvPicPr>
          <p:cNvPr id="11" name="Picture 2" descr="C:\Users\ЮЛЯ\Desktop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571744"/>
            <a:ext cx="2071702" cy="1857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00166" y="1857364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Лопаточка</a:t>
            </a:r>
            <a:endParaRPr lang="uk-UA" sz="3200" dirty="0"/>
          </a:p>
        </p:txBody>
      </p:sp>
      <p:pic>
        <p:nvPicPr>
          <p:cNvPr id="13" name="Picture 3" descr="C:\Users\ЮЛЯ\Desktop\завантаженн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143248"/>
            <a:ext cx="3000396" cy="200026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929190" y="2285992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Щіточка</a:t>
            </a:r>
            <a:endParaRPr lang="uk-U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\Desktop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27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70311">
            <a:off x="531298" y="859279"/>
            <a:ext cx="2500330" cy="1357322"/>
          </a:xfrm>
        </p:spPr>
        <p:txBody>
          <a:bodyPr>
            <a:normAutofit fontScale="90000"/>
          </a:bodyPr>
          <a:lstStyle/>
          <a:p>
            <a:r>
              <a:rPr lang="uk-UA" sz="6000" dirty="0" smtClean="0">
                <a:solidFill>
                  <a:srgbClr val="FF0000"/>
                </a:solidFill>
              </a:rPr>
              <a:t>С </a:t>
            </a:r>
            <a:r>
              <a:rPr lang="uk-UA" sz="6000" dirty="0" smtClean="0">
                <a:solidFill>
                  <a:srgbClr val="FFFF00"/>
                </a:solidFill>
              </a:rPr>
              <a:t> </a:t>
            </a:r>
            <a:r>
              <a:rPr lang="uk-UA" sz="6000" dirty="0" smtClean="0"/>
              <a:t> 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 rot="614871">
            <a:off x="6858016" y="785794"/>
            <a:ext cx="857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dirty="0" smtClean="0">
                <a:solidFill>
                  <a:srgbClr val="FF0000"/>
                </a:solidFill>
              </a:rPr>
              <a:t>З</a:t>
            </a:r>
            <a:endParaRPr lang="uk-UA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ЮЛЯ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928794" y="1071546"/>
          <a:ext cx="6572297" cy="4628200"/>
        </p:xfrm>
        <a:graphic>
          <a:graphicData uri="http://schemas.openxmlformats.org/drawingml/2006/table">
            <a:tbl>
              <a:tblPr/>
              <a:tblGrid>
                <a:gridCol w="1752074"/>
                <a:gridCol w="1752074"/>
                <a:gridCol w="1785613"/>
                <a:gridCol w="1282536"/>
              </a:tblGrid>
              <a:tr h="925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 dirty="0" err="1">
                          <a:latin typeface="Monotype Corsiva"/>
                          <a:ea typeface="Times New Roman"/>
                        </a:rPr>
                        <a:t>еза</a:t>
                      </a:r>
                      <a:endParaRPr lang="uk-UA" sz="900" dirty="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ис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си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зе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аса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зле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сна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 dirty="0" err="1">
                          <a:latin typeface="Monotype Corsiva"/>
                          <a:ea typeface="Times New Roman"/>
                        </a:rPr>
                        <a:t>оз</a:t>
                      </a:r>
                      <a:endParaRPr lang="uk-UA" sz="900" dirty="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 dirty="0" err="1">
                          <a:latin typeface="Monotype Corsiva"/>
                          <a:ea typeface="Times New Roman"/>
                        </a:rPr>
                        <a:t>оза</a:t>
                      </a:r>
                      <a:endParaRPr lang="uk-UA" sz="900" dirty="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 dirty="0" err="1">
                          <a:latin typeface="Monotype Corsiva"/>
                          <a:ea typeface="Times New Roman"/>
                        </a:rPr>
                        <a:t>оза</a:t>
                      </a:r>
                      <a:endParaRPr lang="uk-UA" sz="900" dirty="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 dirty="0" err="1">
                          <a:latin typeface="Monotype Corsiva"/>
                          <a:ea typeface="Times New Roman"/>
                        </a:rPr>
                        <a:t>са</a:t>
                      </a:r>
                      <a:endParaRPr lang="uk-UA" sz="900" dirty="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зи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оса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езо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узу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ас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200">
                        <a:latin typeface="Monotype Corsiva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ус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>
                          <a:latin typeface="Monotype Corsiva"/>
                          <a:ea typeface="Times New Roman"/>
                        </a:rPr>
                        <a:t>аза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200" dirty="0">
                          <a:latin typeface="Monotype Corsiva"/>
                          <a:ea typeface="Times New Roman"/>
                        </a:rPr>
                        <a:t>за</a:t>
                      </a:r>
                      <a:endParaRPr lang="uk-UA" sz="900" dirty="0"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5" name="AutoShape 1"/>
          <p:cNvSpPr>
            <a:spLocks noChangeArrowheads="1"/>
          </p:cNvSpPr>
          <p:nvPr/>
        </p:nvSpPr>
        <p:spPr bwMode="auto">
          <a:xfrm>
            <a:off x="2357422" y="5072074"/>
            <a:ext cx="838200" cy="444500"/>
          </a:xfrm>
          <a:prstGeom prst="rightArrow">
            <a:avLst>
              <a:gd name="adj1" fmla="val 50000"/>
              <a:gd name="adj2" fmla="val 47143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7651" name="Picture 3" descr="C:\Users\ЮЛЯ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1785926"/>
            <a:ext cx="32861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Хвіст пухнастий, хутро золоте </a:t>
            </a:r>
          </a:p>
          <a:p>
            <a:r>
              <a:rPr lang="uk-UA" sz="3200" dirty="0" smtClean="0"/>
              <a:t>У лісі живе, курей в селі краде. </a:t>
            </a:r>
            <a:endParaRPr lang="uk-UA" sz="3200" dirty="0"/>
          </a:p>
        </p:txBody>
      </p:sp>
      <p:pic>
        <p:nvPicPr>
          <p:cNvPr id="8" name="Picture 2" descr="C:\Users\ЮЛЯ\Desktop\50279_html_16f0f5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22898">
            <a:off x="1515401" y="3853464"/>
            <a:ext cx="1994977" cy="215096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72066" y="785795"/>
            <a:ext cx="37862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У савані проживає, </a:t>
            </a:r>
          </a:p>
          <a:p>
            <a:r>
              <a:rPr lang="uk-UA" sz="3200" dirty="0" err="1" smtClean="0"/>
              <a:t>чорно-</a:t>
            </a:r>
            <a:r>
              <a:rPr lang="uk-UA" sz="3200" dirty="0" smtClean="0"/>
              <a:t> білі смуги має. І весела і пригожа на конячку нашу схожа.</a:t>
            </a:r>
            <a:endParaRPr lang="uk-UA" sz="3200" dirty="0"/>
          </a:p>
        </p:txBody>
      </p:sp>
      <p:pic>
        <p:nvPicPr>
          <p:cNvPr id="10" name="Picture 3" descr="C:\Users\ЮЛЯ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571876"/>
            <a:ext cx="1973580" cy="1478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ЮЛЯ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1"/>
            <a:ext cx="9001156" cy="67508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5"/>
            <a:ext cx="7672414" cy="2171715"/>
          </a:xfrm>
        </p:spPr>
        <p:txBody>
          <a:bodyPr>
            <a:noAutofit/>
          </a:bodyPr>
          <a:lstStyle/>
          <a:p>
            <a:pPr algn="l"/>
            <a:r>
              <a:rPr lang="uk-UA" sz="8000" dirty="0" smtClean="0"/>
              <a:t> </a:t>
            </a:r>
            <a:br>
              <a:rPr lang="uk-UA" sz="8000" dirty="0" smtClean="0"/>
            </a:br>
            <a:r>
              <a:rPr lang="uk-UA" sz="8000" dirty="0" smtClean="0"/>
              <a:t>  </a:t>
            </a:r>
            <a:r>
              <a:rPr lang="uk-UA" sz="8000" dirty="0" smtClean="0">
                <a:solidFill>
                  <a:srgbClr val="0070C0"/>
                </a:solidFill>
              </a:rPr>
              <a:t>Л </a:t>
            </a:r>
            <a:r>
              <a:rPr lang="uk-UA" sz="8000" dirty="0" smtClean="0"/>
              <a:t>          </a:t>
            </a:r>
            <a:r>
              <a:rPr lang="uk-UA" sz="8000" dirty="0" smtClean="0">
                <a:solidFill>
                  <a:srgbClr val="FF0000"/>
                </a:solidFill>
              </a:rPr>
              <a:t>и </a:t>
            </a:r>
            <a:r>
              <a:rPr lang="uk-UA" sz="8000" dirty="0" smtClean="0"/>
              <a:t>      </a:t>
            </a:r>
            <a:r>
              <a:rPr lang="uk-UA" sz="8000" dirty="0" smtClean="0">
                <a:solidFill>
                  <a:srgbClr val="0070C0"/>
                </a:solidFill>
              </a:rPr>
              <a:t>с</a:t>
            </a:r>
            <a:endParaRPr lang="uk-UA" sz="8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−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4143380"/>
            <a:ext cx="171451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4429124" y="3929066"/>
            <a:ext cx="714380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4071942"/>
            <a:ext cx="171451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1214414" y="5286388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1357290" y="5072074"/>
            <a:ext cx="58579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3- звуки        2- приголосних          1-голосний 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115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  у складах і словах  </vt:lpstr>
      <vt:lpstr>В дім чужого не пускаю Без хазяїна скучаю</vt:lpstr>
      <vt:lpstr>Слайд 3</vt:lpstr>
      <vt:lpstr>Слайд 4</vt:lpstr>
      <vt:lpstr>Слайд 5</vt:lpstr>
      <vt:lpstr>С     </vt:lpstr>
      <vt:lpstr>Слайд 7</vt:lpstr>
      <vt:lpstr>Слайд 8</vt:lpstr>
      <vt:lpstr>    Л           и       с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           и       с</dc:title>
  <dc:creator>ЮЛЯ</dc:creator>
  <cp:lastModifiedBy>User</cp:lastModifiedBy>
  <cp:revision>21</cp:revision>
  <dcterms:created xsi:type="dcterms:W3CDTF">2013-10-16T08:07:10Z</dcterms:created>
  <dcterms:modified xsi:type="dcterms:W3CDTF">2018-01-16T07:11:44Z</dcterms:modified>
</cp:coreProperties>
</file>