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6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BEE5C68-843B-4AB8-BB9F-0820660FCEF5}" type="datetimeFigureOut">
              <a:rPr lang="uk-UA"/>
              <a:pPr>
                <a:defRPr/>
              </a:pPr>
              <a:t>21.12.2017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FF17C05-4DB3-4A58-85D9-91454E1ABED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996532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1DB9DE-9E4E-4F02-B072-D49D0E9F1027}" type="slidenum">
              <a:rPr lang="uk-U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03D70-171F-4289-9613-40B9BC113B2D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2D550-D5C3-449C-A841-C9C75A3F4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ACFB7-ABFA-4605-96D2-5A6497C20EAD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E4774-3766-4568-A406-56E5ED109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DE92F-2E8E-44ED-805F-D676C1460DED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92B66-CAD0-4F76-844E-00EC68E11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650" y="676275"/>
            <a:ext cx="7124700" cy="9239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09650" y="1806575"/>
            <a:ext cx="7124700" cy="4052888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37313" y="59515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D069F-9E44-49AE-A311-D76FEC6B38F5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81100" y="5951538"/>
            <a:ext cx="52562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73088" y="5951538"/>
            <a:ext cx="6080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FCFA0-29EB-4599-9BDC-DB9011C71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BA5A4-3AC9-43AB-B0DE-A9C94AC9BE28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8B30D-DCFB-4E18-96D3-57A04FA79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3CF48-68AA-47AB-9506-280063CF3EB9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1F3F8-8D02-4344-B5BC-7FE926FC06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44AF-95BB-49F5-BFC1-1231A7BBF02A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03D59-55FE-4D41-8E6A-19788C590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06947-4144-4EBB-A492-36A6835AAF76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B50EA-F5B8-4075-9D49-FE88160144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54E60-5EC8-4D19-851B-272E0BD6D503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4B243-DAD7-4312-AEC1-FA01184C1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10F1D-AEAA-4016-9625-FCACBAF5DB09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1884B-3864-4165-A9B4-341C26B00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1601E-24EF-4554-8364-437F7E13C94C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FCFE9-99EF-414B-AEE1-E2117C433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7AE43-40FD-42E4-88BC-5BDC9246BFCE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D061D-D867-411B-911A-46470A866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18"/>
          <p:cNvGrpSpPr>
            <a:grpSpLocks/>
          </p:cNvGrpSpPr>
          <p:nvPr/>
        </p:nvGrpSpPr>
        <p:grpSpPr bwMode="auto">
          <a:xfrm>
            <a:off x="6557963" y="66675"/>
            <a:ext cx="2574925" cy="6796088"/>
            <a:chOff x="6558164" y="66319"/>
            <a:chExt cx="2575511" cy="6797067"/>
          </a:xfrm>
        </p:grpSpPr>
        <p:grpSp>
          <p:nvGrpSpPr>
            <p:cNvPr id="1032" name="Group 62"/>
            <p:cNvGrpSpPr>
              <a:grpSpLocks/>
            </p:cNvGrpSpPr>
            <p:nvPr/>
          </p:nvGrpSpPr>
          <p:grpSpPr bwMode="auto"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1040" name="Group 44"/>
              <p:cNvGrpSpPr>
                <a:grpSpLocks/>
              </p:cNvGrpSpPr>
              <p:nvPr/>
            </p:nvGrpSpPr>
            <p:grpSpPr bwMode="auto"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041" name="Group 50"/>
              <p:cNvGrpSpPr>
                <a:grpSpLocks/>
              </p:cNvGrpSpPr>
              <p:nvPr/>
            </p:nvGrpSpPr>
            <p:grpSpPr bwMode="auto"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5453" y="3308461"/>
                  <a:ext cx="492237" cy="560469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4480" y="887175"/>
                  <a:ext cx="384263" cy="439800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  <p:grpSp>
            <p:nvGrpSpPr>
              <p:cNvPr id="1042" name="Group 56"/>
              <p:cNvGrpSpPr>
                <a:grpSpLocks/>
              </p:cNvGrpSpPr>
              <p:nvPr/>
            </p:nvGrpSpPr>
            <p:grpSpPr bwMode="auto"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3118" y="4921594"/>
                  <a:ext cx="1032110" cy="1181270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868" y="155232"/>
                  <a:ext cx="722477" cy="825619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738" y="3830825"/>
                  <a:ext cx="639908" cy="728767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8524" y="1798532"/>
                  <a:ext cx="765349" cy="870075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latin typeface="+mn-lt"/>
                  </a:endParaRPr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971" y="6307681"/>
              <a:ext cx="976534" cy="5509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009650" y="676275"/>
            <a:ext cx="71247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09650" y="1806575"/>
            <a:ext cx="7124700" cy="405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13" y="59515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0DD65B2-67DE-4173-AC0D-4AAE85CA9579}" type="datetimeFigureOut">
              <a:rPr lang="ru-RU"/>
              <a:pPr>
                <a:defRPr/>
              </a:pPr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1100" y="5951538"/>
            <a:ext cx="525621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088" y="5951538"/>
            <a:ext cx="60801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8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39C888-9C75-4D83-94BD-6BA4D2FC8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85" r:id="rId9"/>
    <p:sldLayoutId id="2147483675" r:id="rId10"/>
    <p:sldLayoutId id="2147483674" r:id="rId11"/>
    <p:sldLayoutId id="2147483684" r:id="rId12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ts val="600"/>
        </a:spcAft>
        <a:buClr>
          <a:schemeClr val="tx2"/>
        </a:buClr>
        <a:buFont typeface="Wingdings 2" pitchFamily="18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11188" y="2565400"/>
            <a:ext cx="7116762" cy="1470025"/>
          </a:xfrm>
        </p:spPr>
        <p:txBody>
          <a:bodyPr/>
          <a:lstStyle/>
          <a:p>
            <a:pPr algn="ctr"/>
            <a:r>
              <a:rPr lang="uk-UA" sz="7200" smtClean="0">
                <a:latin typeface="Bookman Old Style" pitchFamily="18" charset="0"/>
              </a:rPr>
              <a:t>Моя сім’я – моя родина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1628775"/>
            <a:ext cx="7118350" cy="1365250"/>
          </a:xfrm>
        </p:spPr>
        <p:txBody>
          <a:bodyPr rtlCol="0"/>
          <a:lstStyle/>
          <a:p>
            <a:pPr fontAlgn="auto">
              <a:buFont typeface="Wingdings 2" charset="2"/>
              <a:buNone/>
              <a:defRPr/>
            </a:pPr>
            <a:r>
              <a:rPr lang="uk-UA" sz="3600" dirty="0" smtClean="0"/>
              <a:t>  </a:t>
            </a:r>
          </a:p>
          <a:p>
            <a:pPr fontAlgn="auto">
              <a:buFont typeface="Wingdings 2" charset="2"/>
              <a:buNone/>
              <a:defRPr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468313" y="836613"/>
            <a:ext cx="7666037" cy="446405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uk-UA" sz="3600" smtClean="0"/>
              <a:t>1.Сім’я це - …</a:t>
            </a:r>
          </a:p>
          <a:p>
            <a:pPr marL="0" indent="0">
              <a:buFont typeface="Wingdings 2" pitchFamily="18" charset="2"/>
              <a:buNone/>
            </a:pPr>
            <a:r>
              <a:rPr lang="uk-UA" sz="3600" smtClean="0"/>
              <a:t>2.Мої батьки це - …</a:t>
            </a:r>
          </a:p>
          <a:p>
            <a:pPr marL="0" indent="0">
              <a:buFont typeface="Wingdings 2" pitchFamily="18" charset="2"/>
              <a:buNone/>
            </a:pPr>
            <a:r>
              <a:rPr lang="uk-UA" sz="3600" smtClean="0"/>
              <a:t>3.Радість у моїй сім’ї - …</a:t>
            </a:r>
          </a:p>
          <a:p>
            <a:pPr marL="0" indent="0">
              <a:buFont typeface="Wingdings 2" pitchFamily="18" charset="2"/>
              <a:buNone/>
            </a:pPr>
            <a:r>
              <a:rPr lang="uk-UA" sz="3600" smtClean="0"/>
              <a:t>4.Горе у моїй сім’ї - …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1042988" y="1341438"/>
            <a:ext cx="7126287" cy="3648075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en-US" sz="3600" smtClean="0"/>
              <a:t>   </a:t>
            </a:r>
            <a:r>
              <a:rPr lang="uk-UA" sz="3600" smtClean="0"/>
              <a:t>Сім’я – група людей, що складається з батьків, дітей, онуків і близьких родичів, що проживають разом.</a:t>
            </a:r>
            <a:r>
              <a:rPr lang="uk-UA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692150"/>
            <a:ext cx="7485062" cy="5184775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Сім’ю складають люди,що взяли шлюб (одружилися), або є кровними родичами. Вони мають спільні інтереси, які виникають на базі ведення спільного господарства чи спільного проживання, а також несуть моральну відповідальність один за одного.</a:t>
            </a: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7485062" cy="1657350"/>
          </a:xfrm>
        </p:spPr>
        <p:txBody>
          <a:bodyPr/>
          <a:lstStyle/>
          <a:p>
            <a:r>
              <a:rPr lang="uk-UA" smtClean="0"/>
              <a:t>Рід  - ряд поколінь, що походять від одного предка.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611188" y="765175"/>
            <a:ext cx="7124700" cy="405130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uk-UA" sz="3600" smtClean="0"/>
              <a:t>Рідня – це кровні (близькі і далекі) родичі людини та їхні сім’ї.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7162750" cy="532889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Два дідусі – батьки мами й тата;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Дві бабусі – мами твоїх мами і тата;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Дядьки – брати твоїх мами й тата;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Тітки – сестри твоїх мами й тата;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Дядькові і тітчині діти – ваші двоюрідні братики і сестрички;</a:t>
            </a:r>
          </a:p>
          <a:p>
            <a:pPr marL="0" indent="0" fontAlgn="auto">
              <a:buFont typeface="Wingdings 2" charset="2"/>
              <a:buNone/>
              <a:defRPr/>
            </a:pPr>
            <a:endParaRPr lang="uk-UA" sz="3600" dirty="0" smtClean="0"/>
          </a:p>
          <a:p>
            <a:pPr marL="0" indent="0" fontAlgn="auto">
              <a:buFont typeface="Wingdings 2" charset="2"/>
              <a:buNone/>
              <a:defRPr/>
            </a:pPr>
            <a:endParaRPr lang="uk-UA" sz="3600" dirty="0" smtClean="0"/>
          </a:p>
          <a:p>
            <a:pPr marL="0" indent="0" fontAlgn="auto">
              <a:buFont typeface="Wingdings 2" charset="2"/>
              <a:buNone/>
              <a:defRPr/>
            </a:pP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60350"/>
            <a:ext cx="7124700" cy="523875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1.Мати однією рукою б’є, а другою гладить.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2.Який дуб-такий тин, який батько такий син.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3.Який кущ-така й калина, яка мама-така й дитина.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4.Яка мама й татко-таке й дитятко.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5.У дитини болить пальчик, а в мами серце.</a:t>
            </a: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7340724" cy="6048672"/>
          </a:xfrm>
        </p:spPr>
        <p:txBody>
          <a:bodyPr/>
          <a:lstStyle/>
          <a:p>
            <a:r>
              <a:rPr lang="uk-UA" sz="3600" dirty="0" smtClean="0"/>
              <a:t> Урвище – прямовисна круча, результат руйнування берега дією прибою;</a:t>
            </a:r>
          </a:p>
          <a:p>
            <a:r>
              <a:rPr lang="uk-UA" sz="3600" dirty="0"/>
              <a:t> </a:t>
            </a:r>
            <a:r>
              <a:rPr lang="uk-UA" sz="3600" dirty="0" smtClean="0"/>
              <a:t>Балка – заглиблення значної довжини;</a:t>
            </a:r>
          </a:p>
          <a:p>
            <a:r>
              <a:rPr lang="uk-UA" sz="3600" dirty="0" smtClean="0"/>
              <a:t> Пуд – одиниця ваги, або маси, що вживалась в Україні до 1918р., 1пуд=16кг.</a:t>
            </a:r>
          </a:p>
          <a:p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26008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Фізкультхвилинка 'Я не можу зрозуміти'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36512" y="0"/>
            <a:ext cx="9180512" cy="6858000"/>
          </a:xfrm>
        </p:spPr>
      </p:pic>
    </p:spTree>
    <p:extLst>
      <p:ext uri="{BB962C8B-B14F-4D97-AF65-F5344CB8AC3E}">
        <p14:creationId xmlns:p14="http://schemas.microsoft.com/office/powerpoint/2010/main" val="284572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1.Шануй батька й неньку і буде тобі скрізь…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2.Мати … рукою б’є, а другою гладить.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3.На сонці тепло, а біля мами…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4.Які мама й татко-таке й …</a:t>
            </a:r>
          </a:p>
          <a:p>
            <a:pPr marL="0" indent="0" fontAlgn="auto">
              <a:buFont typeface="Wingdings 2" charset="2"/>
              <a:buNone/>
              <a:defRPr/>
            </a:pPr>
            <a:r>
              <a:rPr lang="uk-UA" sz="3600" dirty="0" smtClean="0"/>
              <a:t>5.До свого роду хоч через…</a:t>
            </a: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105</TotalTime>
  <Words>278</Words>
  <Application>Microsoft Office PowerPoint</Application>
  <PresentationFormat>Экран (4:3)</PresentationFormat>
  <Paragraphs>30</Paragraphs>
  <Slides>10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Winter</vt:lpstr>
      <vt:lpstr>Моя сім’я – моя родина</vt:lpstr>
      <vt:lpstr>Презентация PowerPoint</vt:lpstr>
      <vt:lpstr>Презентация PowerPoint</vt:lpstr>
      <vt:lpstr>Рід  - ряд поколінь, що походять від одного предка.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14</cp:revision>
  <dcterms:created xsi:type="dcterms:W3CDTF">2017-12-13T16:46:58Z</dcterms:created>
  <dcterms:modified xsi:type="dcterms:W3CDTF">2017-12-21T14:49:03Z</dcterms:modified>
</cp:coreProperties>
</file>