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3" r:id="rId3"/>
    <p:sldId id="261" r:id="rId4"/>
    <p:sldId id="262" r:id="rId5"/>
    <p:sldId id="264" r:id="rId6"/>
    <p:sldId id="265" r:id="rId7"/>
    <p:sldId id="266" r:id="rId8"/>
    <p:sldId id="267" r:id="rId9"/>
    <p:sldId id="260" r:id="rId10"/>
    <p:sldId id="269" r:id="rId11"/>
    <p:sldId id="268" r:id="rId12"/>
    <p:sldId id="256" r:id="rId13"/>
    <p:sldId id="257" r:id="rId14"/>
    <p:sldId id="25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7FE4-E286-49C8-AB03-BB0BEF84FF1D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3BFA-7431-4FF3-8512-34EA98A07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819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7FE4-E286-49C8-AB03-BB0BEF84FF1D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3BFA-7431-4FF3-8512-34EA98A07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910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7FE4-E286-49C8-AB03-BB0BEF84FF1D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3BFA-7431-4FF3-8512-34EA98A07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32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7FE4-E286-49C8-AB03-BB0BEF84FF1D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3BFA-7431-4FF3-8512-34EA98A07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32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7FE4-E286-49C8-AB03-BB0BEF84FF1D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3BFA-7431-4FF3-8512-34EA98A07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65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7FE4-E286-49C8-AB03-BB0BEF84FF1D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3BFA-7431-4FF3-8512-34EA98A07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68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7FE4-E286-49C8-AB03-BB0BEF84FF1D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3BFA-7431-4FF3-8512-34EA98A07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10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7FE4-E286-49C8-AB03-BB0BEF84FF1D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3BFA-7431-4FF3-8512-34EA98A07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78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7FE4-E286-49C8-AB03-BB0BEF84FF1D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3BFA-7431-4FF3-8512-34EA98A07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21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7FE4-E286-49C8-AB03-BB0BEF84FF1D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3BFA-7431-4FF3-8512-34EA98A07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57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7FE4-E286-49C8-AB03-BB0BEF84FF1D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3BFA-7431-4FF3-8512-34EA98A07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65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47FE4-E286-49C8-AB03-BB0BEF84FF1D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63BFA-7431-4FF3-8512-34EA98A07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81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5" y="182766"/>
            <a:ext cx="8629649" cy="68634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Кросворди</a:t>
            </a:r>
            <a:endParaRPr lang="uk-UA" sz="88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uk-UA" sz="8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д</a:t>
            </a:r>
            <a:r>
              <a:rPr lang="uk-UA" sz="8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 уроків </a:t>
            </a:r>
          </a:p>
          <a:p>
            <a:pPr algn="ctr"/>
            <a:r>
              <a:rPr lang="uk-UA" sz="8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у</a:t>
            </a:r>
            <a:r>
              <a:rPr lang="uk-UA" sz="8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країнської </a:t>
            </a:r>
          </a:p>
          <a:p>
            <a:pPr algn="ctr"/>
            <a:r>
              <a:rPr lang="uk-UA" sz="8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літератури, </a:t>
            </a:r>
            <a:endParaRPr lang="uk-UA" sz="88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uk-UA" sz="8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5 </a:t>
            </a:r>
            <a:r>
              <a:rPr lang="uk-UA" sz="8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клас. </a:t>
            </a:r>
            <a:r>
              <a:rPr lang="uk-UA" sz="8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І семестр</a:t>
            </a:r>
            <a:r>
              <a:rPr lang="ru-RU" sz="8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624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596587"/>
              </p:ext>
            </p:extLst>
          </p:nvPr>
        </p:nvGraphicFramePr>
        <p:xfrm>
          <a:off x="2397969" y="1618961"/>
          <a:ext cx="6400215" cy="4698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81"/>
                <a:gridCol w="426681"/>
                <a:gridCol w="426681"/>
                <a:gridCol w="426681"/>
                <a:gridCol w="426681"/>
                <a:gridCol w="426681"/>
                <a:gridCol w="426681"/>
                <a:gridCol w="426681"/>
                <a:gridCol w="426681"/>
                <a:gridCol w="426681"/>
                <a:gridCol w="426681"/>
                <a:gridCol w="426681"/>
                <a:gridCol w="426681"/>
                <a:gridCol w="426681"/>
                <a:gridCol w="426681"/>
              </a:tblGrid>
              <a:tr h="390210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6505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0210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r"/>
                      <a:r>
                        <a:rPr lang="uk-UA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136758"/>
              </p:ext>
            </p:extLst>
          </p:nvPr>
        </p:nvGraphicFramePr>
        <p:xfrm>
          <a:off x="3663628" y="2005238"/>
          <a:ext cx="426681" cy="1951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81"/>
              </a:tblGrid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452784"/>
              </p:ext>
            </p:extLst>
          </p:nvPr>
        </p:nvGraphicFramePr>
        <p:xfrm>
          <a:off x="3257550" y="2772683"/>
          <a:ext cx="2986767" cy="390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81"/>
                <a:gridCol w="426681"/>
                <a:gridCol w="426681"/>
                <a:gridCol w="426681"/>
                <a:gridCol w="426681"/>
                <a:gridCol w="426681"/>
                <a:gridCol w="426681"/>
              </a:tblGrid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829582"/>
              </p:ext>
            </p:extLst>
          </p:nvPr>
        </p:nvGraphicFramePr>
        <p:xfrm>
          <a:off x="4531178" y="2775858"/>
          <a:ext cx="426681" cy="3528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81"/>
              </a:tblGrid>
              <a:tr h="390210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6505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868545"/>
              </p:ext>
            </p:extLst>
          </p:nvPr>
        </p:nvGraphicFramePr>
        <p:xfrm>
          <a:off x="2857499" y="4748439"/>
          <a:ext cx="2986767" cy="395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81"/>
                <a:gridCol w="426681"/>
                <a:gridCol w="426681"/>
                <a:gridCol w="426681"/>
                <a:gridCol w="426681"/>
                <a:gridCol w="426681"/>
                <a:gridCol w="426681"/>
              </a:tblGrid>
              <a:tr h="395061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366131"/>
              </p:ext>
            </p:extLst>
          </p:nvPr>
        </p:nvGraphicFramePr>
        <p:xfrm>
          <a:off x="5363935" y="2397125"/>
          <a:ext cx="426681" cy="3137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81"/>
              </a:tblGrid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6505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685049"/>
              </p:ext>
            </p:extLst>
          </p:nvPr>
        </p:nvGraphicFramePr>
        <p:xfrm>
          <a:off x="5363936" y="3948338"/>
          <a:ext cx="3413448" cy="40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81"/>
                <a:gridCol w="426681"/>
                <a:gridCol w="426681"/>
                <a:gridCol w="426681"/>
                <a:gridCol w="426681"/>
                <a:gridCol w="426681"/>
                <a:gridCol w="426681"/>
                <a:gridCol w="426681"/>
              </a:tblGrid>
              <a:tr h="406505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Б’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220429"/>
              </p:ext>
            </p:extLst>
          </p:nvPr>
        </p:nvGraphicFramePr>
        <p:xfrm>
          <a:off x="7934616" y="2413452"/>
          <a:ext cx="426681" cy="3137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81"/>
              </a:tblGrid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6505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21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42901" y="424543"/>
            <a:ext cx="7364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Той, що ніс … . Він створив полк війська.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424543"/>
            <a:ext cx="703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Врятував дурня від смерті у бані.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901" y="424543"/>
            <a:ext cx="7821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Випив сорок сорокових </a:t>
            </a:r>
            <a:r>
              <a:rPr lang="uk-UA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кухлів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води і вина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2128" y="424543"/>
            <a:ext cx="4310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Дістав живої води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4400" y="424543"/>
            <a:ext cx="4000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Підслуховував царя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186" y="424543"/>
            <a:ext cx="703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З’їв шість пар волів і сорок пічок хліба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08315" y="424543"/>
            <a:ext cx="3918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Розбудив Скорохода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30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47220" y="625188"/>
            <a:ext cx="7577907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Д</a:t>
            </a:r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 теми </a:t>
            </a:r>
          </a:p>
          <a:p>
            <a:pPr algn="ctr"/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«</a:t>
            </a:r>
            <a:r>
              <a:rPr lang="ru-RU" sz="66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Літературні</a:t>
            </a:r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66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казки</a:t>
            </a:r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»</a:t>
            </a:r>
            <a:endParaRPr lang="ru-RU" sz="6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632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733001"/>
              </p:ext>
            </p:extLst>
          </p:nvPr>
        </p:nvGraphicFramePr>
        <p:xfrm>
          <a:off x="1645298" y="1872861"/>
          <a:ext cx="609600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36497" y="3340560"/>
            <a:ext cx="28886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983998"/>
              </p:ext>
            </p:extLst>
          </p:nvPr>
        </p:nvGraphicFramePr>
        <p:xfrm>
          <a:off x="3391691" y="1901433"/>
          <a:ext cx="391886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М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О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К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48387"/>
              </p:ext>
            </p:extLst>
          </p:nvPr>
        </p:nvGraphicFramePr>
        <p:xfrm>
          <a:off x="2529952" y="2240539"/>
          <a:ext cx="391886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І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Р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Ш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В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171712"/>
              </p:ext>
            </p:extLst>
          </p:nvPr>
        </p:nvGraphicFramePr>
        <p:xfrm>
          <a:off x="3413516" y="2627331"/>
          <a:ext cx="3918861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315812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П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Т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Е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Р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Ч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Т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02017"/>
              </p:ext>
            </p:extLst>
          </p:nvPr>
        </p:nvGraphicFramePr>
        <p:xfrm>
          <a:off x="4263275" y="2986049"/>
          <a:ext cx="261257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Ф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Р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К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546868"/>
              </p:ext>
            </p:extLst>
          </p:nvPr>
        </p:nvGraphicFramePr>
        <p:xfrm>
          <a:off x="1642185" y="3340560"/>
          <a:ext cx="391886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01607"/>
                <a:gridCol w="469251"/>
                <a:gridCol w="435429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М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Е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К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62815"/>
              </p:ext>
            </p:extLst>
          </p:nvPr>
        </p:nvGraphicFramePr>
        <p:xfrm>
          <a:off x="3376088" y="3746628"/>
          <a:ext cx="34834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Е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О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Р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Ь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380928" y="518602"/>
            <a:ext cx="651755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b="1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Ім’я</a:t>
            </a:r>
            <a:r>
              <a:rPr lang="ru-RU" sz="20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Хухи</a:t>
            </a:r>
            <a:r>
              <a:rPr lang="ru-RU" sz="20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1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однойменної</a:t>
            </a:r>
            <a:r>
              <a:rPr lang="ru-RU" sz="20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казки</a:t>
            </a:r>
            <a:r>
              <a:rPr lang="ru-RU" sz="20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В. </a:t>
            </a:r>
            <a:r>
              <a:rPr lang="ru-RU" sz="2000" b="1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Короліва</a:t>
            </a:r>
            <a:r>
              <a:rPr lang="ru-RU" sz="20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-Старого.</a:t>
            </a:r>
            <a:endParaRPr lang="ru-RU" sz="2000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25262" y="718657"/>
            <a:ext cx="522854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Розмірена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ритм і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риму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102614" y="1118767"/>
            <a:ext cx="707418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казки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В.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Короліва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-Старого, де героями є Домовик,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дяк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75335" y="218520"/>
            <a:ext cx="492840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автора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казки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про Лиса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Микиту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875335" y="818685"/>
            <a:ext cx="498418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b="1" cap="none" spc="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sz="20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автора </a:t>
            </a:r>
            <a:r>
              <a:rPr lang="ru-RU" sz="2000" b="1" cap="none" spc="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казки</a:t>
            </a:r>
            <a:r>
              <a:rPr lang="ru-RU" sz="20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b="1" cap="none" spc="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Лоскотона</a:t>
            </a:r>
            <a:r>
              <a:rPr lang="ru-RU" sz="20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84095" y="418575"/>
            <a:ext cx="391087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000" b="1" cap="none" spc="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Ім’я</a:t>
            </a:r>
            <a:r>
              <a:rPr lang="ru-RU" sz="20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короля </a:t>
            </a:r>
            <a:r>
              <a:rPr lang="ru-RU" sz="2000" b="1" cap="none" spc="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20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cap="none" spc="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Недоладії</a:t>
            </a:r>
            <a:r>
              <a:rPr lang="ru-RU" sz="20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93204" y="5815639"/>
            <a:ext cx="79780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Ім’я дяка з казки В. </a:t>
            </a:r>
            <a:r>
              <a:rPr lang="uk-UA" sz="2800" b="0" cap="none" spc="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Короліва</a:t>
            </a:r>
            <a:r>
              <a:rPr lang="uk-UA" sz="28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-Старого «Потерчата»</a:t>
            </a:r>
            <a:endParaRPr lang="ru-RU" sz="28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639704" y="108663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244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130535"/>
              </p:ext>
            </p:extLst>
          </p:nvPr>
        </p:nvGraphicFramePr>
        <p:xfrm>
          <a:off x="725214" y="1608079"/>
          <a:ext cx="7693569" cy="4645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841"/>
                <a:gridCol w="854841"/>
                <a:gridCol w="854841"/>
                <a:gridCol w="854841"/>
                <a:gridCol w="854841"/>
                <a:gridCol w="854841"/>
                <a:gridCol w="854841"/>
                <a:gridCol w="854841"/>
                <a:gridCol w="854841"/>
              </a:tblGrid>
              <a:tr h="644937"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6773"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66773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6773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66773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6773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6773"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582269"/>
              </p:ext>
            </p:extLst>
          </p:nvPr>
        </p:nvGraphicFramePr>
        <p:xfrm>
          <a:off x="2479561" y="2238325"/>
          <a:ext cx="5983887" cy="666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841"/>
                <a:gridCol w="854841"/>
                <a:gridCol w="854841"/>
                <a:gridCol w="854841"/>
                <a:gridCol w="854841"/>
                <a:gridCol w="854841"/>
                <a:gridCol w="854841"/>
              </a:tblGrid>
              <a:tr h="666773"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35148"/>
              </p:ext>
            </p:extLst>
          </p:nvPr>
        </p:nvGraphicFramePr>
        <p:xfrm>
          <a:off x="1557560" y="2925203"/>
          <a:ext cx="4274205" cy="666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841"/>
                <a:gridCol w="854841"/>
                <a:gridCol w="854841"/>
                <a:gridCol w="854841"/>
                <a:gridCol w="854841"/>
              </a:tblGrid>
              <a:tr h="666773"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693833"/>
              </p:ext>
            </p:extLst>
          </p:nvPr>
        </p:nvGraphicFramePr>
        <p:xfrm>
          <a:off x="1557560" y="3566198"/>
          <a:ext cx="6838728" cy="666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841"/>
                <a:gridCol w="854841"/>
                <a:gridCol w="854841"/>
                <a:gridCol w="854841"/>
                <a:gridCol w="854841"/>
                <a:gridCol w="854841"/>
                <a:gridCol w="854841"/>
                <a:gridCol w="854841"/>
              </a:tblGrid>
              <a:tr h="666773"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353021"/>
              </p:ext>
            </p:extLst>
          </p:nvPr>
        </p:nvGraphicFramePr>
        <p:xfrm>
          <a:off x="1557560" y="4212880"/>
          <a:ext cx="5129046" cy="666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841"/>
                <a:gridCol w="854841"/>
                <a:gridCol w="854841"/>
                <a:gridCol w="854841"/>
                <a:gridCol w="854841"/>
                <a:gridCol w="854841"/>
              </a:tblGrid>
              <a:tr h="666773"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102242"/>
              </p:ext>
            </p:extLst>
          </p:nvPr>
        </p:nvGraphicFramePr>
        <p:xfrm>
          <a:off x="1557560" y="4893527"/>
          <a:ext cx="5983887" cy="666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841"/>
                <a:gridCol w="854841"/>
                <a:gridCol w="854841"/>
                <a:gridCol w="854841"/>
                <a:gridCol w="854841"/>
                <a:gridCol w="854841"/>
                <a:gridCol w="854841"/>
              </a:tblGrid>
              <a:tr h="666773"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40938"/>
              </p:ext>
            </p:extLst>
          </p:nvPr>
        </p:nvGraphicFramePr>
        <p:xfrm>
          <a:off x="4155534" y="5601840"/>
          <a:ext cx="2564523" cy="666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841"/>
                <a:gridCol w="854841"/>
                <a:gridCol w="854841"/>
              </a:tblGrid>
              <a:tr h="666773"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997110" y="294472"/>
            <a:ext cx="746633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Один з </a:t>
            </a:r>
            <a:r>
              <a:rPr lang="ru-RU" sz="2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головних</a:t>
            </a:r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героїв</a:t>
            </a:r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казки</a:t>
            </a:r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Потерчата</a:t>
            </a:r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В. </a:t>
            </a:r>
            <a:r>
              <a:rPr lang="ru-RU" sz="2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Короліва</a:t>
            </a:r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-Старого.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5074" y="694582"/>
            <a:ext cx="875040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автора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повісті-казки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Незвичайні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пригоди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Алі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Недоладії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78521" y="494527"/>
            <a:ext cx="440396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Персонаж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казки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Василя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Симоненка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75884" y="1094692"/>
            <a:ext cx="610878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Ім’я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письменника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Кололіва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-Старого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Симоненка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80766" y="894637"/>
            <a:ext cx="311963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зовнішності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героя.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23493" y="594555"/>
            <a:ext cx="47073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6. Персонаж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повісті-казки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Галини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Малик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557560" y="432972"/>
            <a:ext cx="61660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800" b="0" cap="none" spc="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Ім’я</a:t>
            </a:r>
            <a:r>
              <a:rPr lang="ru-RU" sz="28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Лиса з </a:t>
            </a:r>
            <a:r>
              <a:rPr lang="ru-RU" sz="2800" b="0" cap="none" spc="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казки</a:t>
            </a:r>
            <a:r>
              <a:rPr lang="ru-RU" sz="28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b="0" cap="none" spc="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Фарбований</a:t>
            </a:r>
            <a:r>
              <a:rPr lang="ru-RU" sz="28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Лис»</a:t>
            </a:r>
            <a:endParaRPr lang="ru-RU" sz="28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46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72111" y="1667924"/>
            <a:ext cx="689605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9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Молодці!!!!!</a:t>
            </a:r>
            <a:endParaRPr lang="ru-RU" sz="9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745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4011" y="706831"/>
            <a:ext cx="5454955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Д</a:t>
            </a:r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 теми </a:t>
            </a:r>
          </a:p>
          <a:p>
            <a:pPr algn="ctr"/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«</a:t>
            </a:r>
            <a:r>
              <a:rPr lang="ru-RU" sz="6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Світ</a:t>
            </a:r>
            <a:r>
              <a:rPr lang="ru-RU" sz="6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6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фантазії</a:t>
            </a:r>
            <a:r>
              <a:rPr lang="ru-RU" sz="6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  <a:p>
            <a:pPr algn="ctr"/>
            <a:r>
              <a:rPr lang="ru-RU" sz="6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та </a:t>
            </a:r>
            <a:r>
              <a:rPr lang="ru-RU" sz="6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мудрості</a:t>
            </a:r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»</a:t>
            </a:r>
            <a:endParaRPr lang="ru-RU" sz="6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355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040938"/>
              </p:ext>
            </p:extLst>
          </p:nvPr>
        </p:nvGraphicFramePr>
        <p:xfrm>
          <a:off x="1736979" y="1099566"/>
          <a:ext cx="6095999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310229"/>
              </p:ext>
            </p:extLst>
          </p:nvPr>
        </p:nvGraphicFramePr>
        <p:xfrm>
          <a:off x="2200437" y="2686401"/>
          <a:ext cx="140676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23"/>
                <a:gridCol w="468923"/>
                <a:gridCol w="4689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924261"/>
              </p:ext>
            </p:extLst>
          </p:nvPr>
        </p:nvGraphicFramePr>
        <p:xfrm>
          <a:off x="2673330" y="2284633"/>
          <a:ext cx="468923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773533"/>
              </p:ext>
            </p:extLst>
          </p:nvPr>
        </p:nvGraphicFramePr>
        <p:xfrm>
          <a:off x="2209002" y="3464428"/>
          <a:ext cx="375138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701713"/>
              </p:ext>
            </p:extLst>
          </p:nvPr>
        </p:nvGraphicFramePr>
        <p:xfrm>
          <a:off x="4072262" y="3079184"/>
          <a:ext cx="468923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179460"/>
              </p:ext>
            </p:extLst>
          </p:nvPr>
        </p:nvGraphicFramePr>
        <p:xfrm>
          <a:off x="3153823" y="5856932"/>
          <a:ext cx="328246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663877"/>
              </p:ext>
            </p:extLst>
          </p:nvPr>
        </p:nvGraphicFramePr>
        <p:xfrm>
          <a:off x="5035234" y="2279134"/>
          <a:ext cx="281353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23"/>
                <a:gridCol w="468923"/>
                <a:gridCol w="468923"/>
                <a:gridCol w="468923"/>
                <a:gridCol w="468923"/>
                <a:gridCol w="4689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723757"/>
              </p:ext>
            </p:extLst>
          </p:nvPr>
        </p:nvGraphicFramePr>
        <p:xfrm>
          <a:off x="5488503" y="1479815"/>
          <a:ext cx="468923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117593"/>
              </p:ext>
            </p:extLst>
          </p:nvPr>
        </p:nvGraphicFramePr>
        <p:xfrm>
          <a:off x="6436621" y="2275212"/>
          <a:ext cx="468923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23"/>
              </a:tblGrid>
              <a:tr h="359267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9267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9267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9267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9267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9267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9267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9267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20624" y="585216"/>
            <a:ext cx="8467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Оповідання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якому розповідь велася за роками (літами)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1331" y="400549"/>
            <a:ext cx="8848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Розповідь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богів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духів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героїв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надприродні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брали участь у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51223" y="446716"/>
            <a:ext cx="7606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Бог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темряви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ночі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холоду, сну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29205" y="492883"/>
            <a:ext cx="6650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Бог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вогню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64512" y="446716"/>
            <a:ext cx="4966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Бог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сонця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0214" y="446716"/>
            <a:ext cx="8848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Твори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виникли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сиву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давнину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передавалися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усній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96822" y="446716"/>
            <a:ext cx="6234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Богиня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краси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затишку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64512" y="446715"/>
            <a:ext cx="4862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Бог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вітру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34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6" grpId="0"/>
      <p:bldP spid="16" grpId="1"/>
      <p:bldP spid="17" grpId="0"/>
      <p:bldP spid="17" grpId="1"/>
      <p:bldP spid="18" grpId="0" build="allAtOnce"/>
      <p:bldP spid="19" grpId="0" build="allAtOnce"/>
      <p:bldP spid="20" grpId="0"/>
      <p:bldP spid="20" grpId="1"/>
      <p:bldP spid="21" grpId="0" build="allAtOnce"/>
      <p:bldP spid="2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1240" y="625188"/>
            <a:ext cx="5849871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Д</a:t>
            </a:r>
            <a:r>
              <a:rPr lang="ru-RU" sz="6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 </a:t>
            </a:r>
            <a:r>
              <a:rPr lang="ru-RU" sz="6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легенди</a:t>
            </a:r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  <a:p>
            <a:pPr algn="ctr"/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«</a:t>
            </a:r>
            <a:r>
              <a:rPr lang="ru-RU" sz="66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Чому</a:t>
            </a:r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в </a:t>
            </a:r>
            <a:r>
              <a:rPr lang="ru-RU" sz="66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морі</a:t>
            </a:r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є </a:t>
            </a:r>
          </a:p>
          <a:p>
            <a:pPr algn="ctr"/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перли і </a:t>
            </a:r>
            <a:r>
              <a:rPr lang="ru-RU" sz="66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мушлі</a:t>
            </a:r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425057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387362"/>
              </p:ext>
            </p:extLst>
          </p:nvPr>
        </p:nvGraphicFramePr>
        <p:xfrm>
          <a:off x="2805869" y="825381"/>
          <a:ext cx="60960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uk-UA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335573"/>
              </p:ext>
            </p:extLst>
          </p:nvPr>
        </p:nvGraphicFramePr>
        <p:xfrm>
          <a:off x="6851288" y="1230699"/>
          <a:ext cx="406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778298"/>
              </p:ext>
            </p:extLst>
          </p:nvPr>
        </p:nvGraphicFramePr>
        <p:xfrm>
          <a:off x="6083663" y="1921689"/>
          <a:ext cx="2844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71568"/>
              </p:ext>
            </p:extLst>
          </p:nvPr>
        </p:nvGraphicFramePr>
        <p:xfrm>
          <a:off x="5243284" y="3417480"/>
          <a:ext cx="203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118380"/>
              </p:ext>
            </p:extLst>
          </p:nvPr>
        </p:nvGraphicFramePr>
        <p:xfrm>
          <a:off x="5679440" y="3060791"/>
          <a:ext cx="40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427261"/>
              </p:ext>
            </p:extLst>
          </p:nvPr>
        </p:nvGraphicFramePr>
        <p:xfrm>
          <a:off x="4045675" y="4162425"/>
          <a:ext cx="203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622823"/>
              </p:ext>
            </p:extLst>
          </p:nvPr>
        </p:nvGraphicFramePr>
        <p:xfrm>
          <a:off x="4856298" y="4142104"/>
          <a:ext cx="406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400539"/>
              </p:ext>
            </p:extLst>
          </p:nvPr>
        </p:nvGraphicFramePr>
        <p:xfrm>
          <a:off x="3181530" y="6003924"/>
          <a:ext cx="203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77800" y="1092200"/>
            <a:ext cx="543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Усне народне оповідання про чудесну подію, що сприймається як достовірне.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7400" y="222795"/>
            <a:ext cx="543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За кого хотів батько віддати свою дочку?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1800" y="2031046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Що бажав батько своїй дочці?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" y="484277"/>
            <a:ext cx="543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Що знаходилося всередині </a:t>
            </a:r>
            <a:r>
              <a:rPr lang="uk-UA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каменя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7800" y="2215712"/>
            <a:ext cx="543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Чого не повинен був батько ламати дочці?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1" y="2769711"/>
            <a:ext cx="5537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Що потекло в море?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1800" y="384185"/>
            <a:ext cx="55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На що перетворилися сльози дівчини?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30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503" y="181051"/>
            <a:ext cx="8748233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Ознайомся</a:t>
            </a:r>
            <a:r>
              <a:rPr lang="ru-RU" sz="6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6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зі</a:t>
            </a:r>
            <a:r>
              <a:rPr lang="ru-RU" sz="6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  <a:p>
            <a:pPr algn="ctr"/>
            <a:r>
              <a:rPr lang="ru-RU" sz="6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словниковими</a:t>
            </a:r>
            <a:r>
              <a:rPr lang="ru-RU" sz="6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словами </a:t>
            </a:r>
          </a:p>
          <a:p>
            <a:pPr algn="ctr"/>
            <a:r>
              <a:rPr lang="ru-RU" sz="6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до </a:t>
            </a:r>
            <a:r>
              <a:rPr lang="ru-RU" sz="6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переказу</a:t>
            </a:r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  <a:p>
            <a:pPr algn="ctr"/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«</a:t>
            </a:r>
            <a:r>
              <a:rPr lang="ru-RU" sz="66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Прийом</a:t>
            </a:r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у </a:t>
            </a:r>
            <a:r>
              <a:rPr lang="ru-RU" sz="66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запорожці</a:t>
            </a:r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»</a:t>
            </a:r>
          </a:p>
          <a:p>
            <a:pPr algn="ctr"/>
            <a:r>
              <a:rPr lang="uk-UA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т</a:t>
            </a:r>
            <a:r>
              <a:rPr lang="uk-UA" sz="6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а розв’яжи кросворд.</a:t>
            </a:r>
            <a:endParaRPr lang="ru-RU" sz="66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695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203" y="640080"/>
            <a:ext cx="8502288" cy="5510757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Січ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українського козацтва</a:t>
            </a:r>
          </a:p>
          <a:p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Гетьманщина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напівофіційна назва території Лівобережної України</a:t>
            </a:r>
          </a:p>
          <a:p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Курган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насип над стародавньою могилою</a:t>
            </a:r>
          </a:p>
          <a:p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Комиш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висока водяна або болотяна багаторічна рослина родини осокових</a:t>
            </a:r>
          </a:p>
          <a:p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Курінь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житло козаків</a:t>
            </a:r>
          </a:p>
          <a:p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Розторопний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спритний, моторний</a:t>
            </a:r>
          </a:p>
          <a:p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Гопак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танець</a:t>
            </a:r>
          </a:p>
          <a:p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жура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зброєносець у козацької старшини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80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130812"/>
              </p:ext>
            </p:extLst>
          </p:nvPr>
        </p:nvGraphicFramePr>
        <p:xfrm>
          <a:off x="2529839" y="770709"/>
          <a:ext cx="6096006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391885"/>
                <a:gridCol w="478973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330926"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398714"/>
              </p:ext>
            </p:extLst>
          </p:nvPr>
        </p:nvGraphicFramePr>
        <p:xfrm>
          <a:off x="6882923" y="1160774"/>
          <a:ext cx="435429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329022"/>
              </p:ext>
            </p:extLst>
          </p:nvPr>
        </p:nvGraphicFramePr>
        <p:xfrm>
          <a:off x="6439426" y="1557829"/>
          <a:ext cx="2177145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109220"/>
              </p:ext>
            </p:extLst>
          </p:nvPr>
        </p:nvGraphicFramePr>
        <p:xfrm>
          <a:off x="6026079" y="3143106"/>
          <a:ext cx="261257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689602"/>
              </p:ext>
            </p:extLst>
          </p:nvPr>
        </p:nvGraphicFramePr>
        <p:xfrm>
          <a:off x="2961932" y="4338058"/>
          <a:ext cx="478971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885"/>
                <a:gridCol w="478973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18952"/>
              </p:ext>
            </p:extLst>
          </p:nvPr>
        </p:nvGraphicFramePr>
        <p:xfrm>
          <a:off x="4266111" y="2321379"/>
          <a:ext cx="435429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527429"/>
              </p:ext>
            </p:extLst>
          </p:nvPr>
        </p:nvGraphicFramePr>
        <p:xfrm>
          <a:off x="3356219" y="2749355"/>
          <a:ext cx="222068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973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993011"/>
              </p:ext>
            </p:extLst>
          </p:nvPr>
        </p:nvGraphicFramePr>
        <p:xfrm>
          <a:off x="2964258" y="4340535"/>
          <a:ext cx="391885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88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668597"/>
              </p:ext>
            </p:extLst>
          </p:nvPr>
        </p:nvGraphicFramePr>
        <p:xfrm>
          <a:off x="3832783" y="3543547"/>
          <a:ext cx="130628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22070" y="548640"/>
            <a:ext cx="642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броєносець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козацької старшини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6570" y="548640"/>
            <a:ext cx="5577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Житло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козаків</a:t>
            </a:r>
            <a:endParaRPr lang="ru-RU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22070" y="810250"/>
            <a:ext cx="6384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Організація українського козацтва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2070" y="1333470"/>
            <a:ext cx="5982789" cy="990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</a:t>
            </a:r>
            <a:r>
              <a:rPr lang="uk-UA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івофіційна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назва території Лівобережної України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3770" y="1071860"/>
            <a:ext cx="3197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Танець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761" y="1043940"/>
            <a:ext cx="5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Спритний, моторний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2070" y="443775"/>
            <a:ext cx="62799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Висока водяна або болотяна багаторічна рослина родини осокових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508" y="796290"/>
            <a:ext cx="6124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Насип над стародавньою могилою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54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6" grpId="0"/>
      <p:bldP spid="16" grpId="1"/>
      <p:bldP spid="17" grpId="0"/>
      <p:bldP spid="17" grpId="1"/>
      <p:bldP spid="2" grpId="0"/>
      <p:bldP spid="2" grpId="1"/>
      <p:bldP spid="3" grpId="0"/>
      <p:bldP spid="3" grpId="1"/>
      <p:bldP spid="12" grpId="0"/>
      <p:bldP spid="12" grpId="1"/>
      <p:bldP spid="15" grpId="0"/>
      <p:bldP spid="15" grpId="1"/>
      <p:bldP spid="18" grpId="0"/>
      <p:bldP spid="1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3568" y="625188"/>
            <a:ext cx="8025210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Д</a:t>
            </a:r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 </a:t>
            </a:r>
            <a:r>
              <a:rPr lang="ru-RU" sz="66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казки</a:t>
            </a:r>
            <a:r>
              <a:rPr lang="ru-RU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endParaRPr lang="ru-RU" sz="66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ru-RU" sz="6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«Л</a:t>
            </a:r>
            <a:r>
              <a:rPr lang="uk-UA" sz="6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етючий</a:t>
            </a:r>
            <a:r>
              <a:rPr lang="uk-UA" sz="6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корабель</a:t>
            </a:r>
            <a:r>
              <a:rPr lang="ru-RU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»</a:t>
            </a:r>
          </a:p>
          <a:p>
            <a:pPr algn="ctr"/>
            <a:r>
              <a:rPr lang="uk-UA" sz="6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Вгадай героїв казки.</a:t>
            </a:r>
            <a:endParaRPr lang="ru-RU" sz="6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565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</TotalTime>
  <Words>795</Words>
  <Application>Microsoft Office PowerPoint</Application>
  <PresentationFormat>Экран (4:3)</PresentationFormat>
  <Paragraphs>380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42</cp:revision>
  <dcterms:created xsi:type="dcterms:W3CDTF">2017-12-18T19:35:40Z</dcterms:created>
  <dcterms:modified xsi:type="dcterms:W3CDTF">2018-01-04T13:01:48Z</dcterms:modified>
</cp:coreProperties>
</file>