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63" r:id="rId6"/>
    <p:sldId id="264" r:id="rId7"/>
    <p:sldId id="265" r:id="rId8"/>
    <p:sldId id="269" r:id="rId9"/>
    <p:sldId id="270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B9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7" autoAdjust="0"/>
    <p:restoredTop sz="97786" autoAdjust="0"/>
  </p:normalViewPr>
  <p:slideViewPr>
    <p:cSldViewPr>
      <p:cViewPr varScale="1">
        <p:scale>
          <a:sx n="74" d="100"/>
          <a:sy n="74" d="100"/>
        </p:scale>
        <p:origin x="-12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C1F4-3A3E-4AB1-879B-213397DD9A62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3941798-DEC9-4BAE-84CB-1443DE27389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C1F4-3A3E-4AB1-879B-213397DD9A62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1798-DEC9-4BAE-84CB-1443DE273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C1F4-3A3E-4AB1-879B-213397DD9A62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1798-DEC9-4BAE-84CB-1443DE273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C1F4-3A3E-4AB1-879B-213397DD9A62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1798-DEC9-4BAE-84CB-1443DE273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C1F4-3A3E-4AB1-879B-213397DD9A62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1798-DEC9-4BAE-84CB-1443DE27389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C1F4-3A3E-4AB1-879B-213397DD9A62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1798-DEC9-4BAE-84CB-1443DE273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C1F4-3A3E-4AB1-879B-213397DD9A62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1798-DEC9-4BAE-84CB-1443DE273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C1F4-3A3E-4AB1-879B-213397DD9A62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1798-DEC9-4BAE-84CB-1443DE273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C1F4-3A3E-4AB1-879B-213397DD9A62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1798-DEC9-4BAE-84CB-1443DE273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C1F4-3A3E-4AB1-879B-213397DD9A62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1798-DEC9-4BAE-84CB-1443DE27389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C1F4-3A3E-4AB1-879B-213397DD9A62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1798-DEC9-4BAE-84CB-1443DE27389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EE5C1F4-3A3E-4AB1-879B-213397DD9A62}" type="datetimeFigureOut">
              <a:rPr lang="ru-RU" smtClean="0"/>
              <a:t>28.01.2018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941798-DEC9-4BAE-84CB-1443DE27389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прямолінійного     РУХУ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Гра</a:t>
            </a:r>
            <a:r>
              <a:rPr lang="uk-UA" dirty="0" err="1" smtClean="0"/>
              <a:t>фічне</a:t>
            </a:r>
            <a:r>
              <a:rPr lang="uk-UA" dirty="0" smtClean="0"/>
              <a:t> зображення рівномірного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548680"/>
            <a:ext cx="1786283" cy="15121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63888" y="476672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Виконав: викладач фізики КРКМ ДНУ</a:t>
            </a:r>
          </a:p>
          <a:p>
            <a:pPr algn="ctr"/>
            <a:r>
              <a:rPr lang="uk-UA" dirty="0" smtClean="0"/>
              <a:t>Мірошник Олена Василівна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68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</a:t>
            </a:r>
            <a:endParaRPr lang="ru-RU" dirty="0"/>
          </a:p>
        </p:txBody>
      </p:sp>
      <p:pic>
        <p:nvPicPr>
          <p:cNvPr id="5" name="Рисунок 4" descr="https://previews.123rf.com/images/clairev/clairev1108/clairev110800005/10354167-cartoon-boy-walking-to-school-Stock-Phot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060848"/>
            <a:ext cx="3168352" cy="42919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613173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23528" y="2290592"/>
            <a:ext cx="5328592" cy="3024336"/>
          </a:xfrm>
          <a:prstGeom prst="rect">
            <a:avLst/>
          </a:prstGeom>
          <a:solidFill>
            <a:schemeClr val="bg1"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720336"/>
            <a:ext cx="8260672" cy="415498"/>
          </a:xfrm>
        </p:spPr>
        <p:txBody>
          <a:bodyPr>
            <a:spAutoFit/>
          </a:bodyPr>
          <a:lstStyle/>
          <a:p>
            <a:r>
              <a:rPr lang="ru-RU" sz="1050" dirty="0"/>
              <a:t/>
            </a:r>
            <a:br>
              <a:rPr lang="ru-RU" sz="1050" dirty="0"/>
            </a:br>
            <a:endParaRPr lang="ru-RU" sz="105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755576" y="4810872"/>
            <a:ext cx="4320480" cy="0"/>
          </a:xfrm>
          <a:prstGeom prst="straightConnector1">
            <a:avLst/>
          </a:prstGeom>
          <a:ln w="19050" cap="sq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755576" y="3010672"/>
            <a:ext cx="0" cy="1800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3313" y="2749062"/>
            <a:ext cx="4315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err="1" smtClean="0"/>
              <a:t>Х,м</a:t>
            </a:r>
            <a:endParaRPr lang="ru-RU" sz="11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061684" y="4681304"/>
            <a:ext cx="356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t</a:t>
            </a:r>
            <a:r>
              <a:rPr lang="ru-RU" sz="1100" b="1" dirty="0" smtClean="0"/>
              <a:t>,с</a:t>
            </a:r>
            <a:endParaRPr lang="ru-RU" sz="1100" b="1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115616" y="4810872"/>
            <a:ext cx="360040" cy="0"/>
          </a:xfrm>
          <a:prstGeom prst="line">
            <a:avLst/>
          </a:prstGeom>
          <a:ln w="19050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835696" y="4810872"/>
            <a:ext cx="360040" cy="0"/>
          </a:xfrm>
          <a:prstGeom prst="line">
            <a:avLst/>
          </a:prstGeom>
          <a:ln w="19050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555776" y="4810872"/>
            <a:ext cx="360040" cy="0"/>
          </a:xfrm>
          <a:prstGeom prst="line">
            <a:avLst/>
          </a:prstGeom>
          <a:ln w="19050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3995936" y="4812109"/>
            <a:ext cx="360040" cy="0"/>
          </a:xfrm>
          <a:prstGeom prst="line">
            <a:avLst/>
          </a:prstGeom>
          <a:ln w="19050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751099" y="4452069"/>
            <a:ext cx="0" cy="360040"/>
          </a:xfrm>
          <a:prstGeom prst="line">
            <a:avLst/>
          </a:prstGeom>
          <a:ln w="12700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757556" y="3731989"/>
            <a:ext cx="0" cy="360040"/>
          </a:xfrm>
          <a:prstGeom prst="line">
            <a:avLst/>
          </a:prstGeom>
          <a:ln w="12700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756550" y="3370712"/>
            <a:ext cx="0" cy="360040"/>
          </a:xfrm>
          <a:prstGeom prst="line">
            <a:avLst/>
          </a:prstGeom>
          <a:ln w="12700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27720" y="4763504"/>
            <a:ext cx="3032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/>
              <a:t>О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660232" y="3195637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X</a:t>
            </a:r>
            <a:r>
              <a:rPr lang="en-US" baseline="-25000" dirty="0" smtClean="0">
                <a:solidFill>
                  <a:srgbClr val="00B0F0"/>
                </a:solidFill>
              </a:rPr>
              <a:t>1 </a:t>
            </a:r>
            <a:r>
              <a:rPr lang="en-US" dirty="0" smtClean="0">
                <a:solidFill>
                  <a:srgbClr val="00B0F0"/>
                </a:solidFill>
              </a:rPr>
              <a:t>= 5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661229" y="4715315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X</a:t>
            </a:r>
            <a:r>
              <a:rPr lang="ru-RU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en-US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= 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4 -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</a:t>
            </a:r>
            <a:endParaRPr lang="ru-RU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661229" y="3971781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17B94D"/>
                </a:solidFill>
              </a:rPr>
              <a:t>X</a:t>
            </a:r>
            <a:r>
              <a:rPr lang="en-US" baseline="-25000" dirty="0">
                <a:solidFill>
                  <a:srgbClr val="17B94D"/>
                </a:solidFill>
              </a:rPr>
              <a:t>2</a:t>
            </a:r>
            <a:r>
              <a:rPr lang="en-US" baseline="-25000" dirty="0" smtClean="0">
                <a:solidFill>
                  <a:srgbClr val="17B94D"/>
                </a:solidFill>
              </a:rPr>
              <a:t> </a:t>
            </a:r>
            <a:r>
              <a:rPr lang="en-US" dirty="0" smtClean="0">
                <a:solidFill>
                  <a:srgbClr val="17B94D"/>
                </a:solidFill>
              </a:rPr>
              <a:t>= 1+2t</a:t>
            </a:r>
            <a:endParaRPr lang="ru-RU" dirty="0" smtClean="0">
              <a:solidFill>
                <a:srgbClr val="17B94D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331640" y="4839342"/>
            <a:ext cx="3646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     </a:t>
            </a:r>
            <a:r>
              <a:rPr lang="en-US" sz="1400" dirty="0" smtClean="0"/>
              <a:t>        </a:t>
            </a:r>
            <a:r>
              <a:rPr lang="ru-RU" sz="1400" dirty="0" smtClean="0"/>
              <a:t>2</a:t>
            </a:r>
            <a:r>
              <a:rPr lang="en-US" sz="1400" dirty="0" smtClean="0"/>
              <a:t>            3             4            5 </a:t>
            </a:r>
            <a:endParaRPr lang="ru-RU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495581" y="3268334"/>
            <a:ext cx="24480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8</a:t>
            </a:r>
          </a:p>
          <a:p>
            <a:endParaRPr lang="ru-RU" sz="1100" dirty="0"/>
          </a:p>
          <a:p>
            <a:r>
              <a:rPr lang="ru-RU" sz="1100" dirty="0" smtClean="0"/>
              <a:t>6</a:t>
            </a:r>
          </a:p>
          <a:p>
            <a:endParaRPr lang="ru-RU" sz="1100" dirty="0"/>
          </a:p>
          <a:p>
            <a:endParaRPr lang="ru-RU" sz="11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ru-RU" sz="1100" dirty="0"/>
          </a:p>
          <a:p>
            <a:r>
              <a:rPr lang="ru-RU" sz="1100" dirty="0" smtClean="0"/>
              <a:t>2</a:t>
            </a:r>
            <a:endParaRPr lang="ru-RU" sz="1100" dirty="0"/>
          </a:p>
        </p:txBody>
      </p:sp>
      <p:grpSp>
        <p:nvGrpSpPr>
          <p:cNvPr id="102" name="Группа 101"/>
          <p:cNvGrpSpPr/>
          <p:nvPr/>
        </p:nvGrpSpPr>
        <p:grpSpPr>
          <a:xfrm>
            <a:off x="510843" y="3795356"/>
            <a:ext cx="4349189" cy="230832"/>
            <a:chOff x="510843" y="3709628"/>
            <a:chExt cx="4349189" cy="230832"/>
          </a:xfrm>
        </p:grpSpPr>
        <p:cxnSp>
          <p:nvCxnSpPr>
            <p:cNvPr id="55" name="Прямая соединительная линия 54"/>
            <p:cNvCxnSpPr/>
            <p:nvPr/>
          </p:nvCxnSpPr>
          <p:spPr>
            <a:xfrm flipV="1">
              <a:off x="751100" y="3813245"/>
              <a:ext cx="4108932" cy="22861"/>
            </a:xfrm>
            <a:prstGeom prst="line">
              <a:avLst/>
            </a:prstGeom>
            <a:ln w="25400">
              <a:solidFill>
                <a:srgbClr val="00B0F0"/>
              </a:solidFill>
              <a:prstDash val="sysDash"/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510843" y="3709628"/>
              <a:ext cx="24878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smtClean="0">
                  <a:solidFill>
                    <a:srgbClr val="00B0F0"/>
                  </a:solidFill>
                </a:rPr>
                <a:t>5</a:t>
              </a:r>
              <a:endParaRPr lang="ru-RU" sz="900" b="1" dirty="0" smtClean="0">
                <a:solidFill>
                  <a:srgbClr val="00B0F0"/>
                </a:solidFill>
              </a:endParaRPr>
            </a:p>
          </p:txBody>
        </p:sp>
      </p:grpSp>
      <p:sp>
        <p:nvSpPr>
          <p:cNvPr id="57" name="Прямоугольник 56"/>
          <p:cNvSpPr/>
          <p:nvPr/>
        </p:nvSpPr>
        <p:spPr>
          <a:xfrm>
            <a:off x="6660232" y="2460341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t=0;2;4</a:t>
            </a:r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98" name="Группа 97"/>
          <p:cNvGrpSpPr/>
          <p:nvPr/>
        </p:nvGrpSpPr>
        <p:grpSpPr>
          <a:xfrm>
            <a:off x="523631" y="4514254"/>
            <a:ext cx="255778" cy="230832"/>
            <a:chOff x="523631" y="4428526"/>
            <a:chExt cx="255778" cy="230832"/>
          </a:xfrm>
        </p:grpSpPr>
        <p:sp>
          <p:nvSpPr>
            <p:cNvPr id="63" name="Блок-схема: узел 62"/>
            <p:cNvSpPr/>
            <p:nvPr/>
          </p:nvSpPr>
          <p:spPr>
            <a:xfrm>
              <a:off x="733690" y="4523501"/>
              <a:ext cx="45719" cy="45719"/>
            </a:xfrm>
            <a:prstGeom prst="flowChartConnector">
              <a:avLst/>
            </a:prstGeom>
            <a:solidFill>
              <a:srgbClr val="17B94D"/>
            </a:solidFill>
            <a:ln w="47625" cap="flat">
              <a:solidFill>
                <a:srgbClr val="17B94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23631" y="4428526"/>
              <a:ext cx="24878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smtClean="0">
                  <a:solidFill>
                    <a:srgbClr val="17B94D"/>
                  </a:solidFill>
                </a:rPr>
                <a:t>1</a:t>
              </a:r>
              <a:endParaRPr lang="ru-RU" sz="900" b="1" dirty="0" smtClean="0">
                <a:solidFill>
                  <a:srgbClr val="17B94D"/>
                </a:solidFill>
              </a:endParaRPr>
            </a:p>
          </p:txBody>
        </p:sp>
      </p:grpSp>
      <p:grpSp>
        <p:nvGrpSpPr>
          <p:cNvPr id="96" name="Группа 95"/>
          <p:cNvGrpSpPr/>
          <p:nvPr/>
        </p:nvGrpSpPr>
        <p:grpSpPr>
          <a:xfrm>
            <a:off x="2015716" y="3713038"/>
            <a:ext cx="248786" cy="231654"/>
            <a:chOff x="2015716" y="3627310"/>
            <a:chExt cx="248786" cy="231654"/>
          </a:xfrm>
        </p:grpSpPr>
        <p:sp>
          <p:nvSpPr>
            <p:cNvPr id="64" name="Блок-схема: узел 63"/>
            <p:cNvSpPr/>
            <p:nvPr/>
          </p:nvSpPr>
          <p:spPr>
            <a:xfrm>
              <a:off x="2172876" y="3813245"/>
              <a:ext cx="45719" cy="45719"/>
            </a:xfrm>
            <a:prstGeom prst="flowChartConnector">
              <a:avLst/>
            </a:prstGeom>
            <a:solidFill>
              <a:srgbClr val="17B94D"/>
            </a:solidFill>
            <a:ln w="47625" cap="flat">
              <a:solidFill>
                <a:srgbClr val="17B94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015716" y="3627310"/>
              <a:ext cx="24878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>
                  <a:solidFill>
                    <a:srgbClr val="17B94D"/>
                  </a:solidFill>
                </a:rPr>
                <a:t>5</a:t>
              </a:r>
              <a:endParaRPr lang="ru-RU" sz="900" b="1" dirty="0" smtClean="0">
                <a:solidFill>
                  <a:srgbClr val="17B94D"/>
                </a:solidFill>
              </a:endParaRPr>
            </a:p>
          </p:txBody>
        </p:sp>
      </p:grpSp>
      <p:grpSp>
        <p:nvGrpSpPr>
          <p:cNvPr id="97" name="Группа 96"/>
          <p:cNvGrpSpPr/>
          <p:nvPr/>
        </p:nvGrpSpPr>
        <p:grpSpPr>
          <a:xfrm>
            <a:off x="3491880" y="2974664"/>
            <a:ext cx="248786" cy="230832"/>
            <a:chOff x="3491880" y="2888936"/>
            <a:chExt cx="248786" cy="230832"/>
          </a:xfrm>
        </p:grpSpPr>
        <p:sp>
          <p:nvSpPr>
            <p:cNvPr id="66" name="Блок-схема: узел 65"/>
            <p:cNvSpPr/>
            <p:nvPr/>
          </p:nvSpPr>
          <p:spPr>
            <a:xfrm>
              <a:off x="3628205" y="3074049"/>
              <a:ext cx="45719" cy="45719"/>
            </a:xfrm>
            <a:prstGeom prst="flowChartConnector">
              <a:avLst/>
            </a:prstGeom>
            <a:solidFill>
              <a:srgbClr val="17B94D"/>
            </a:solidFill>
            <a:ln w="47625" cap="flat">
              <a:solidFill>
                <a:srgbClr val="17B94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491880" y="2888936"/>
              <a:ext cx="24878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smtClean="0">
                  <a:solidFill>
                    <a:srgbClr val="17B94D"/>
                  </a:solidFill>
                </a:rPr>
                <a:t>9</a:t>
              </a:r>
              <a:endParaRPr lang="ru-RU" sz="900" b="1" dirty="0" smtClean="0">
                <a:solidFill>
                  <a:srgbClr val="17B94D"/>
                </a:solidFill>
              </a:endParaRPr>
            </a:p>
          </p:txBody>
        </p:sp>
      </p:grpSp>
      <p:cxnSp>
        <p:nvCxnSpPr>
          <p:cNvPr id="81" name="Прямая соединительная линия 80"/>
          <p:cNvCxnSpPr>
            <a:stCxn id="63" idx="3"/>
          </p:cNvCxnSpPr>
          <p:nvPr/>
        </p:nvCxnSpPr>
        <p:spPr>
          <a:xfrm flipV="1">
            <a:off x="740385" y="3182637"/>
            <a:ext cx="2918370" cy="1465616"/>
          </a:xfrm>
          <a:prstGeom prst="line">
            <a:avLst/>
          </a:prstGeom>
          <a:ln w="22225">
            <a:solidFill>
              <a:srgbClr val="17B94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Блок-схема: узел 84"/>
          <p:cNvSpPr/>
          <p:nvPr/>
        </p:nvSpPr>
        <p:spPr>
          <a:xfrm>
            <a:off x="2169535" y="4436918"/>
            <a:ext cx="45719" cy="45719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 w="47625" cap="flat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Блок-схема: узел 85"/>
          <p:cNvSpPr/>
          <p:nvPr/>
        </p:nvSpPr>
        <p:spPr>
          <a:xfrm>
            <a:off x="3628205" y="4788012"/>
            <a:ext cx="45719" cy="45719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 w="47625" cap="flat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0" name="Прямая соединительная линия 89"/>
          <p:cNvCxnSpPr>
            <a:stCxn id="84" idx="6"/>
            <a:endCxn id="86" idx="6"/>
          </p:cNvCxnSpPr>
          <p:nvPr/>
        </p:nvCxnSpPr>
        <p:spPr>
          <a:xfrm>
            <a:off x="779335" y="4134323"/>
            <a:ext cx="2894589" cy="676549"/>
          </a:xfrm>
          <a:prstGeom prst="line">
            <a:avLst/>
          </a:prstGeom>
          <a:ln w="22225">
            <a:solidFill>
              <a:schemeClr val="accent6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Группа 105"/>
          <p:cNvGrpSpPr/>
          <p:nvPr/>
        </p:nvGrpSpPr>
        <p:grpSpPr>
          <a:xfrm>
            <a:off x="497081" y="3998892"/>
            <a:ext cx="282254" cy="261610"/>
            <a:chOff x="497081" y="3913164"/>
            <a:chExt cx="282254" cy="261610"/>
          </a:xfrm>
        </p:grpSpPr>
        <p:sp>
          <p:nvSpPr>
            <p:cNvPr id="84" name="Блок-схема: узел 83"/>
            <p:cNvSpPr/>
            <p:nvPr/>
          </p:nvSpPr>
          <p:spPr>
            <a:xfrm>
              <a:off x="733616" y="4025735"/>
              <a:ext cx="45719" cy="45719"/>
            </a:xfrm>
            <a:prstGeom prst="flowChartConnector">
              <a:avLst/>
            </a:prstGeom>
            <a:solidFill>
              <a:schemeClr val="accent6">
                <a:lumMod val="60000"/>
                <a:lumOff val="40000"/>
              </a:schemeClr>
            </a:solidFill>
            <a:ln w="47625" cap="flat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497081" y="3913164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4</a:t>
              </a:r>
              <a:endParaRPr lang="ru-RU" sz="11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</p:grpSp>
      <p:cxnSp>
        <p:nvCxnSpPr>
          <p:cNvPr id="111" name="Прямая соединительная линия 110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323528" y="6237312"/>
            <a:ext cx="842493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>
            <a:off x="323528" y="6021288"/>
            <a:ext cx="842493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>
            <a:off x="323528" y="5805264"/>
            <a:ext cx="842493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476672"/>
            <a:ext cx="5940152" cy="880636"/>
          </a:xfrm>
          <a:prstGeom prst="rect">
            <a:avLst/>
          </a:prstGeom>
        </p:spPr>
      </p:pic>
      <p:pic>
        <p:nvPicPr>
          <p:cNvPr id="47" name="Рисунок 4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17" y="245556"/>
            <a:ext cx="1783080" cy="12757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045824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3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7" grpId="0" animBg="1"/>
      <p:bldP spid="85" grpId="0" animBg="1"/>
      <p:bldP spid="8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23528" y="2290592"/>
            <a:ext cx="5328592" cy="3946720"/>
          </a:xfrm>
          <a:prstGeom prst="rect">
            <a:avLst/>
          </a:prstGeom>
          <a:solidFill>
            <a:schemeClr val="bg1"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751100" y="4581128"/>
            <a:ext cx="4351343" cy="0"/>
          </a:xfrm>
          <a:prstGeom prst="straightConnector1">
            <a:avLst/>
          </a:prstGeom>
          <a:ln w="22225" cap="sq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755576" y="3010672"/>
            <a:ext cx="0" cy="18002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3313" y="2749062"/>
            <a:ext cx="4315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err="1" smtClean="0"/>
              <a:t>Х,м</a:t>
            </a:r>
            <a:endParaRPr lang="ru-RU" sz="11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102443" y="4437922"/>
            <a:ext cx="356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t</a:t>
            </a:r>
            <a:r>
              <a:rPr lang="ru-RU" sz="1100" b="1" dirty="0" smtClean="0"/>
              <a:t>,с</a:t>
            </a:r>
            <a:endParaRPr lang="ru-RU" sz="1100" b="1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6660232" y="3195637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X</a:t>
            </a:r>
            <a:r>
              <a:rPr lang="en-US" baseline="-25000" dirty="0" smtClean="0">
                <a:solidFill>
                  <a:srgbClr val="00B0F0"/>
                </a:solidFill>
              </a:rPr>
              <a:t>1</a:t>
            </a:r>
            <a:r>
              <a:rPr lang="en-US" dirty="0" smtClean="0">
                <a:solidFill>
                  <a:srgbClr val="00B0F0"/>
                </a:solidFill>
              </a:rPr>
              <a:t>= -10+5t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661229" y="4715315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X</a:t>
            </a:r>
            <a:r>
              <a:rPr lang="ru-RU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en-US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= -10</a:t>
            </a:r>
            <a:endParaRPr lang="ru-RU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661229" y="3971781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17B94D"/>
                </a:solidFill>
              </a:rPr>
              <a:t>X</a:t>
            </a:r>
            <a:r>
              <a:rPr lang="en-US" baseline="-25000" dirty="0">
                <a:solidFill>
                  <a:srgbClr val="17B94D"/>
                </a:solidFill>
              </a:rPr>
              <a:t>2</a:t>
            </a:r>
            <a:r>
              <a:rPr lang="en-US" baseline="-25000" dirty="0" smtClean="0">
                <a:solidFill>
                  <a:srgbClr val="17B94D"/>
                </a:solidFill>
              </a:rPr>
              <a:t> </a:t>
            </a:r>
            <a:r>
              <a:rPr lang="en-US" dirty="0" smtClean="0">
                <a:solidFill>
                  <a:srgbClr val="17B94D"/>
                </a:solidFill>
              </a:rPr>
              <a:t>= 15-1.5t</a:t>
            </a:r>
            <a:endParaRPr lang="ru-RU" dirty="0" smtClean="0">
              <a:solidFill>
                <a:srgbClr val="17B94D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660232" y="2460341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t=0;2;4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11" name="Прямая соединительная линия 110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755576" y="4187805"/>
            <a:ext cx="0" cy="393323"/>
          </a:xfrm>
          <a:prstGeom prst="line">
            <a:avLst/>
          </a:prstGeom>
          <a:ln w="15875">
            <a:solidFill>
              <a:schemeClr val="tx1"/>
            </a:solidFill>
            <a:headEnd type="none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751100" y="3775119"/>
            <a:ext cx="0" cy="393323"/>
          </a:xfrm>
          <a:prstGeom prst="line">
            <a:avLst/>
          </a:prstGeom>
          <a:ln w="15875">
            <a:solidFill>
              <a:schemeClr val="tx1"/>
            </a:solidFill>
            <a:headEnd type="none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755576" y="3356992"/>
            <a:ext cx="0" cy="393323"/>
          </a:xfrm>
          <a:prstGeom prst="line">
            <a:avLst/>
          </a:prstGeom>
          <a:ln w="15875">
            <a:solidFill>
              <a:schemeClr val="tx1"/>
            </a:solidFill>
            <a:headEnd type="none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755576" y="4581128"/>
            <a:ext cx="0" cy="393323"/>
          </a:xfrm>
          <a:prstGeom prst="line">
            <a:avLst/>
          </a:prstGeom>
          <a:ln w="15875">
            <a:solidFill>
              <a:schemeClr val="tx1"/>
            </a:solidFill>
            <a:headEnd type="diamon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755576" y="5012808"/>
            <a:ext cx="0" cy="393323"/>
          </a:xfrm>
          <a:prstGeom prst="line">
            <a:avLst/>
          </a:prstGeom>
          <a:ln w="15875">
            <a:solidFill>
              <a:schemeClr val="tx1"/>
            </a:solidFill>
            <a:headEnd type="diamon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12063" y="405700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5</a:t>
            </a:r>
            <a:endParaRPr lang="ru-RU" sz="11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33679" y="3644314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10</a:t>
            </a:r>
            <a:endParaRPr lang="ru-RU" sz="11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433679" y="3226187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15</a:t>
            </a:r>
            <a:endParaRPr lang="ru-RU" sz="11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477715" y="4828332"/>
            <a:ext cx="3225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-5</a:t>
            </a:r>
            <a:endParaRPr lang="ru-RU" sz="11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399167" y="5275326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-10</a:t>
            </a:r>
            <a:endParaRPr lang="ru-RU" sz="1100" b="1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755576" y="4581128"/>
            <a:ext cx="1152128" cy="0"/>
          </a:xfrm>
          <a:prstGeom prst="line">
            <a:avLst/>
          </a:prstGeom>
          <a:ln w="2222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1907703" y="4581128"/>
            <a:ext cx="1152128" cy="0"/>
          </a:xfrm>
          <a:prstGeom prst="line">
            <a:avLst/>
          </a:prstGeom>
          <a:ln w="2222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3077112" y="4581128"/>
            <a:ext cx="1152128" cy="0"/>
          </a:xfrm>
          <a:prstGeom prst="line">
            <a:avLst/>
          </a:prstGeom>
          <a:ln w="2222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776097" y="4566722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2</a:t>
            </a:r>
            <a:endParaRPr lang="ru-RU" sz="11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2945505" y="4568727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4</a:t>
            </a:r>
            <a:endParaRPr lang="ru-RU" sz="11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4097633" y="4547294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6</a:t>
            </a:r>
            <a:endParaRPr lang="ru-RU" sz="1100" b="1" dirty="0"/>
          </a:p>
        </p:txBody>
      </p:sp>
      <p:sp>
        <p:nvSpPr>
          <p:cNvPr id="62" name="Блок-схема: узел 61"/>
          <p:cNvSpPr/>
          <p:nvPr/>
        </p:nvSpPr>
        <p:spPr>
          <a:xfrm>
            <a:off x="1884844" y="4561205"/>
            <a:ext cx="45719" cy="45719"/>
          </a:xfrm>
          <a:prstGeom prst="flowChartConnector">
            <a:avLst/>
          </a:prstGeom>
          <a:solidFill>
            <a:srgbClr val="00B0F0"/>
          </a:solidFill>
          <a:ln w="47625" cap="flat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Блок-схема: узел 62"/>
          <p:cNvSpPr/>
          <p:nvPr/>
        </p:nvSpPr>
        <p:spPr>
          <a:xfrm>
            <a:off x="3040838" y="3731653"/>
            <a:ext cx="45719" cy="45719"/>
          </a:xfrm>
          <a:prstGeom prst="flowChartConnector">
            <a:avLst/>
          </a:prstGeom>
          <a:solidFill>
            <a:srgbClr val="00B0F0"/>
          </a:solidFill>
          <a:ln w="47625" cap="flat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/>
          <p:cNvCxnSpPr>
            <a:stCxn id="60" idx="3"/>
          </p:cNvCxnSpPr>
          <p:nvPr/>
        </p:nvCxnSpPr>
        <p:spPr>
          <a:xfrm flipV="1">
            <a:off x="739411" y="3429000"/>
            <a:ext cx="2752469" cy="1993295"/>
          </a:xfrm>
          <a:prstGeom prst="line">
            <a:avLst/>
          </a:prstGeom>
          <a:ln w="254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Блок-схема: узел 69"/>
          <p:cNvSpPr/>
          <p:nvPr/>
        </p:nvSpPr>
        <p:spPr>
          <a:xfrm>
            <a:off x="726521" y="3317846"/>
            <a:ext cx="45719" cy="45719"/>
          </a:xfrm>
          <a:prstGeom prst="flowChartConnector">
            <a:avLst/>
          </a:prstGeom>
          <a:solidFill>
            <a:srgbClr val="17B94D"/>
          </a:solidFill>
          <a:ln w="47625" cap="flat">
            <a:solidFill>
              <a:srgbClr val="17B9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8" name="Группа 97"/>
          <p:cNvGrpSpPr/>
          <p:nvPr/>
        </p:nvGrpSpPr>
        <p:grpSpPr>
          <a:xfrm>
            <a:off x="1872591" y="3340705"/>
            <a:ext cx="341760" cy="278977"/>
            <a:chOff x="1835696" y="3411661"/>
            <a:chExt cx="341760" cy="278977"/>
          </a:xfrm>
        </p:grpSpPr>
        <p:sp>
          <p:nvSpPr>
            <p:cNvPr id="71" name="Блок-схема: узел 70"/>
            <p:cNvSpPr/>
            <p:nvPr/>
          </p:nvSpPr>
          <p:spPr>
            <a:xfrm>
              <a:off x="1886776" y="3644919"/>
              <a:ext cx="45719" cy="45719"/>
            </a:xfrm>
            <a:prstGeom prst="flowChartConnector">
              <a:avLst/>
            </a:prstGeom>
            <a:solidFill>
              <a:srgbClr val="17B94D"/>
            </a:solidFill>
            <a:ln w="47625" cap="flat">
              <a:solidFill>
                <a:srgbClr val="17B94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835696" y="3411661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rgbClr val="17B94D"/>
                  </a:solidFill>
                </a:rPr>
                <a:t>12</a:t>
              </a:r>
              <a:endParaRPr lang="ru-RU" sz="1100" b="1" dirty="0">
                <a:solidFill>
                  <a:srgbClr val="17B94D"/>
                </a:solidFill>
              </a:endParaRPr>
            </a:p>
          </p:txBody>
        </p:sp>
      </p:grpSp>
      <p:grpSp>
        <p:nvGrpSpPr>
          <p:cNvPr id="101" name="Группа 100"/>
          <p:cNvGrpSpPr/>
          <p:nvPr/>
        </p:nvGrpSpPr>
        <p:grpSpPr>
          <a:xfrm>
            <a:off x="3048913" y="3662968"/>
            <a:ext cx="286074" cy="261610"/>
            <a:chOff x="3059832" y="3625057"/>
            <a:chExt cx="286074" cy="261610"/>
          </a:xfrm>
        </p:grpSpPr>
        <p:sp>
          <p:nvSpPr>
            <p:cNvPr id="75" name="Блок-схема: узел 74"/>
            <p:cNvSpPr/>
            <p:nvPr/>
          </p:nvSpPr>
          <p:spPr>
            <a:xfrm>
              <a:off x="3059832" y="3789040"/>
              <a:ext cx="45719" cy="45719"/>
            </a:xfrm>
            <a:prstGeom prst="flowChartConnector">
              <a:avLst/>
            </a:prstGeom>
            <a:solidFill>
              <a:srgbClr val="17B94D"/>
            </a:solidFill>
            <a:ln w="47625" cap="flat">
              <a:solidFill>
                <a:srgbClr val="17B94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082692" y="3625057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rgbClr val="17B94D"/>
                  </a:solidFill>
                </a:rPr>
                <a:t>9</a:t>
              </a:r>
              <a:endParaRPr lang="ru-RU" sz="1100" b="1" dirty="0">
                <a:solidFill>
                  <a:srgbClr val="17B94D"/>
                </a:solidFill>
              </a:endParaRPr>
            </a:p>
          </p:txBody>
        </p:sp>
      </p:grpSp>
      <p:cxnSp>
        <p:nvCxnSpPr>
          <p:cNvPr id="108" name="Прямая соединительная линия 107"/>
          <p:cNvCxnSpPr>
            <a:stCxn id="60" idx="2"/>
          </p:cNvCxnSpPr>
          <p:nvPr/>
        </p:nvCxnSpPr>
        <p:spPr>
          <a:xfrm flipV="1">
            <a:off x="732716" y="5406130"/>
            <a:ext cx="3407236" cy="1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721262" y="3335600"/>
            <a:ext cx="2686656" cy="581383"/>
          </a:xfrm>
          <a:prstGeom prst="line">
            <a:avLst/>
          </a:prstGeom>
          <a:ln w="25400">
            <a:solidFill>
              <a:srgbClr val="17B94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Блок-схема: узел 59"/>
          <p:cNvSpPr/>
          <p:nvPr/>
        </p:nvSpPr>
        <p:spPr>
          <a:xfrm>
            <a:off x="732716" y="5383271"/>
            <a:ext cx="45719" cy="45719"/>
          </a:xfrm>
          <a:prstGeom prst="flowChartConnector">
            <a:avLst/>
          </a:prstGeom>
          <a:solidFill>
            <a:srgbClr val="00B0F0"/>
          </a:solidFill>
          <a:ln w="47625" cap="flat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3" name="Рисунок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3027" y="618669"/>
            <a:ext cx="5382362" cy="706808"/>
          </a:xfrm>
          <a:prstGeom prst="rect">
            <a:avLst/>
          </a:prstGeom>
        </p:spPr>
      </p:pic>
      <p:cxnSp>
        <p:nvCxnSpPr>
          <p:cNvPr id="44" name="Прямая соединительная линия 43"/>
          <p:cNvCxnSpPr/>
          <p:nvPr/>
        </p:nvCxnSpPr>
        <p:spPr>
          <a:xfrm flipH="1" flipV="1">
            <a:off x="749380" y="4628921"/>
            <a:ext cx="10021" cy="990649"/>
          </a:xfrm>
          <a:prstGeom prst="line">
            <a:avLst/>
          </a:prstGeom>
          <a:ln w="2222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Рисунок 5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17" y="260648"/>
            <a:ext cx="1783080" cy="13093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70176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10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1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7" grpId="0" animBg="1"/>
      <p:bldP spid="62" grpId="0" animBg="1"/>
      <p:bldP spid="63" grpId="0" animBg="1"/>
      <p:bldP spid="70" grpId="0" animBg="1"/>
      <p:bldP spid="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77527" y="1844824"/>
            <a:ext cx="5328592" cy="4319955"/>
          </a:xfrm>
          <a:prstGeom prst="rect">
            <a:avLst/>
          </a:prstGeom>
          <a:solidFill>
            <a:schemeClr val="bg1"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809575" y="5804739"/>
            <a:ext cx="4320480" cy="0"/>
          </a:xfrm>
          <a:prstGeom prst="straightConnector1">
            <a:avLst/>
          </a:prstGeom>
          <a:ln w="22225" cap="sq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 flipV="1">
            <a:off x="808198" y="2204864"/>
            <a:ext cx="1378" cy="3599875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1466" y="1871246"/>
            <a:ext cx="4315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err="1" smtClean="0"/>
              <a:t>Х,м</a:t>
            </a:r>
            <a:endParaRPr lang="ru-RU" sz="11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130055" y="5673934"/>
            <a:ext cx="356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t</a:t>
            </a:r>
            <a:r>
              <a:rPr lang="ru-RU" sz="1100" b="1" dirty="0"/>
              <a:t>,</a:t>
            </a:r>
            <a:r>
              <a:rPr lang="ru-RU" sz="1100" b="1" dirty="0" smtClean="0"/>
              <a:t>с</a:t>
            </a:r>
            <a:endParaRPr lang="ru-RU" sz="1100" b="1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6660232" y="3195637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X</a:t>
            </a:r>
            <a:r>
              <a:rPr lang="en-US" baseline="-25000" dirty="0" smtClean="0">
                <a:solidFill>
                  <a:srgbClr val="00B0F0"/>
                </a:solidFill>
              </a:rPr>
              <a:t>1</a:t>
            </a:r>
            <a:r>
              <a:rPr lang="en-US" dirty="0" smtClean="0">
                <a:solidFill>
                  <a:srgbClr val="00B0F0"/>
                </a:solidFill>
              </a:rPr>
              <a:t>=</a:t>
            </a:r>
            <a:r>
              <a:rPr lang="ru-RU" dirty="0" smtClean="0">
                <a:solidFill>
                  <a:srgbClr val="00B0F0"/>
                </a:solidFill>
              </a:rPr>
              <a:t> 40+10</a:t>
            </a:r>
            <a:r>
              <a:rPr lang="en-US" dirty="0" smtClean="0">
                <a:solidFill>
                  <a:srgbClr val="00B0F0"/>
                </a:solidFill>
              </a:rPr>
              <a:t>t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661229" y="4715315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X</a:t>
            </a:r>
            <a:r>
              <a:rPr lang="ru-RU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en-US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= 120-20t</a:t>
            </a:r>
            <a:endParaRPr lang="ru-RU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661229" y="3971781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17B94D"/>
                </a:solidFill>
              </a:rPr>
              <a:t>X</a:t>
            </a:r>
            <a:r>
              <a:rPr lang="en-US" baseline="-25000" dirty="0">
                <a:solidFill>
                  <a:srgbClr val="17B94D"/>
                </a:solidFill>
              </a:rPr>
              <a:t>2</a:t>
            </a:r>
            <a:r>
              <a:rPr lang="en-US" baseline="-25000" dirty="0" smtClean="0">
                <a:solidFill>
                  <a:srgbClr val="17B94D"/>
                </a:solidFill>
              </a:rPr>
              <a:t> </a:t>
            </a:r>
            <a:r>
              <a:rPr lang="en-US" dirty="0" smtClean="0">
                <a:solidFill>
                  <a:srgbClr val="17B94D"/>
                </a:solidFill>
              </a:rPr>
              <a:t>= 20</a:t>
            </a:r>
            <a:endParaRPr lang="ru-RU" dirty="0" smtClean="0">
              <a:solidFill>
                <a:srgbClr val="17B94D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660232" y="2460341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t=0;2;4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11" name="Прямая соединительная линия 110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809575" y="5228675"/>
            <a:ext cx="0" cy="576064"/>
          </a:xfrm>
          <a:prstGeom prst="line">
            <a:avLst/>
          </a:prstGeom>
          <a:ln w="158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09575" y="5804739"/>
            <a:ext cx="1728192" cy="0"/>
          </a:xfrm>
          <a:prstGeom prst="line">
            <a:avLst/>
          </a:prstGeom>
          <a:ln w="158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2537767" y="5804739"/>
            <a:ext cx="1728192" cy="0"/>
          </a:xfrm>
          <a:prstGeom prst="line">
            <a:avLst/>
          </a:prstGeom>
          <a:ln w="158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475678" y="3352339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/>
              <a:t>8</a:t>
            </a:r>
            <a:r>
              <a:rPr lang="en-US" sz="1100" b="1" dirty="0" smtClean="0"/>
              <a:t>0</a:t>
            </a:r>
            <a:endParaRPr lang="ru-RU" sz="1100" b="1" dirty="0"/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V="1">
            <a:off x="809575" y="4642782"/>
            <a:ext cx="0" cy="576064"/>
          </a:xfrm>
          <a:prstGeom prst="line">
            <a:avLst/>
          </a:prstGeom>
          <a:ln w="158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V="1">
            <a:off x="809575" y="4066718"/>
            <a:ext cx="0" cy="576064"/>
          </a:xfrm>
          <a:prstGeom prst="line">
            <a:avLst/>
          </a:prstGeom>
          <a:ln w="158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flipV="1">
            <a:off x="809575" y="3483144"/>
            <a:ext cx="0" cy="576064"/>
          </a:xfrm>
          <a:prstGeom prst="line">
            <a:avLst/>
          </a:prstGeom>
          <a:ln w="158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65062" y="3935913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/>
              <a:t>6</a:t>
            </a:r>
            <a:r>
              <a:rPr lang="en-US" sz="1100" b="1" dirty="0" smtClean="0"/>
              <a:t>0</a:t>
            </a:r>
            <a:endParaRPr lang="ru-RU" sz="1100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475678" y="4511977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/>
              <a:t>4</a:t>
            </a:r>
            <a:r>
              <a:rPr lang="en-US" sz="1100" b="1" dirty="0" smtClean="0"/>
              <a:t>0</a:t>
            </a:r>
            <a:endParaRPr lang="ru-RU" sz="1100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475678" y="509787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/>
              <a:t>2</a:t>
            </a:r>
            <a:r>
              <a:rPr lang="en-US" sz="1100" b="1" dirty="0" smtClean="0"/>
              <a:t>0</a:t>
            </a:r>
            <a:endParaRPr lang="ru-RU" sz="11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514951" y="5662474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0</a:t>
            </a:r>
            <a:endParaRPr lang="ru-RU" sz="11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2406922" y="5793279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/>
              <a:t>2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134352" y="5793279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/>
              <a:t>4</a:t>
            </a:r>
            <a:endParaRPr lang="ru-RU" sz="1100" b="1" dirty="0"/>
          </a:p>
        </p:txBody>
      </p:sp>
      <p:sp>
        <p:nvSpPr>
          <p:cNvPr id="79" name="Блок-схема: узел 78"/>
          <p:cNvSpPr/>
          <p:nvPr/>
        </p:nvSpPr>
        <p:spPr>
          <a:xfrm>
            <a:off x="783962" y="4619922"/>
            <a:ext cx="45719" cy="45719"/>
          </a:xfrm>
          <a:prstGeom prst="flowChartConnector">
            <a:avLst/>
          </a:prstGeom>
          <a:solidFill>
            <a:srgbClr val="00B0F0"/>
          </a:solidFill>
          <a:ln w="47625" cap="flat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Блок-схема: узел 79"/>
          <p:cNvSpPr/>
          <p:nvPr/>
        </p:nvSpPr>
        <p:spPr>
          <a:xfrm>
            <a:off x="2515669" y="4036963"/>
            <a:ext cx="45719" cy="45719"/>
          </a:xfrm>
          <a:prstGeom prst="flowChartConnector">
            <a:avLst/>
          </a:prstGeom>
          <a:solidFill>
            <a:srgbClr val="00B0F0"/>
          </a:solidFill>
          <a:ln w="47625" cap="flat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Блок-схема: узел 81"/>
          <p:cNvSpPr/>
          <p:nvPr/>
        </p:nvSpPr>
        <p:spPr>
          <a:xfrm>
            <a:off x="4225316" y="3460284"/>
            <a:ext cx="45719" cy="45719"/>
          </a:xfrm>
          <a:prstGeom prst="flowChartConnector">
            <a:avLst/>
          </a:prstGeom>
          <a:solidFill>
            <a:srgbClr val="00B0F0"/>
          </a:solidFill>
          <a:ln w="47625" cap="flat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3" name="Прямая соединительная линия 82"/>
          <p:cNvCxnSpPr>
            <a:stCxn id="79" idx="3"/>
            <a:endCxn id="82" idx="6"/>
          </p:cNvCxnSpPr>
          <p:nvPr/>
        </p:nvCxnSpPr>
        <p:spPr>
          <a:xfrm flipV="1">
            <a:off x="790657" y="3483144"/>
            <a:ext cx="3480378" cy="1175802"/>
          </a:xfrm>
          <a:prstGeom prst="line">
            <a:avLst/>
          </a:prstGeom>
          <a:ln w="254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Блок-схема: узел 87"/>
          <p:cNvSpPr/>
          <p:nvPr/>
        </p:nvSpPr>
        <p:spPr>
          <a:xfrm>
            <a:off x="790657" y="5205815"/>
            <a:ext cx="45719" cy="45719"/>
          </a:xfrm>
          <a:prstGeom prst="flowChartConnector">
            <a:avLst/>
          </a:prstGeom>
          <a:solidFill>
            <a:srgbClr val="17B94D"/>
          </a:solidFill>
          <a:ln w="47625" cap="flat">
            <a:solidFill>
              <a:srgbClr val="17B9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9" name="Прямая соединительная линия 88"/>
          <p:cNvCxnSpPr>
            <a:stCxn id="88" idx="6"/>
          </p:cNvCxnSpPr>
          <p:nvPr/>
        </p:nvCxnSpPr>
        <p:spPr>
          <a:xfrm flipV="1">
            <a:off x="836376" y="5205815"/>
            <a:ext cx="3861631" cy="22860"/>
          </a:xfrm>
          <a:prstGeom prst="line">
            <a:avLst/>
          </a:prstGeom>
          <a:ln w="22225">
            <a:solidFill>
              <a:srgbClr val="17B94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809575" y="2929939"/>
            <a:ext cx="0" cy="576064"/>
          </a:xfrm>
          <a:prstGeom prst="line">
            <a:avLst/>
          </a:prstGeom>
          <a:ln w="158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 flipV="1">
            <a:off x="809575" y="2353875"/>
            <a:ext cx="0" cy="576064"/>
          </a:xfrm>
          <a:prstGeom prst="line">
            <a:avLst/>
          </a:prstGeom>
          <a:ln w="158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425788" y="2807350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100</a:t>
            </a:r>
            <a:endParaRPr lang="ru-RU" sz="1100" b="1" dirty="0"/>
          </a:p>
        </p:txBody>
      </p:sp>
      <p:sp>
        <p:nvSpPr>
          <p:cNvPr id="107" name="TextBox 106"/>
          <p:cNvSpPr txBox="1"/>
          <p:nvPr/>
        </p:nvSpPr>
        <p:spPr>
          <a:xfrm>
            <a:off x="425788" y="2231286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120</a:t>
            </a:r>
            <a:endParaRPr lang="ru-RU" sz="1100" b="1" dirty="0"/>
          </a:p>
        </p:txBody>
      </p:sp>
      <p:sp>
        <p:nvSpPr>
          <p:cNvPr id="108" name="Блок-схема: узел 107"/>
          <p:cNvSpPr/>
          <p:nvPr/>
        </p:nvSpPr>
        <p:spPr>
          <a:xfrm>
            <a:off x="781865" y="2348880"/>
            <a:ext cx="45719" cy="45719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 w="47625" cap="flat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Блок-схема: узел 108"/>
          <p:cNvSpPr/>
          <p:nvPr/>
        </p:nvSpPr>
        <p:spPr>
          <a:xfrm>
            <a:off x="2510057" y="3501008"/>
            <a:ext cx="45719" cy="45719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 w="47625" cap="flat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Блок-схема: узел 109"/>
          <p:cNvSpPr/>
          <p:nvPr/>
        </p:nvSpPr>
        <p:spPr>
          <a:xfrm>
            <a:off x="4211960" y="4607417"/>
            <a:ext cx="45719" cy="45719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 w="47625" cap="flat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5" name="Прямая соединительная линия 114"/>
          <p:cNvCxnSpPr>
            <a:stCxn id="108" idx="1"/>
          </p:cNvCxnSpPr>
          <p:nvPr/>
        </p:nvCxnSpPr>
        <p:spPr>
          <a:xfrm>
            <a:off x="788560" y="2355575"/>
            <a:ext cx="3477399" cy="2310066"/>
          </a:xfrm>
          <a:prstGeom prst="line">
            <a:avLst/>
          </a:prstGeom>
          <a:ln w="22225">
            <a:solidFill>
              <a:schemeClr val="accent6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Рисунок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6013" y="628794"/>
            <a:ext cx="5382362" cy="706808"/>
          </a:xfrm>
          <a:prstGeom prst="rect">
            <a:avLst/>
          </a:prstGeom>
        </p:spPr>
      </p:pic>
      <p:pic>
        <p:nvPicPr>
          <p:cNvPr id="41" name="Рисунок 4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17" y="245556"/>
            <a:ext cx="1783080" cy="12757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01549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7" grpId="0" animBg="1"/>
      <p:bldP spid="79" grpId="0" animBg="1"/>
      <p:bldP spid="80" grpId="0" animBg="1"/>
      <p:bldP spid="82" grpId="0" animBg="1"/>
      <p:bldP spid="88" grpId="0" animBg="1"/>
      <p:bldP spid="108" grpId="0" animBg="1"/>
      <p:bldP spid="109" grpId="0" animBg="1"/>
      <p:bldP spid="1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46423" y="2204864"/>
            <a:ext cx="5328592" cy="4176464"/>
          </a:xfrm>
          <a:prstGeom prst="rect">
            <a:avLst/>
          </a:prstGeom>
          <a:solidFill>
            <a:schemeClr val="bg1"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827584" y="4365104"/>
            <a:ext cx="4320480" cy="0"/>
          </a:xfrm>
          <a:prstGeom prst="straightConnector1">
            <a:avLst/>
          </a:prstGeom>
          <a:ln w="22225" cap="sq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6321" y="2329536"/>
            <a:ext cx="4315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err="1" smtClean="0"/>
              <a:t>Х,м</a:t>
            </a:r>
            <a:endParaRPr lang="ru-RU" sz="11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148064" y="4234299"/>
            <a:ext cx="356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t</a:t>
            </a:r>
            <a:r>
              <a:rPr lang="ru-RU" sz="1100" b="1" dirty="0"/>
              <a:t>,</a:t>
            </a:r>
            <a:r>
              <a:rPr lang="ru-RU" sz="1100" b="1" dirty="0" smtClean="0"/>
              <a:t>с</a:t>
            </a:r>
            <a:endParaRPr lang="ru-RU" sz="1100" b="1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6660232" y="3195637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X</a:t>
            </a:r>
            <a:r>
              <a:rPr lang="en-US" baseline="-25000" dirty="0" smtClean="0">
                <a:solidFill>
                  <a:srgbClr val="00B0F0"/>
                </a:solidFill>
              </a:rPr>
              <a:t>1 </a:t>
            </a:r>
            <a:r>
              <a:rPr lang="en-US" dirty="0" smtClean="0">
                <a:solidFill>
                  <a:srgbClr val="00B0F0"/>
                </a:solidFill>
              </a:rPr>
              <a:t>= -20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661229" y="4715315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X</a:t>
            </a:r>
            <a:r>
              <a:rPr lang="ru-RU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en-US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= 7,5t</a:t>
            </a:r>
            <a:endParaRPr lang="ru-RU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661229" y="3971781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17B94D"/>
                </a:solidFill>
              </a:rPr>
              <a:t>X</a:t>
            </a:r>
            <a:r>
              <a:rPr lang="en-US" baseline="-25000" dirty="0">
                <a:solidFill>
                  <a:srgbClr val="17B94D"/>
                </a:solidFill>
              </a:rPr>
              <a:t>2</a:t>
            </a:r>
            <a:r>
              <a:rPr lang="en-US" baseline="-25000" dirty="0" smtClean="0">
                <a:solidFill>
                  <a:srgbClr val="17B94D"/>
                </a:solidFill>
              </a:rPr>
              <a:t> </a:t>
            </a:r>
            <a:r>
              <a:rPr lang="en-US" dirty="0" smtClean="0">
                <a:solidFill>
                  <a:srgbClr val="17B94D"/>
                </a:solidFill>
              </a:rPr>
              <a:t>= 30-15t</a:t>
            </a:r>
            <a:endParaRPr lang="ru-RU" dirty="0" smtClean="0">
              <a:solidFill>
                <a:srgbClr val="17B94D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660232" y="2460341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t=0;2;4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11" name="Прямая соединительная линия 110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27584" y="2676365"/>
            <a:ext cx="0" cy="1688740"/>
          </a:xfrm>
          <a:prstGeom prst="line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827584" y="4365104"/>
            <a:ext cx="0" cy="432048"/>
          </a:xfrm>
          <a:prstGeom prst="line">
            <a:avLst/>
          </a:prstGeom>
          <a:ln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827584" y="4869160"/>
            <a:ext cx="0" cy="432048"/>
          </a:xfrm>
          <a:prstGeom prst="line">
            <a:avLst/>
          </a:prstGeom>
          <a:ln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827584" y="5373216"/>
            <a:ext cx="0" cy="432048"/>
          </a:xfrm>
          <a:prstGeom prst="line">
            <a:avLst/>
          </a:prstGeom>
          <a:ln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828398" y="3933056"/>
            <a:ext cx="0" cy="432048"/>
          </a:xfrm>
          <a:prstGeom prst="line">
            <a:avLst/>
          </a:prstGeom>
          <a:ln>
            <a:solidFill>
              <a:schemeClr val="tx1"/>
            </a:solidFill>
            <a:headEnd type="diamon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827584" y="3461181"/>
            <a:ext cx="0" cy="432048"/>
          </a:xfrm>
          <a:prstGeom prst="line">
            <a:avLst/>
          </a:prstGeom>
          <a:ln>
            <a:solidFill>
              <a:schemeClr val="tx1"/>
            </a:solidFill>
            <a:headEnd type="diamon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828398" y="2979613"/>
            <a:ext cx="0" cy="432048"/>
          </a:xfrm>
          <a:prstGeom prst="line">
            <a:avLst/>
          </a:prstGeom>
          <a:ln>
            <a:solidFill>
              <a:schemeClr val="tx1"/>
            </a:solidFill>
            <a:headEnd type="diamon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828398" y="4365104"/>
            <a:ext cx="1728192" cy="0"/>
          </a:xfrm>
          <a:prstGeom prst="line">
            <a:avLst/>
          </a:prstGeom>
          <a:ln w="158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556590" y="4365104"/>
            <a:ext cx="1728192" cy="0"/>
          </a:xfrm>
          <a:prstGeom prst="line">
            <a:avLst/>
          </a:prstGeom>
          <a:ln w="158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424983" y="4365104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/>
              <a:t>2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153175" y="4365104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4</a:t>
            </a:r>
            <a:endParaRPr lang="ru-RU" sz="1100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441321" y="4659952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-10</a:t>
            </a:r>
            <a:endParaRPr lang="ru-RU" sz="1100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430729" y="5157192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-20</a:t>
            </a:r>
            <a:endParaRPr lang="ru-RU" sz="11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441321" y="5674459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-30</a:t>
            </a:r>
            <a:endParaRPr lang="ru-RU" sz="11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536321" y="4234299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0</a:t>
            </a:r>
            <a:endParaRPr lang="ru-RU" sz="11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500633" y="3802251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10</a:t>
            </a:r>
            <a:endParaRPr lang="ru-RU" sz="11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500633" y="3330376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20</a:t>
            </a:r>
            <a:endParaRPr lang="ru-RU" sz="1100" b="1" dirty="0"/>
          </a:p>
        </p:txBody>
      </p:sp>
      <p:sp>
        <p:nvSpPr>
          <p:cNvPr id="80" name="TextBox 79"/>
          <p:cNvSpPr txBox="1"/>
          <p:nvPr/>
        </p:nvSpPr>
        <p:spPr>
          <a:xfrm>
            <a:off x="500633" y="2848808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3</a:t>
            </a:r>
            <a:r>
              <a:rPr lang="en-US" sz="1100" b="1" dirty="0" smtClean="0"/>
              <a:t>0</a:t>
            </a:r>
            <a:endParaRPr lang="ru-RU" sz="1100" b="1" dirty="0"/>
          </a:p>
        </p:txBody>
      </p:sp>
      <p:sp>
        <p:nvSpPr>
          <p:cNvPr id="83" name="Блок-схема: узел 82"/>
          <p:cNvSpPr/>
          <p:nvPr/>
        </p:nvSpPr>
        <p:spPr>
          <a:xfrm>
            <a:off x="808941" y="5279017"/>
            <a:ext cx="45719" cy="45719"/>
          </a:xfrm>
          <a:prstGeom prst="flowChartConnector">
            <a:avLst/>
          </a:prstGeom>
          <a:solidFill>
            <a:srgbClr val="00B0F0"/>
          </a:solidFill>
          <a:ln w="47625" cap="flat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7" name="Прямая соединительная линия 86"/>
          <p:cNvCxnSpPr>
            <a:stCxn id="83" idx="2"/>
          </p:cNvCxnSpPr>
          <p:nvPr/>
        </p:nvCxnSpPr>
        <p:spPr>
          <a:xfrm flipV="1">
            <a:off x="808941" y="5279017"/>
            <a:ext cx="4123099" cy="22860"/>
          </a:xfrm>
          <a:prstGeom prst="line">
            <a:avLst/>
          </a:prstGeom>
          <a:ln w="254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Блок-схема: узел 87"/>
          <p:cNvSpPr/>
          <p:nvPr/>
        </p:nvSpPr>
        <p:spPr>
          <a:xfrm>
            <a:off x="808941" y="2956753"/>
            <a:ext cx="45719" cy="45719"/>
          </a:xfrm>
          <a:prstGeom prst="flowChartConnector">
            <a:avLst/>
          </a:prstGeom>
          <a:solidFill>
            <a:srgbClr val="17B94D"/>
          </a:solidFill>
          <a:ln w="47625" cap="flat">
            <a:solidFill>
              <a:srgbClr val="17B9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Блок-схема: узел 88"/>
          <p:cNvSpPr/>
          <p:nvPr/>
        </p:nvSpPr>
        <p:spPr>
          <a:xfrm>
            <a:off x="2533730" y="4342244"/>
            <a:ext cx="45719" cy="45719"/>
          </a:xfrm>
          <a:prstGeom prst="flowChartConnector">
            <a:avLst/>
          </a:prstGeom>
          <a:solidFill>
            <a:srgbClr val="17B94D"/>
          </a:solidFill>
          <a:ln w="47625" cap="flat">
            <a:solidFill>
              <a:srgbClr val="17B9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Блок-схема: узел 90"/>
          <p:cNvSpPr/>
          <p:nvPr/>
        </p:nvSpPr>
        <p:spPr>
          <a:xfrm>
            <a:off x="4283967" y="5782404"/>
            <a:ext cx="45719" cy="45719"/>
          </a:xfrm>
          <a:prstGeom prst="flowChartConnector">
            <a:avLst/>
          </a:prstGeom>
          <a:solidFill>
            <a:srgbClr val="17B94D"/>
          </a:solidFill>
          <a:ln w="47625" cap="flat">
            <a:solidFill>
              <a:srgbClr val="17B9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2" name="Прямая соединительная линия 91"/>
          <p:cNvCxnSpPr>
            <a:stCxn id="88" idx="1"/>
          </p:cNvCxnSpPr>
          <p:nvPr/>
        </p:nvCxnSpPr>
        <p:spPr>
          <a:xfrm>
            <a:off x="815636" y="2963448"/>
            <a:ext cx="3514050" cy="2864675"/>
          </a:xfrm>
          <a:prstGeom prst="line">
            <a:avLst/>
          </a:prstGeom>
          <a:ln w="22225">
            <a:solidFill>
              <a:srgbClr val="17B94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Блок-схема: узел 92"/>
          <p:cNvSpPr/>
          <p:nvPr/>
        </p:nvSpPr>
        <p:spPr>
          <a:xfrm>
            <a:off x="803970" y="4342243"/>
            <a:ext cx="45719" cy="45719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 w="47625" cap="flat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Блок-схема: узел 93"/>
          <p:cNvSpPr/>
          <p:nvPr/>
        </p:nvSpPr>
        <p:spPr>
          <a:xfrm>
            <a:off x="2526942" y="3657262"/>
            <a:ext cx="45719" cy="45719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 w="47625" cap="flat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Блок-схема: узел 94"/>
          <p:cNvSpPr/>
          <p:nvPr/>
        </p:nvSpPr>
        <p:spPr>
          <a:xfrm>
            <a:off x="4267396" y="2979613"/>
            <a:ext cx="45719" cy="45719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 w="47625" cap="flat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9" name="Прямая соединительная линия 98"/>
          <p:cNvCxnSpPr>
            <a:stCxn id="93" idx="2"/>
          </p:cNvCxnSpPr>
          <p:nvPr/>
        </p:nvCxnSpPr>
        <p:spPr>
          <a:xfrm flipV="1">
            <a:off x="803970" y="2979612"/>
            <a:ext cx="3525716" cy="1385491"/>
          </a:xfrm>
          <a:prstGeom prst="line">
            <a:avLst/>
          </a:prstGeom>
          <a:ln w="22225">
            <a:solidFill>
              <a:schemeClr val="accent6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Рисунок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6503" y="725424"/>
            <a:ext cx="6107457" cy="773539"/>
          </a:xfrm>
          <a:prstGeom prst="rect">
            <a:avLst/>
          </a:prstGeom>
        </p:spPr>
      </p:pic>
      <p:pic>
        <p:nvPicPr>
          <p:cNvPr id="42" name="Рисунок 4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17" y="245556"/>
            <a:ext cx="1783080" cy="12757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549215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3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7" grpId="0" animBg="1"/>
      <p:bldP spid="83" grpId="0" animBg="1"/>
      <p:bldP spid="88" grpId="0" animBg="1"/>
      <p:bldP spid="89" grpId="0" animBg="1"/>
      <p:bldP spid="91" grpId="0" animBg="1"/>
      <p:bldP spid="93" grpId="0" animBg="1"/>
      <p:bldP spid="94" grpId="0" animBg="1"/>
      <p:bldP spid="9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46423" y="2204864"/>
            <a:ext cx="5328592" cy="4176464"/>
          </a:xfrm>
          <a:prstGeom prst="rect">
            <a:avLst/>
          </a:prstGeom>
          <a:solidFill>
            <a:schemeClr val="bg1"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827584" y="4365104"/>
            <a:ext cx="4320480" cy="0"/>
          </a:xfrm>
          <a:prstGeom prst="straightConnector1">
            <a:avLst/>
          </a:prstGeom>
          <a:ln w="22225" cap="sq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6321" y="2329536"/>
            <a:ext cx="4315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err="1" smtClean="0"/>
              <a:t>Х,м</a:t>
            </a:r>
            <a:endParaRPr lang="ru-RU" sz="11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148064" y="4234299"/>
            <a:ext cx="356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t</a:t>
            </a:r>
            <a:r>
              <a:rPr lang="ru-RU" sz="1100" b="1" dirty="0" smtClean="0"/>
              <a:t>,с</a:t>
            </a:r>
            <a:endParaRPr lang="ru-RU" sz="1100" b="1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6660232" y="3195637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X</a:t>
            </a:r>
            <a:r>
              <a:rPr lang="en-US" baseline="-25000" dirty="0" smtClean="0">
                <a:solidFill>
                  <a:srgbClr val="00B0F0"/>
                </a:solidFill>
              </a:rPr>
              <a:t>1 </a:t>
            </a:r>
            <a:r>
              <a:rPr lang="en-US" dirty="0" smtClean="0">
                <a:solidFill>
                  <a:srgbClr val="00B0F0"/>
                </a:solidFill>
              </a:rPr>
              <a:t>= -10+5t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660232" y="2460341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t=0;2;4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11" name="Прямая соединительная линия 110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27584" y="2676365"/>
            <a:ext cx="0" cy="1688740"/>
          </a:xfrm>
          <a:prstGeom prst="line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827584" y="4365104"/>
            <a:ext cx="0" cy="432048"/>
          </a:xfrm>
          <a:prstGeom prst="line">
            <a:avLst/>
          </a:prstGeom>
          <a:ln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827584" y="4869160"/>
            <a:ext cx="0" cy="432048"/>
          </a:xfrm>
          <a:prstGeom prst="line">
            <a:avLst/>
          </a:prstGeom>
          <a:ln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827584" y="5373216"/>
            <a:ext cx="0" cy="432048"/>
          </a:xfrm>
          <a:prstGeom prst="line">
            <a:avLst/>
          </a:prstGeom>
          <a:ln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828398" y="3933056"/>
            <a:ext cx="0" cy="432048"/>
          </a:xfrm>
          <a:prstGeom prst="line">
            <a:avLst/>
          </a:prstGeom>
          <a:ln>
            <a:solidFill>
              <a:schemeClr val="tx1"/>
            </a:solidFill>
            <a:headEnd type="diamon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827584" y="3461181"/>
            <a:ext cx="0" cy="432048"/>
          </a:xfrm>
          <a:prstGeom prst="line">
            <a:avLst/>
          </a:prstGeom>
          <a:ln>
            <a:solidFill>
              <a:schemeClr val="tx1"/>
            </a:solidFill>
            <a:headEnd type="diamon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828398" y="2979613"/>
            <a:ext cx="0" cy="432048"/>
          </a:xfrm>
          <a:prstGeom prst="line">
            <a:avLst/>
          </a:prstGeom>
          <a:ln>
            <a:solidFill>
              <a:schemeClr val="tx1"/>
            </a:solidFill>
            <a:headEnd type="diamon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828398" y="4365104"/>
            <a:ext cx="1728192" cy="0"/>
          </a:xfrm>
          <a:prstGeom prst="line">
            <a:avLst/>
          </a:prstGeom>
          <a:ln w="158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556590" y="4365104"/>
            <a:ext cx="1728192" cy="0"/>
          </a:xfrm>
          <a:prstGeom prst="line">
            <a:avLst/>
          </a:prstGeom>
          <a:ln w="158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424983" y="4365104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/>
              <a:t>2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153175" y="4365104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4</a:t>
            </a:r>
            <a:endParaRPr lang="ru-RU" sz="1100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441321" y="4659952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-10</a:t>
            </a:r>
            <a:endParaRPr lang="ru-RU" sz="1100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430729" y="5157192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-20</a:t>
            </a:r>
            <a:endParaRPr lang="ru-RU" sz="11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441321" y="5674459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-30</a:t>
            </a:r>
            <a:endParaRPr lang="ru-RU" sz="11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536321" y="4234299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0</a:t>
            </a:r>
            <a:endParaRPr lang="ru-RU" sz="11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500633" y="3802251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10</a:t>
            </a:r>
            <a:endParaRPr lang="ru-RU" sz="11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500633" y="3330376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20</a:t>
            </a:r>
            <a:endParaRPr lang="ru-RU" sz="1100" b="1" dirty="0"/>
          </a:p>
        </p:txBody>
      </p:sp>
      <p:sp>
        <p:nvSpPr>
          <p:cNvPr id="80" name="TextBox 79"/>
          <p:cNvSpPr txBox="1"/>
          <p:nvPr/>
        </p:nvSpPr>
        <p:spPr>
          <a:xfrm>
            <a:off x="500633" y="2848808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3</a:t>
            </a:r>
            <a:r>
              <a:rPr lang="en-US" sz="1100" b="1" dirty="0" smtClean="0"/>
              <a:t>0</a:t>
            </a:r>
            <a:endParaRPr lang="ru-RU" sz="1100" b="1" dirty="0"/>
          </a:p>
        </p:txBody>
      </p:sp>
      <p:sp>
        <p:nvSpPr>
          <p:cNvPr id="41" name="Блок-схема: узел 40"/>
          <p:cNvSpPr/>
          <p:nvPr/>
        </p:nvSpPr>
        <p:spPr>
          <a:xfrm>
            <a:off x="805538" y="4773384"/>
            <a:ext cx="45719" cy="45719"/>
          </a:xfrm>
          <a:prstGeom prst="flowChartConnector">
            <a:avLst/>
          </a:prstGeom>
          <a:solidFill>
            <a:srgbClr val="00B0F0"/>
          </a:solidFill>
          <a:ln w="47625" cap="flat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Блок-схема: узел 41"/>
          <p:cNvSpPr/>
          <p:nvPr/>
        </p:nvSpPr>
        <p:spPr>
          <a:xfrm>
            <a:off x="2539801" y="4342245"/>
            <a:ext cx="45719" cy="45719"/>
          </a:xfrm>
          <a:prstGeom prst="flowChartConnector">
            <a:avLst/>
          </a:prstGeom>
          <a:solidFill>
            <a:srgbClr val="00B0F0"/>
          </a:solidFill>
          <a:ln w="47625" cap="flat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Блок-схема: узел 42"/>
          <p:cNvSpPr/>
          <p:nvPr/>
        </p:nvSpPr>
        <p:spPr>
          <a:xfrm>
            <a:off x="4261922" y="3910196"/>
            <a:ext cx="45719" cy="45719"/>
          </a:xfrm>
          <a:prstGeom prst="flowChartConnector">
            <a:avLst/>
          </a:prstGeom>
          <a:solidFill>
            <a:srgbClr val="00B0F0"/>
          </a:solidFill>
          <a:ln w="47625" cap="flat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единительная линия 43"/>
          <p:cNvCxnSpPr>
            <a:stCxn id="41" idx="2"/>
            <a:endCxn id="43" idx="6"/>
          </p:cNvCxnSpPr>
          <p:nvPr/>
        </p:nvCxnSpPr>
        <p:spPr>
          <a:xfrm flipV="1">
            <a:off x="805538" y="3933056"/>
            <a:ext cx="3502103" cy="863188"/>
          </a:xfrm>
          <a:prstGeom prst="line">
            <a:avLst/>
          </a:prstGeom>
          <a:ln w="254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 50"/>
          <p:cNvSpPr/>
          <p:nvPr/>
        </p:nvSpPr>
        <p:spPr>
          <a:xfrm>
            <a:off x="6661229" y="3971781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17B94D"/>
                </a:solidFill>
              </a:rPr>
              <a:t>X</a:t>
            </a:r>
            <a:r>
              <a:rPr lang="en-US" baseline="-25000" dirty="0">
                <a:solidFill>
                  <a:srgbClr val="17B94D"/>
                </a:solidFill>
              </a:rPr>
              <a:t>2</a:t>
            </a:r>
            <a:r>
              <a:rPr lang="en-US" baseline="-25000" dirty="0" smtClean="0">
                <a:solidFill>
                  <a:srgbClr val="17B94D"/>
                </a:solidFill>
              </a:rPr>
              <a:t> </a:t>
            </a:r>
            <a:r>
              <a:rPr lang="en-US" dirty="0" smtClean="0">
                <a:solidFill>
                  <a:srgbClr val="17B94D"/>
                </a:solidFill>
              </a:rPr>
              <a:t>= -15</a:t>
            </a:r>
            <a:endParaRPr lang="ru-RU" dirty="0" smtClean="0">
              <a:solidFill>
                <a:srgbClr val="17B94D"/>
              </a:solidFill>
            </a:endParaRPr>
          </a:p>
        </p:txBody>
      </p:sp>
      <p:sp>
        <p:nvSpPr>
          <p:cNvPr id="52" name="Блок-схема: узел 51"/>
          <p:cNvSpPr/>
          <p:nvPr/>
        </p:nvSpPr>
        <p:spPr>
          <a:xfrm>
            <a:off x="804724" y="5034489"/>
            <a:ext cx="45719" cy="45719"/>
          </a:xfrm>
          <a:prstGeom prst="flowChartConnector">
            <a:avLst/>
          </a:prstGeom>
          <a:solidFill>
            <a:srgbClr val="17B94D"/>
          </a:solidFill>
          <a:ln w="47625" cap="flat">
            <a:solidFill>
              <a:srgbClr val="17B9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 flipV="1">
            <a:off x="816359" y="5037114"/>
            <a:ext cx="3861631" cy="22860"/>
          </a:xfrm>
          <a:prstGeom prst="line">
            <a:avLst/>
          </a:prstGeom>
          <a:ln w="22225">
            <a:solidFill>
              <a:srgbClr val="17B94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Прямоугольник 53"/>
          <p:cNvSpPr/>
          <p:nvPr/>
        </p:nvSpPr>
        <p:spPr>
          <a:xfrm>
            <a:off x="6661229" y="4715315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X</a:t>
            </a:r>
            <a:r>
              <a:rPr lang="ru-RU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en-US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= 10-2t</a:t>
            </a:r>
            <a:endParaRPr lang="ru-RU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5" name="Блок-схема: узел 54"/>
          <p:cNvSpPr/>
          <p:nvPr/>
        </p:nvSpPr>
        <p:spPr>
          <a:xfrm>
            <a:off x="808941" y="3910751"/>
            <a:ext cx="45719" cy="45719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 w="47625" cap="flat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2536902" y="3887470"/>
            <a:ext cx="263214" cy="261610"/>
            <a:chOff x="2536902" y="3887470"/>
            <a:chExt cx="263214" cy="261610"/>
          </a:xfrm>
        </p:grpSpPr>
        <p:sp>
          <p:nvSpPr>
            <p:cNvPr id="56" name="Блок-схема: узел 55"/>
            <p:cNvSpPr/>
            <p:nvPr/>
          </p:nvSpPr>
          <p:spPr>
            <a:xfrm>
              <a:off x="2536902" y="4103361"/>
              <a:ext cx="45719" cy="45719"/>
            </a:xfrm>
            <a:prstGeom prst="flowChartConnector">
              <a:avLst/>
            </a:prstGeom>
            <a:solidFill>
              <a:schemeClr val="accent6">
                <a:lumMod val="60000"/>
                <a:lumOff val="40000"/>
              </a:schemeClr>
            </a:solidFill>
            <a:ln w="47625" cap="flat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536902" y="3887470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6</a:t>
              </a:r>
              <a:endParaRPr lang="ru-RU" sz="1100" b="1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4261922" y="4047966"/>
            <a:ext cx="263214" cy="287970"/>
            <a:chOff x="4261922" y="4047966"/>
            <a:chExt cx="263214" cy="287970"/>
          </a:xfrm>
        </p:grpSpPr>
        <p:sp>
          <p:nvSpPr>
            <p:cNvPr id="61" name="Блок-схема: узел 60"/>
            <p:cNvSpPr/>
            <p:nvPr/>
          </p:nvSpPr>
          <p:spPr>
            <a:xfrm>
              <a:off x="4261922" y="4290217"/>
              <a:ext cx="45719" cy="45719"/>
            </a:xfrm>
            <a:prstGeom prst="flowChartConnector">
              <a:avLst/>
            </a:prstGeom>
            <a:solidFill>
              <a:schemeClr val="accent6">
                <a:lumMod val="60000"/>
                <a:lumOff val="40000"/>
              </a:schemeClr>
            </a:solidFill>
            <a:ln w="47625" cap="flat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261922" y="4047966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2</a:t>
              </a:r>
              <a:endParaRPr lang="ru-RU" sz="1100" b="1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</p:grpSp>
      <p:cxnSp>
        <p:nvCxnSpPr>
          <p:cNvPr id="66" name="Прямая соединительная линия 65"/>
          <p:cNvCxnSpPr>
            <a:stCxn id="55" idx="2"/>
            <a:endCxn id="61" idx="6"/>
          </p:cNvCxnSpPr>
          <p:nvPr/>
        </p:nvCxnSpPr>
        <p:spPr>
          <a:xfrm>
            <a:off x="808941" y="3933611"/>
            <a:ext cx="3498700" cy="379466"/>
          </a:xfrm>
          <a:prstGeom prst="line">
            <a:avLst/>
          </a:prstGeom>
          <a:ln w="22225">
            <a:solidFill>
              <a:schemeClr val="accent6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Рисунок 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603410"/>
            <a:ext cx="5382362" cy="706808"/>
          </a:xfrm>
          <a:prstGeom prst="rect">
            <a:avLst/>
          </a:prstGeom>
        </p:spPr>
      </p:pic>
      <p:pic>
        <p:nvPicPr>
          <p:cNvPr id="46" name="Рисунок 4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17" y="245556"/>
            <a:ext cx="1783080" cy="12757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9980585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00"/>
                            </p:stCondLst>
                            <p:childTnLst>
                              <p:par>
                                <p:cTn id="32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500"/>
                            </p:stCondLst>
                            <p:childTnLst>
                              <p:par>
                                <p:cTn id="46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3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35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7" grpId="0" animBg="1"/>
      <p:bldP spid="41" grpId="0" animBg="1"/>
      <p:bldP spid="42" grpId="0" animBg="1"/>
      <p:bldP spid="43" grpId="0" animBg="1"/>
      <p:bldP spid="51" grpId="0" animBg="1"/>
      <p:bldP spid="52" grpId="0" animBg="1"/>
      <p:bldP spid="54" grpId="0" animBg="1"/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77527" y="1916832"/>
            <a:ext cx="5328592" cy="4247947"/>
          </a:xfrm>
          <a:prstGeom prst="rect">
            <a:avLst/>
          </a:prstGeom>
          <a:solidFill>
            <a:schemeClr val="bg1"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809576" y="2420888"/>
            <a:ext cx="0" cy="3383852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2290" y="2060848"/>
            <a:ext cx="4315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err="1" smtClean="0"/>
              <a:t>Х,м</a:t>
            </a:r>
            <a:endParaRPr lang="ru-RU" sz="1100" b="1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6660232" y="3195637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X</a:t>
            </a:r>
            <a:r>
              <a:rPr lang="en-US" baseline="-25000" dirty="0" smtClean="0">
                <a:solidFill>
                  <a:srgbClr val="00B0F0"/>
                </a:solidFill>
              </a:rPr>
              <a:t>1</a:t>
            </a:r>
            <a:r>
              <a:rPr lang="en-US" dirty="0" smtClean="0">
                <a:solidFill>
                  <a:srgbClr val="00B0F0"/>
                </a:solidFill>
              </a:rPr>
              <a:t>=</a:t>
            </a:r>
            <a:r>
              <a:rPr lang="ru-RU" dirty="0" smtClean="0">
                <a:solidFill>
                  <a:srgbClr val="00B0F0"/>
                </a:solidFill>
              </a:rPr>
              <a:t> -2+4</a:t>
            </a:r>
            <a:r>
              <a:rPr lang="en-US" dirty="0" smtClean="0">
                <a:solidFill>
                  <a:srgbClr val="00B0F0"/>
                </a:solidFill>
              </a:rPr>
              <a:t>t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660232" y="2460341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t=0;2;4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11" name="Прямая соединительная линия 110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809575" y="5228675"/>
            <a:ext cx="0" cy="576064"/>
          </a:xfrm>
          <a:prstGeom prst="line">
            <a:avLst/>
          </a:prstGeom>
          <a:ln w="15875">
            <a:solidFill>
              <a:schemeClr val="tx1"/>
            </a:solidFill>
            <a:headEnd type="diamon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2"/>
          <p:cNvGrpSpPr/>
          <p:nvPr/>
        </p:nvGrpSpPr>
        <p:grpSpPr>
          <a:xfrm>
            <a:off x="817438" y="5097870"/>
            <a:ext cx="4676668" cy="261610"/>
            <a:chOff x="809575" y="5673934"/>
            <a:chExt cx="4676668" cy="261610"/>
          </a:xfrm>
        </p:grpSpPr>
        <p:cxnSp>
          <p:nvCxnSpPr>
            <p:cNvPr id="11" name="Прямая со стрелкой 10"/>
            <p:cNvCxnSpPr/>
            <p:nvPr/>
          </p:nvCxnSpPr>
          <p:spPr>
            <a:xfrm>
              <a:off x="809575" y="5804739"/>
              <a:ext cx="4320480" cy="0"/>
            </a:xfrm>
            <a:prstGeom prst="straightConnector1">
              <a:avLst/>
            </a:prstGeom>
            <a:ln w="22225" cap="sq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130055" y="5673934"/>
              <a:ext cx="35618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/>
                <a:t>t</a:t>
              </a:r>
              <a:r>
                <a:rPr lang="ru-RU" sz="1100" b="1" dirty="0" smtClean="0"/>
                <a:t>,с</a:t>
              </a:r>
              <a:endParaRPr lang="ru-RU" sz="1100" b="1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809575" y="5804739"/>
              <a:ext cx="1728192" cy="0"/>
            </a:xfrm>
            <a:prstGeom prst="line">
              <a:avLst/>
            </a:prstGeom>
            <a:ln w="15875">
              <a:solidFill>
                <a:schemeClr val="tx1"/>
              </a:solidFill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>
              <a:off x="2537767" y="5804739"/>
              <a:ext cx="1728192" cy="0"/>
            </a:xfrm>
            <a:prstGeom prst="line">
              <a:avLst/>
            </a:prstGeom>
            <a:ln w="15875">
              <a:solidFill>
                <a:schemeClr val="tx1"/>
              </a:solidFill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458317" y="3352339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12</a:t>
            </a:r>
            <a:endParaRPr lang="ru-RU" sz="1100" b="1" dirty="0"/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V="1">
            <a:off x="809575" y="4642782"/>
            <a:ext cx="0" cy="576064"/>
          </a:xfrm>
          <a:prstGeom prst="line">
            <a:avLst/>
          </a:prstGeom>
          <a:ln w="158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V="1">
            <a:off x="809575" y="4066718"/>
            <a:ext cx="0" cy="576064"/>
          </a:xfrm>
          <a:prstGeom prst="line">
            <a:avLst/>
          </a:prstGeom>
          <a:ln w="158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flipV="1">
            <a:off x="809575" y="3483144"/>
            <a:ext cx="0" cy="576064"/>
          </a:xfrm>
          <a:prstGeom prst="line">
            <a:avLst/>
          </a:prstGeom>
          <a:ln w="158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65062" y="3935913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8</a:t>
            </a:r>
            <a:endParaRPr lang="ru-RU" sz="1100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475678" y="4511977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4</a:t>
            </a:r>
            <a:endParaRPr lang="ru-RU" sz="1100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475678" y="509787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0</a:t>
            </a:r>
            <a:endParaRPr lang="ru-RU" sz="11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435407" y="5672118"/>
            <a:ext cx="3225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-4</a:t>
            </a:r>
            <a:endParaRPr lang="ru-RU" sz="11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2414023" y="5218846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/>
              <a:t>2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134352" y="5218846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/>
              <a:t>4</a:t>
            </a:r>
            <a:endParaRPr lang="ru-RU" sz="1100" b="1" dirty="0"/>
          </a:p>
        </p:txBody>
      </p:sp>
      <p:cxnSp>
        <p:nvCxnSpPr>
          <p:cNvPr id="101" name="Прямая соединительная линия 100"/>
          <p:cNvCxnSpPr/>
          <p:nvPr/>
        </p:nvCxnSpPr>
        <p:spPr>
          <a:xfrm flipV="1">
            <a:off x="809575" y="2929939"/>
            <a:ext cx="0" cy="576064"/>
          </a:xfrm>
          <a:prstGeom prst="line">
            <a:avLst/>
          </a:prstGeom>
          <a:ln w="158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443863" y="280735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16</a:t>
            </a:r>
            <a:endParaRPr lang="ru-RU" sz="1100" b="1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435407" y="5385902"/>
            <a:ext cx="397028" cy="261610"/>
            <a:chOff x="435407" y="5385902"/>
            <a:chExt cx="397028" cy="261610"/>
          </a:xfrm>
        </p:grpSpPr>
        <p:sp>
          <p:nvSpPr>
            <p:cNvPr id="43" name="Блок-схема: узел 42"/>
            <p:cNvSpPr/>
            <p:nvPr/>
          </p:nvSpPr>
          <p:spPr>
            <a:xfrm>
              <a:off x="786716" y="5493847"/>
              <a:ext cx="45719" cy="45719"/>
            </a:xfrm>
            <a:prstGeom prst="flowChartConnector">
              <a:avLst/>
            </a:prstGeom>
            <a:solidFill>
              <a:srgbClr val="00B0F0"/>
            </a:solidFill>
            <a:ln w="47625" cap="flat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35407" y="5385902"/>
              <a:ext cx="3225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rgbClr val="00B0F0"/>
                  </a:solidFill>
                </a:rPr>
                <a:t>-2</a:t>
              </a:r>
              <a:endParaRPr lang="ru-RU" sz="1100" b="1" dirty="0">
                <a:solidFill>
                  <a:srgbClr val="00B0F0"/>
                </a:solidFill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2350698" y="4018709"/>
            <a:ext cx="263214" cy="261610"/>
            <a:chOff x="2312210" y="3958772"/>
            <a:chExt cx="263214" cy="261610"/>
          </a:xfrm>
        </p:grpSpPr>
        <p:sp>
          <p:nvSpPr>
            <p:cNvPr id="47" name="Блок-схема: узел 46"/>
            <p:cNvSpPr/>
            <p:nvPr/>
          </p:nvSpPr>
          <p:spPr>
            <a:xfrm>
              <a:off x="2522770" y="4174663"/>
              <a:ext cx="45719" cy="45719"/>
            </a:xfrm>
            <a:prstGeom prst="flowChartConnector">
              <a:avLst/>
            </a:prstGeom>
            <a:solidFill>
              <a:srgbClr val="00B0F0"/>
            </a:solidFill>
            <a:ln w="47625" cap="flat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312210" y="3958772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rgbClr val="00B0F0"/>
                  </a:solidFill>
                </a:rPr>
                <a:t>6</a:t>
              </a:r>
              <a:endParaRPr lang="ru-RU" sz="1100" b="1" dirty="0">
                <a:solidFill>
                  <a:srgbClr val="00B0F0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3987748" y="2783565"/>
            <a:ext cx="341760" cy="284932"/>
            <a:chOff x="3987748" y="2806887"/>
            <a:chExt cx="341760" cy="284932"/>
          </a:xfrm>
        </p:grpSpPr>
        <p:sp>
          <p:nvSpPr>
            <p:cNvPr id="51" name="Блок-схема: узел 50"/>
            <p:cNvSpPr/>
            <p:nvPr/>
          </p:nvSpPr>
          <p:spPr>
            <a:xfrm>
              <a:off x="4250962" y="3046100"/>
              <a:ext cx="45719" cy="45719"/>
            </a:xfrm>
            <a:prstGeom prst="flowChartConnector">
              <a:avLst/>
            </a:prstGeom>
            <a:solidFill>
              <a:srgbClr val="00B0F0"/>
            </a:solidFill>
            <a:ln w="47625" cap="flat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987748" y="2806887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rgbClr val="00B0F0"/>
                  </a:solidFill>
                </a:rPr>
                <a:t>14</a:t>
              </a:r>
              <a:endParaRPr lang="ru-RU" sz="1100" b="1" dirty="0">
                <a:solidFill>
                  <a:srgbClr val="00B0F0"/>
                </a:solidFill>
              </a:endParaRPr>
            </a:p>
          </p:txBody>
        </p:sp>
      </p:grpSp>
      <p:cxnSp>
        <p:nvCxnSpPr>
          <p:cNvPr id="59" name="Прямая соединительная линия 58"/>
          <p:cNvCxnSpPr>
            <a:stCxn id="43" idx="3"/>
          </p:cNvCxnSpPr>
          <p:nvPr/>
        </p:nvCxnSpPr>
        <p:spPr>
          <a:xfrm flipV="1">
            <a:off x="793411" y="3034157"/>
            <a:ext cx="3502177" cy="2498714"/>
          </a:xfrm>
          <a:prstGeom prst="line">
            <a:avLst/>
          </a:prstGeom>
          <a:ln w="254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6661229" y="3971781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17B94D"/>
                </a:solidFill>
              </a:rPr>
              <a:t>X</a:t>
            </a:r>
            <a:r>
              <a:rPr lang="en-US" baseline="-25000" dirty="0">
                <a:solidFill>
                  <a:srgbClr val="17B94D"/>
                </a:solidFill>
              </a:rPr>
              <a:t>2</a:t>
            </a:r>
            <a:r>
              <a:rPr lang="en-US" baseline="-25000" dirty="0" smtClean="0">
                <a:solidFill>
                  <a:srgbClr val="17B94D"/>
                </a:solidFill>
              </a:rPr>
              <a:t> </a:t>
            </a:r>
            <a:r>
              <a:rPr lang="en-US" dirty="0" smtClean="0">
                <a:solidFill>
                  <a:srgbClr val="17B94D"/>
                </a:solidFill>
              </a:rPr>
              <a:t>= 2+t</a:t>
            </a:r>
            <a:endParaRPr lang="ru-RU" dirty="0" smtClean="0">
              <a:solidFill>
                <a:srgbClr val="17B94D"/>
              </a:solidFill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475678" y="4770714"/>
            <a:ext cx="355665" cy="261610"/>
            <a:chOff x="475678" y="4770714"/>
            <a:chExt cx="355665" cy="261610"/>
          </a:xfrm>
        </p:grpSpPr>
        <p:sp>
          <p:nvSpPr>
            <p:cNvPr id="64" name="Блок-схема: узел 63"/>
            <p:cNvSpPr/>
            <p:nvPr/>
          </p:nvSpPr>
          <p:spPr>
            <a:xfrm>
              <a:off x="785624" y="4907954"/>
              <a:ext cx="45719" cy="45719"/>
            </a:xfrm>
            <a:prstGeom prst="flowChartConnector">
              <a:avLst/>
            </a:prstGeom>
            <a:solidFill>
              <a:srgbClr val="17B94D"/>
            </a:solidFill>
            <a:ln w="47625" cap="flat">
              <a:solidFill>
                <a:srgbClr val="17B94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75678" y="4770714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rgbClr val="17B94D"/>
                  </a:solidFill>
                </a:rPr>
                <a:t>2</a:t>
              </a:r>
              <a:endParaRPr lang="ru-RU" sz="1100" b="1" dirty="0">
                <a:solidFill>
                  <a:srgbClr val="17B94D"/>
                </a:solidFill>
              </a:endParaRPr>
            </a:p>
          </p:txBody>
        </p:sp>
      </p:grpSp>
      <p:sp>
        <p:nvSpPr>
          <p:cNvPr id="81" name="Блок-схема: узел 80"/>
          <p:cNvSpPr/>
          <p:nvPr/>
        </p:nvSpPr>
        <p:spPr>
          <a:xfrm>
            <a:off x="2522770" y="4571233"/>
            <a:ext cx="45719" cy="45719"/>
          </a:xfrm>
          <a:prstGeom prst="flowChartConnector">
            <a:avLst/>
          </a:prstGeom>
          <a:solidFill>
            <a:srgbClr val="17B94D"/>
          </a:solidFill>
          <a:ln w="47625" cap="flat">
            <a:solidFill>
              <a:srgbClr val="17B9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Блок-схема: узел 83"/>
          <p:cNvSpPr/>
          <p:nvPr/>
        </p:nvSpPr>
        <p:spPr>
          <a:xfrm>
            <a:off x="4249869" y="4234513"/>
            <a:ext cx="45719" cy="45719"/>
          </a:xfrm>
          <a:prstGeom prst="flowChartConnector">
            <a:avLst/>
          </a:prstGeom>
          <a:solidFill>
            <a:srgbClr val="17B94D"/>
          </a:solidFill>
          <a:ln w="47625" cap="flat">
            <a:solidFill>
              <a:srgbClr val="17B9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5" name="Прямая соединительная линия 84"/>
          <p:cNvCxnSpPr>
            <a:stCxn id="64" idx="2"/>
            <a:endCxn id="84" idx="6"/>
          </p:cNvCxnSpPr>
          <p:nvPr/>
        </p:nvCxnSpPr>
        <p:spPr>
          <a:xfrm flipV="1">
            <a:off x="785624" y="4257373"/>
            <a:ext cx="3509964" cy="673441"/>
          </a:xfrm>
          <a:prstGeom prst="line">
            <a:avLst/>
          </a:prstGeom>
          <a:ln w="22225">
            <a:solidFill>
              <a:srgbClr val="17B94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Прямоугольник 85"/>
          <p:cNvSpPr/>
          <p:nvPr/>
        </p:nvSpPr>
        <p:spPr>
          <a:xfrm>
            <a:off x="6661229" y="4715315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X</a:t>
            </a:r>
            <a:r>
              <a:rPr lang="ru-RU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en-US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= 1</a:t>
            </a:r>
            <a:endParaRPr lang="ru-RU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482892" y="4988014"/>
            <a:ext cx="352831" cy="230832"/>
            <a:chOff x="482892" y="4988014"/>
            <a:chExt cx="352831" cy="230832"/>
          </a:xfrm>
        </p:grpSpPr>
        <p:sp>
          <p:nvSpPr>
            <p:cNvPr id="87" name="Блок-схема: узел 86"/>
            <p:cNvSpPr/>
            <p:nvPr/>
          </p:nvSpPr>
          <p:spPr>
            <a:xfrm>
              <a:off x="790004" y="5075010"/>
              <a:ext cx="45719" cy="45719"/>
            </a:xfrm>
            <a:prstGeom prst="flowChartConnector">
              <a:avLst/>
            </a:prstGeom>
            <a:solidFill>
              <a:schemeClr val="accent6">
                <a:lumMod val="60000"/>
                <a:lumOff val="40000"/>
              </a:schemeClr>
            </a:solidFill>
            <a:ln w="47625" cap="flat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482892" y="4988014"/>
              <a:ext cx="24878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1</a:t>
              </a:r>
              <a:endParaRPr lang="ru-RU" sz="900" b="1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</p:grpSp>
      <p:cxnSp>
        <p:nvCxnSpPr>
          <p:cNvPr id="94" name="Прямая соединительная линия 93"/>
          <p:cNvCxnSpPr>
            <a:stCxn id="87" idx="2"/>
          </p:cNvCxnSpPr>
          <p:nvPr/>
        </p:nvCxnSpPr>
        <p:spPr>
          <a:xfrm flipV="1">
            <a:off x="790004" y="5086440"/>
            <a:ext cx="4142036" cy="11430"/>
          </a:xfrm>
          <a:prstGeom prst="line">
            <a:avLst/>
          </a:prstGeom>
          <a:ln w="22225">
            <a:solidFill>
              <a:schemeClr val="accent6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Рисунок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6503" y="725424"/>
            <a:ext cx="6107457" cy="773539"/>
          </a:xfrm>
          <a:prstGeom prst="rect">
            <a:avLst/>
          </a:prstGeom>
        </p:spPr>
      </p:pic>
      <p:pic>
        <p:nvPicPr>
          <p:cNvPr id="52" name="Рисунок 5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17" y="245556"/>
            <a:ext cx="1783080" cy="12757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673068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500"/>
                            </p:stCondLst>
                            <p:childTnLst>
                              <p:par>
                                <p:cTn id="43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7" grpId="0" animBg="1"/>
      <p:bldP spid="63" grpId="0" animBg="1"/>
      <p:bldP spid="81" grpId="0" animBg="1"/>
      <p:bldP spid="84" grpId="0" animBg="1"/>
      <p:bldP spid="8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olidDmnd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31201" y="2249633"/>
            <a:ext cx="5328592" cy="4176464"/>
          </a:xfrm>
          <a:prstGeom prst="rect">
            <a:avLst/>
          </a:prstGeom>
          <a:solidFill>
            <a:schemeClr val="bg1"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7" y="408372"/>
            <a:ext cx="9042417" cy="1625860"/>
          </a:xfrm>
        </p:spPr>
        <p:txBody>
          <a:bodyPr>
            <a:normAutofit fontScale="90000"/>
          </a:bodyPr>
          <a:lstStyle/>
          <a:p>
            <a:r>
              <a:rPr lang="uk-UA" sz="3600" dirty="0">
                <a:solidFill>
                  <a:srgbClr val="AD0101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Установіть </a:t>
            </a:r>
            <a:r>
              <a:rPr lang="uk-UA" sz="3600" dirty="0" smtClean="0">
                <a:solidFill>
                  <a:srgbClr val="AD0101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відповідність між графіком та рівнянням </a:t>
            </a:r>
            <a:r>
              <a:rPr lang="uk-UA" sz="3600" dirty="0">
                <a:solidFill>
                  <a:srgbClr val="AD0101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827584" y="4365104"/>
            <a:ext cx="4320480" cy="0"/>
          </a:xfrm>
          <a:prstGeom prst="straightConnector1">
            <a:avLst/>
          </a:prstGeom>
          <a:ln w="22225" cap="sq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6321" y="2329536"/>
            <a:ext cx="4315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err="1" smtClean="0">
                <a:solidFill>
                  <a:prstClr val="black"/>
                </a:solidFill>
              </a:rPr>
              <a:t>Х,м</a:t>
            </a:r>
            <a:endParaRPr lang="ru-RU" sz="1100" b="1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48064" y="4234299"/>
            <a:ext cx="356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prstClr val="black"/>
                </a:solidFill>
              </a:rPr>
              <a:t>t</a:t>
            </a:r>
            <a:r>
              <a:rPr lang="ru-RU" sz="1100" b="1" dirty="0">
                <a:solidFill>
                  <a:prstClr val="black"/>
                </a:solidFill>
              </a:rPr>
              <a:t>,</a:t>
            </a:r>
            <a:r>
              <a:rPr lang="ru-RU" sz="1100" b="1" dirty="0" smtClean="0">
                <a:solidFill>
                  <a:prstClr val="black"/>
                </a:solidFill>
              </a:rPr>
              <a:t>с</a:t>
            </a:r>
            <a:endParaRPr lang="ru-RU" sz="1100" b="1" dirty="0">
              <a:solidFill>
                <a:prstClr val="black"/>
              </a:solidFill>
            </a:endParaRPr>
          </a:p>
        </p:txBody>
      </p:sp>
      <p:cxnSp>
        <p:nvCxnSpPr>
          <p:cNvPr id="111" name="Прямая соединительная линия 110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27584" y="2676365"/>
            <a:ext cx="0" cy="1688740"/>
          </a:xfrm>
          <a:prstGeom prst="line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827584" y="4365104"/>
            <a:ext cx="0" cy="432048"/>
          </a:xfrm>
          <a:prstGeom prst="line">
            <a:avLst/>
          </a:prstGeom>
          <a:ln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827584" y="4869160"/>
            <a:ext cx="0" cy="432048"/>
          </a:xfrm>
          <a:prstGeom prst="line">
            <a:avLst/>
          </a:prstGeom>
          <a:ln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827584" y="5373216"/>
            <a:ext cx="0" cy="432048"/>
          </a:xfrm>
          <a:prstGeom prst="line">
            <a:avLst/>
          </a:prstGeom>
          <a:ln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828398" y="3933056"/>
            <a:ext cx="0" cy="432048"/>
          </a:xfrm>
          <a:prstGeom prst="line">
            <a:avLst/>
          </a:prstGeom>
          <a:ln>
            <a:solidFill>
              <a:schemeClr val="tx1"/>
            </a:solidFill>
            <a:headEnd type="diamon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827584" y="3461181"/>
            <a:ext cx="0" cy="432048"/>
          </a:xfrm>
          <a:prstGeom prst="line">
            <a:avLst/>
          </a:prstGeom>
          <a:ln>
            <a:solidFill>
              <a:schemeClr val="tx1"/>
            </a:solidFill>
            <a:headEnd type="diamon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828398" y="2979613"/>
            <a:ext cx="0" cy="432048"/>
          </a:xfrm>
          <a:prstGeom prst="line">
            <a:avLst/>
          </a:prstGeom>
          <a:ln>
            <a:solidFill>
              <a:schemeClr val="tx1"/>
            </a:solidFill>
            <a:headEnd type="diamon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828398" y="4365104"/>
            <a:ext cx="1728192" cy="0"/>
          </a:xfrm>
          <a:prstGeom prst="line">
            <a:avLst/>
          </a:prstGeom>
          <a:ln w="158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556590" y="4365104"/>
            <a:ext cx="1728192" cy="0"/>
          </a:xfrm>
          <a:prstGeom prst="line">
            <a:avLst/>
          </a:prstGeom>
          <a:ln w="158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424983" y="4365104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100" b="1" dirty="0" smtClean="0">
                <a:solidFill>
                  <a:prstClr val="black"/>
                </a:solidFill>
              </a:rPr>
              <a:t>10</a:t>
            </a:r>
            <a:endParaRPr lang="ru-RU" sz="1100" b="1" dirty="0">
              <a:solidFill>
                <a:prstClr val="black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153175" y="4365104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100" b="1" dirty="0" smtClean="0">
                <a:solidFill>
                  <a:prstClr val="black"/>
                </a:solidFill>
              </a:rPr>
              <a:t>20</a:t>
            </a:r>
            <a:endParaRPr lang="ru-RU" sz="1100" b="1" dirty="0">
              <a:solidFill>
                <a:prstClr val="black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0729" y="5157192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prstClr val="black"/>
                </a:solidFill>
              </a:rPr>
              <a:t>-</a:t>
            </a:r>
            <a:r>
              <a:rPr lang="uk-UA" sz="1100" b="1" dirty="0" smtClean="0">
                <a:solidFill>
                  <a:prstClr val="black"/>
                </a:solidFill>
              </a:rPr>
              <a:t>5</a:t>
            </a:r>
            <a:r>
              <a:rPr lang="en-US" sz="1100" b="1" dirty="0" smtClean="0">
                <a:solidFill>
                  <a:prstClr val="black"/>
                </a:solidFill>
              </a:rPr>
              <a:t>0</a:t>
            </a:r>
            <a:endParaRPr lang="ru-RU" sz="1100" b="1" dirty="0">
              <a:solidFill>
                <a:prstClr val="black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36321" y="4234299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prstClr val="black"/>
                </a:solidFill>
              </a:rPr>
              <a:t>0</a:t>
            </a:r>
            <a:endParaRPr lang="ru-RU" sz="1100" b="1" dirty="0">
              <a:solidFill>
                <a:prstClr val="black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00633" y="3330376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100" b="1" dirty="0">
                <a:solidFill>
                  <a:prstClr val="black"/>
                </a:solidFill>
              </a:rPr>
              <a:t>5</a:t>
            </a:r>
            <a:r>
              <a:rPr lang="en-US" sz="1100" b="1" dirty="0" smtClean="0">
                <a:solidFill>
                  <a:prstClr val="black"/>
                </a:solidFill>
              </a:rPr>
              <a:t>0</a:t>
            </a:r>
            <a:endParaRPr lang="ru-RU" sz="1100" b="1" dirty="0">
              <a:solidFill>
                <a:prstClr val="black"/>
              </a:solidFill>
            </a:endParaRPr>
          </a:p>
        </p:txBody>
      </p:sp>
      <p:sp>
        <p:nvSpPr>
          <p:cNvPr id="83" name="Блок-схема: узел 82"/>
          <p:cNvSpPr/>
          <p:nvPr/>
        </p:nvSpPr>
        <p:spPr>
          <a:xfrm>
            <a:off x="823968" y="3424805"/>
            <a:ext cx="45719" cy="94800"/>
          </a:xfrm>
          <a:prstGeom prst="flowChartConnector">
            <a:avLst/>
          </a:prstGeom>
          <a:solidFill>
            <a:srgbClr val="00B0F0"/>
          </a:solidFill>
          <a:ln w="47625" cap="flat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9" name="Блок-схема: узел 88"/>
          <p:cNvSpPr/>
          <p:nvPr/>
        </p:nvSpPr>
        <p:spPr>
          <a:xfrm>
            <a:off x="2533730" y="4342244"/>
            <a:ext cx="45719" cy="45719"/>
          </a:xfrm>
          <a:prstGeom prst="flowChartConnector">
            <a:avLst/>
          </a:prstGeom>
          <a:solidFill>
            <a:srgbClr val="17B94D"/>
          </a:solidFill>
          <a:ln w="47625" cap="flat">
            <a:solidFill>
              <a:srgbClr val="17B9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1" name="Блок-схема: узел 90"/>
          <p:cNvSpPr/>
          <p:nvPr/>
        </p:nvSpPr>
        <p:spPr>
          <a:xfrm>
            <a:off x="4575487" y="5475074"/>
            <a:ext cx="45719" cy="45719"/>
          </a:xfrm>
          <a:prstGeom prst="flowChartConnector">
            <a:avLst/>
          </a:prstGeom>
          <a:solidFill>
            <a:srgbClr val="17B94D"/>
          </a:solidFill>
          <a:ln w="47625" cap="flat">
            <a:solidFill>
              <a:srgbClr val="17B9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3" name="Блок-схема: узел 92"/>
          <p:cNvSpPr/>
          <p:nvPr/>
        </p:nvSpPr>
        <p:spPr>
          <a:xfrm>
            <a:off x="803970" y="4342243"/>
            <a:ext cx="45719" cy="45719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 w="47625" cap="flat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4" name="Блок-схема: узел 93"/>
          <p:cNvSpPr/>
          <p:nvPr/>
        </p:nvSpPr>
        <p:spPr>
          <a:xfrm>
            <a:off x="2510870" y="3466333"/>
            <a:ext cx="45719" cy="45719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 w="47625" cap="flat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5" name="Блок-схема: узел 94"/>
          <p:cNvSpPr/>
          <p:nvPr/>
        </p:nvSpPr>
        <p:spPr>
          <a:xfrm>
            <a:off x="4246628" y="4383459"/>
            <a:ext cx="69167" cy="45719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 w="47625" cap="flat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8997" y="732410"/>
            <a:ext cx="8343653" cy="56259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005981" y="3205608"/>
            <a:ext cx="2804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endParaRPr lang="en-US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11833" y="2485303"/>
            <a:ext cx="2970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en-US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005981" y="4778031"/>
            <a:ext cx="3335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endParaRPr lang="en-US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5838182" y="3969723"/>
            <a:ext cx="61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en-US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Овал 68"/>
          <p:cNvSpPr/>
          <p:nvPr/>
        </p:nvSpPr>
        <p:spPr>
          <a:xfrm>
            <a:off x="4756429" y="5383887"/>
            <a:ext cx="424380" cy="36383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Овал 67"/>
          <p:cNvSpPr/>
          <p:nvPr/>
        </p:nvSpPr>
        <p:spPr>
          <a:xfrm>
            <a:off x="4816759" y="3864824"/>
            <a:ext cx="424380" cy="4067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Овал 66"/>
          <p:cNvSpPr/>
          <p:nvPr/>
        </p:nvSpPr>
        <p:spPr>
          <a:xfrm>
            <a:off x="4838332" y="2930601"/>
            <a:ext cx="424380" cy="4067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661229" y="4715315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5t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Овал 81"/>
          <p:cNvSpPr/>
          <p:nvPr/>
        </p:nvSpPr>
        <p:spPr>
          <a:xfrm>
            <a:off x="4319976" y="2316175"/>
            <a:ext cx="424380" cy="41821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7" name="Прямая соединительная линия 86"/>
          <p:cNvCxnSpPr/>
          <p:nvPr/>
        </p:nvCxnSpPr>
        <p:spPr>
          <a:xfrm flipV="1">
            <a:off x="837725" y="3445245"/>
            <a:ext cx="4123099" cy="22860"/>
          </a:xfrm>
          <a:prstGeom prst="line">
            <a:avLst/>
          </a:prstGeom>
          <a:ln w="254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6661229" y="3971781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-50+ 2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5t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628819" y="3195637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660232" y="2460341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Х= 50-5</a:t>
            </a:r>
            <a:r>
              <a:rPr 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823968" y="3446757"/>
            <a:ext cx="3912994" cy="2081513"/>
          </a:xfrm>
          <a:prstGeom prst="line">
            <a:avLst/>
          </a:prstGeom>
          <a:ln w="22225">
            <a:solidFill>
              <a:srgbClr val="17B94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831801" y="4164169"/>
            <a:ext cx="4311466" cy="1152129"/>
          </a:xfrm>
          <a:prstGeom prst="line">
            <a:avLst/>
          </a:prstGeom>
          <a:ln w="22225">
            <a:solidFill>
              <a:schemeClr val="accent6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 flipV="1">
            <a:off x="808605" y="2694337"/>
            <a:ext cx="3470740" cy="1650535"/>
          </a:xfrm>
          <a:prstGeom prst="line">
            <a:avLst/>
          </a:prstGeom>
          <a:ln w="22225">
            <a:solidFill>
              <a:schemeClr val="accent6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6" name="Рисунок 8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27" y="260648"/>
            <a:ext cx="1121537" cy="12511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032996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48" grpId="0" animBg="1"/>
      <p:bldP spid="5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31201" y="2249633"/>
            <a:ext cx="5328592" cy="4176464"/>
          </a:xfrm>
          <a:prstGeom prst="rect">
            <a:avLst/>
          </a:prstGeom>
          <a:solidFill>
            <a:schemeClr val="bg1"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7" y="408372"/>
            <a:ext cx="8322335" cy="162586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rgbClr val="AD0101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Перевірте свою відповідь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827584" y="4365104"/>
            <a:ext cx="4320480" cy="0"/>
          </a:xfrm>
          <a:prstGeom prst="straightConnector1">
            <a:avLst/>
          </a:prstGeom>
          <a:ln w="22225" cap="sq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6321" y="2329536"/>
            <a:ext cx="4315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err="1" smtClean="0">
                <a:solidFill>
                  <a:prstClr val="black"/>
                </a:solidFill>
              </a:rPr>
              <a:t>Х,м</a:t>
            </a:r>
            <a:endParaRPr lang="ru-RU" sz="1100" b="1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48064" y="4234299"/>
            <a:ext cx="356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prstClr val="black"/>
                </a:solidFill>
              </a:rPr>
              <a:t>t</a:t>
            </a:r>
            <a:r>
              <a:rPr lang="ru-RU" sz="1100" b="1" dirty="0">
                <a:solidFill>
                  <a:prstClr val="black"/>
                </a:solidFill>
              </a:rPr>
              <a:t>,</a:t>
            </a:r>
            <a:r>
              <a:rPr lang="ru-RU" sz="1100" b="1" dirty="0" smtClean="0">
                <a:solidFill>
                  <a:prstClr val="black"/>
                </a:solidFill>
              </a:rPr>
              <a:t>с</a:t>
            </a:r>
            <a:endParaRPr lang="ru-RU" sz="1100" b="1" dirty="0">
              <a:solidFill>
                <a:prstClr val="black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628819" y="3195637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661229" y="4715315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5t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661229" y="3971781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-50+ 2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5t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660232" y="2460341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Х= 50-5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1" name="Прямая соединительная линия 110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27584" y="2676365"/>
            <a:ext cx="0" cy="1688740"/>
          </a:xfrm>
          <a:prstGeom prst="line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827584" y="4365104"/>
            <a:ext cx="0" cy="432048"/>
          </a:xfrm>
          <a:prstGeom prst="line">
            <a:avLst/>
          </a:prstGeom>
          <a:ln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827584" y="4869160"/>
            <a:ext cx="0" cy="432048"/>
          </a:xfrm>
          <a:prstGeom prst="line">
            <a:avLst/>
          </a:prstGeom>
          <a:ln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827584" y="5373216"/>
            <a:ext cx="0" cy="432048"/>
          </a:xfrm>
          <a:prstGeom prst="line">
            <a:avLst/>
          </a:prstGeom>
          <a:ln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828398" y="3933056"/>
            <a:ext cx="0" cy="432048"/>
          </a:xfrm>
          <a:prstGeom prst="line">
            <a:avLst/>
          </a:prstGeom>
          <a:ln>
            <a:solidFill>
              <a:schemeClr val="tx1"/>
            </a:solidFill>
            <a:headEnd type="diamon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827584" y="3461181"/>
            <a:ext cx="0" cy="432048"/>
          </a:xfrm>
          <a:prstGeom prst="line">
            <a:avLst/>
          </a:prstGeom>
          <a:ln>
            <a:solidFill>
              <a:schemeClr val="tx1"/>
            </a:solidFill>
            <a:headEnd type="diamon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828398" y="2979613"/>
            <a:ext cx="0" cy="432048"/>
          </a:xfrm>
          <a:prstGeom prst="line">
            <a:avLst/>
          </a:prstGeom>
          <a:ln>
            <a:solidFill>
              <a:schemeClr val="tx1"/>
            </a:solidFill>
            <a:headEnd type="diamon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828398" y="4365104"/>
            <a:ext cx="1728192" cy="0"/>
          </a:xfrm>
          <a:prstGeom prst="line">
            <a:avLst/>
          </a:prstGeom>
          <a:ln w="158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556590" y="4365104"/>
            <a:ext cx="1728192" cy="0"/>
          </a:xfrm>
          <a:prstGeom prst="line">
            <a:avLst/>
          </a:prstGeom>
          <a:ln w="15875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424983" y="4365104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100" b="1" dirty="0" smtClean="0">
                <a:solidFill>
                  <a:prstClr val="black"/>
                </a:solidFill>
              </a:rPr>
              <a:t>10</a:t>
            </a:r>
            <a:endParaRPr lang="ru-RU" sz="1100" b="1" dirty="0">
              <a:solidFill>
                <a:prstClr val="black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153175" y="4365104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100" b="1" dirty="0" smtClean="0">
                <a:solidFill>
                  <a:prstClr val="black"/>
                </a:solidFill>
              </a:rPr>
              <a:t>20</a:t>
            </a:r>
            <a:endParaRPr lang="ru-RU" sz="1100" b="1" dirty="0">
              <a:solidFill>
                <a:prstClr val="black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0729" y="5157192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prstClr val="black"/>
                </a:solidFill>
              </a:rPr>
              <a:t>-</a:t>
            </a:r>
            <a:r>
              <a:rPr lang="uk-UA" sz="1100" b="1" dirty="0" smtClean="0">
                <a:solidFill>
                  <a:prstClr val="black"/>
                </a:solidFill>
              </a:rPr>
              <a:t>5</a:t>
            </a:r>
            <a:r>
              <a:rPr lang="en-US" sz="1100" b="1" dirty="0" smtClean="0">
                <a:solidFill>
                  <a:prstClr val="black"/>
                </a:solidFill>
              </a:rPr>
              <a:t>0</a:t>
            </a:r>
            <a:endParaRPr lang="ru-RU" sz="1100" b="1" dirty="0">
              <a:solidFill>
                <a:prstClr val="black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36321" y="4234299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prstClr val="black"/>
                </a:solidFill>
              </a:rPr>
              <a:t>0</a:t>
            </a:r>
            <a:endParaRPr lang="ru-RU" sz="1100" b="1" dirty="0">
              <a:solidFill>
                <a:prstClr val="black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00633" y="3330376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100" b="1" dirty="0">
                <a:solidFill>
                  <a:prstClr val="black"/>
                </a:solidFill>
              </a:rPr>
              <a:t>5</a:t>
            </a:r>
            <a:r>
              <a:rPr lang="en-US" sz="1100" b="1" dirty="0" smtClean="0">
                <a:solidFill>
                  <a:prstClr val="black"/>
                </a:solidFill>
              </a:rPr>
              <a:t>0</a:t>
            </a:r>
            <a:endParaRPr lang="ru-RU" sz="1100" b="1" dirty="0">
              <a:solidFill>
                <a:prstClr val="black"/>
              </a:solidFill>
            </a:endParaRPr>
          </a:p>
        </p:txBody>
      </p:sp>
      <p:sp>
        <p:nvSpPr>
          <p:cNvPr id="83" name="Блок-схема: узел 82"/>
          <p:cNvSpPr/>
          <p:nvPr/>
        </p:nvSpPr>
        <p:spPr>
          <a:xfrm>
            <a:off x="823968" y="3424805"/>
            <a:ext cx="45719" cy="94800"/>
          </a:xfrm>
          <a:prstGeom prst="flowChartConnector">
            <a:avLst/>
          </a:prstGeom>
          <a:solidFill>
            <a:srgbClr val="00B0F0"/>
          </a:solidFill>
          <a:ln w="47625" cap="flat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87" name="Прямая соединительная линия 86"/>
          <p:cNvCxnSpPr/>
          <p:nvPr/>
        </p:nvCxnSpPr>
        <p:spPr>
          <a:xfrm flipV="1">
            <a:off x="837277" y="3436568"/>
            <a:ext cx="4123099" cy="22860"/>
          </a:xfrm>
          <a:prstGeom prst="line">
            <a:avLst/>
          </a:prstGeom>
          <a:ln w="254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Блок-схема: узел 88"/>
          <p:cNvSpPr/>
          <p:nvPr/>
        </p:nvSpPr>
        <p:spPr>
          <a:xfrm>
            <a:off x="2533730" y="4342244"/>
            <a:ext cx="45719" cy="45719"/>
          </a:xfrm>
          <a:prstGeom prst="flowChartConnector">
            <a:avLst/>
          </a:prstGeom>
          <a:solidFill>
            <a:srgbClr val="17B94D"/>
          </a:solidFill>
          <a:ln w="47625" cap="flat">
            <a:solidFill>
              <a:srgbClr val="17B9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1" name="Блок-схема: узел 90"/>
          <p:cNvSpPr/>
          <p:nvPr/>
        </p:nvSpPr>
        <p:spPr>
          <a:xfrm>
            <a:off x="4575487" y="5475074"/>
            <a:ext cx="45719" cy="45719"/>
          </a:xfrm>
          <a:prstGeom prst="flowChartConnector">
            <a:avLst/>
          </a:prstGeom>
          <a:solidFill>
            <a:srgbClr val="17B94D"/>
          </a:solidFill>
          <a:ln w="47625" cap="flat">
            <a:solidFill>
              <a:srgbClr val="17B9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817596" y="3468461"/>
            <a:ext cx="3912994" cy="2081513"/>
          </a:xfrm>
          <a:prstGeom prst="line">
            <a:avLst/>
          </a:prstGeom>
          <a:ln w="22225">
            <a:solidFill>
              <a:srgbClr val="17B94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Блок-схема: узел 92"/>
          <p:cNvSpPr/>
          <p:nvPr/>
        </p:nvSpPr>
        <p:spPr>
          <a:xfrm>
            <a:off x="803970" y="4342243"/>
            <a:ext cx="45719" cy="45719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 w="47625" cap="flat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4" name="Блок-схема: узел 93"/>
          <p:cNvSpPr/>
          <p:nvPr/>
        </p:nvSpPr>
        <p:spPr>
          <a:xfrm>
            <a:off x="2510870" y="3466333"/>
            <a:ext cx="45719" cy="45719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 w="47625" cap="flat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5" name="Блок-схема: узел 94"/>
          <p:cNvSpPr/>
          <p:nvPr/>
        </p:nvSpPr>
        <p:spPr>
          <a:xfrm>
            <a:off x="4246628" y="4383459"/>
            <a:ext cx="69167" cy="45719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 w="47625" cap="flat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 flipV="1">
            <a:off x="911041" y="2591146"/>
            <a:ext cx="3423743" cy="1760339"/>
          </a:xfrm>
          <a:prstGeom prst="line">
            <a:avLst/>
          </a:prstGeom>
          <a:ln w="22225">
            <a:solidFill>
              <a:schemeClr val="accent6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500632" y="623772"/>
            <a:ext cx="8967912" cy="5906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endParaRPr lang="ru-RU" dirty="0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V="1">
            <a:off x="840553" y="4139250"/>
            <a:ext cx="4311466" cy="1152129"/>
          </a:xfrm>
          <a:prstGeom prst="line">
            <a:avLst/>
          </a:prstGeom>
          <a:ln w="22225">
            <a:solidFill>
              <a:schemeClr val="accent6">
                <a:lumMod val="60000"/>
                <a:lumOff val="4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6005981" y="3205608"/>
            <a:ext cx="2804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endParaRPr lang="en-US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11833" y="2485303"/>
            <a:ext cx="2970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en-US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005981" y="4778031"/>
            <a:ext cx="3335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endParaRPr lang="en-US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5838182" y="3969723"/>
            <a:ext cx="616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en-US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Овал 66"/>
          <p:cNvSpPr/>
          <p:nvPr/>
        </p:nvSpPr>
        <p:spPr>
          <a:xfrm>
            <a:off x="4838332" y="2930601"/>
            <a:ext cx="424380" cy="4067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Овал 67"/>
          <p:cNvSpPr/>
          <p:nvPr/>
        </p:nvSpPr>
        <p:spPr>
          <a:xfrm>
            <a:off x="4816759" y="3864824"/>
            <a:ext cx="424380" cy="4067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Овал 68"/>
          <p:cNvSpPr/>
          <p:nvPr/>
        </p:nvSpPr>
        <p:spPr>
          <a:xfrm>
            <a:off x="4756429" y="5383887"/>
            <a:ext cx="424380" cy="36383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Овал 81"/>
          <p:cNvSpPr/>
          <p:nvPr/>
        </p:nvSpPr>
        <p:spPr>
          <a:xfrm>
            <a:off x="4319976" y="2316175"/>
            <a:ext cx="424380" cy="41821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6" name="Рисунок 4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26" y="277200"/>
            <a:ext cx="1481577" cy="12332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749810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5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7" grpId="0" animBg="1"/>
      <p:bldP spid="83" grpId="0" animBg="1"/>
      <p:bldP spid="89" grpId="0" animBg="1"/>
      <p:bldP spid="91" grpId="0" animBg="1"/>
      <p:bldP spid="93" grpId="0" animBg="1"/>
      <p:bldP spid="94" grpId="0" animBg="1"/>
      <p:bldP spid="9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593</TotalTime>
  <Words>277</Words>
  <Application>Microsoft Office PowerPoint</Application>
  <PresentationFormat>Экран (4:3)</PresentationFormat>
  <Paragraphs>148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Аптека</vt:lpstr>
      <vt:lpstr>Графічне зображення рівномірного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Установіть відповідність між графіком та рівнянням руху </vt:lpstr>
      <vt:lpstr>             Перевірте свою відповідь 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SuriKat</dc:creator>
  <cp:lastModifiedBy>Marge</cp:lastModifiedBy>
  <cp:revision>54</cp:revision>
  <dcterms:created xsi:type="dcterms:W3CDTF">2016-09-20T17:17:19Z</dcterms:created>
  <dcterms:modified xsi:type="dcterms:W3CDTF">2018-01-28T09:44:20Z</dcterms:modified>
</cp:coreProperties>
</file>