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94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EE823-D67D-47A6-842B-0ED09C9E7755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17996-CFE2-456A-A3C4-79D906053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000108"/>
            <a:ext cx="6400800" cy="4929222"/>
          </a:xfrm>
        </p:spPr>
        <p:txBody>
          <a:bodyPr>
            <a:normAutofit lnSpcReduction="10000"/>
          </a:bodyPr>
          <a:lstStyle/>
          <a:p>
            <a:endParaRPr lang="uk-UA" b="1" dirty="0" smtClean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Урок з української мови</a:t>
            </a:r>
          </a:p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в 4-А класі</a:t>
            </a:r>
          </a:p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на тему:</a:t>
            </a:r>
          </a:p>
          <a:p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“Вправи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на доцільне використання прикметників у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мовленні”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  <a:p>
            <a:endParaRPr lang="uk-UA" b="1" dirty="0" smtClean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  <a:p>
            <a:pPr algn="r"/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Вчитель </a:t>
            </a:r>
          </a:p>
          <a:p>
            <a:pPr algn="r"/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Ватутіна Олена Миколаївна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358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красивые фоны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6" name="Picture 4" descr="Картинки по запросу бана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794"/>
            <a:ext cx="3143240" cy="2071701"/>
          </a:xfrm>
          <a:prstGeom prst="rect">
            <a:avLst/>
          </a:prstGeom>
          <a:noFill/>
        </p:spPr>
      </p:pic>
      <p:sp>
        <p:nvSpPr>
          <p:cNvPr id="23562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2224088"/>
            <a:ext cx="4895850" cy="4648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2224088"/>
            <a:ext cx="4895850" cy="4648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6" name="AutoShape 1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2224088"/>
            <a:ext cx="4895850" cy="4648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6" descr="Картинки по запросу яблок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14290"/>
            <a:ext cx="2857500" cy="2686051"/>
          </a:xfrm>
          <a:prstGeom prst="rect">
            <a:avLst/>
          </a:prstGeom>
          <a:noFill/>
        </p:spPr>
      </p:pic>
      <p:pic>
        <p:nvPicPr>
          <p:cNvPr id="13" name="Picture 8" descr="Картинки по запросу огіро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01476"/>
            <a:ext cx="3071802" cy="2127921"/>
          </a:xfrm>
          <a:prstGeom prst="rect">
            <a:avLst/>
          </a:prstGeom>
          <a:noFill/>
        </p:spPr>
      </p:pic>
      <p:pic>
        <p:nvPicPr>
          <p:cNvPr id="14" name="Picture 16" descr="Картинки по запросу зір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4786322"/>
            <a:ext cx="2857500" cy="1838325"/>
          </a:xfrm>
          <a:prstGeom prst="rect">
            <a:avLst/>
          </a:prstGeom>
          <a:noFill/>
        </p:spPr>
      </p:pic>
      <p:pic>
        <p:nvPicPr>
          <p:cNvPr id="15" name="Picture 20" descr="Картинки по запросу ялинк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857232"/>
            <a:ext cx="2771770" cy="3695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80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-70361"/>
            <a:ext cx="4500594" cy="6928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0"/>
            <a:ext cx="46482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красивые фоны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Arial Black" pitchFamily="34" charset="0"/>
              </a:rPr>
              <a:t>Домашнє завдання</a:t>
            </a:r>
            <a:br>
              <a:rPr lang="uk-UA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uk-UA" sz="3600" b="1" dirty="0" smtClean="0">
                <a:solidFill>
                  <a:srgbClr val="FF0000"/>
                </a:solidFill>
                <a:latin typeface="Arial Black" pitchFamily="34" charset="0"/>
              </a:rPr>
              <a:t>(за вибором)</a:t>
            </a:r>
            <a:endParaRPr lang="ru-RU" sz="3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Скласти </a:t>
            </a:r>
            <a:r>
              <a:rPr lang="uk-UA" b="1" dirty="0" err="1" smtClean="0">
                <a:solidFill>
                  <a:srgbClr val="002060"/>
                </a:solidFill>
              </a:rPr>
              <a:t>“Зимову</a:t>
            </a:r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dirty="0" err="1" smtClean="0">
                <a:solidFill>
                  <a:srgbClr val="002060"/>
                </a:solidFill>
              </a:rPr>
              <a:t>казку”</a:t>
            </a:r>
            <a:r>
              <a:rPr lang="uk-UA" b="1" dirty="0" smtClean="0">
                <a:solidFill>
                  <a:srgbClr val="002060"/>
                </a:solidFill>
              </a:rPr>
              <a:t>, використавши прикметники, </a:t>
            </a:r>
            <a:r>
              <a:rPr lang="uk-UA" b="1" dirty="0" smtClean="0">
                <a:solidFill>
                  <a:srgbClr val="002060"/>
                </a:solidFill>
              </a:rPr>
              <a:t>повторити правило про прикметник с. </a:t>
            </a:r>
            <a:r>
              <a:rPr lang="uk-UA" b="1" dirty="0" smtClean="0">
                <a:solidFill>
                  <a:srgbClr val="002060"/>
                </a:solidFill>
              </a:rPr>
              <a:t>88;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uk-UA" sz="1600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Виконати вправу № 172, повторити правило про прикметник с. 88.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57200" y="785794"/>
            <a:ext cx="1543032" cy="5340369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uk-UA" sz="5400" b="1" dirty="0" smtClean="0">
                <a:latin typeface="Arial Black" pitchFamily="34" charset="0"/>
              </a:rPr>
              <a:t>У</a:t>
            </a:r>
          </a:p>
          <a:p>
            <a:pPr algn="r">
              <a:buNone/>
            </a:pPr>
            <a:r>
              <a:rPr lang="uk-UA" sz="5400" b="1" dirty="0" smtClean="0">
                <a:latin typeface="Arial Black" pitchFamily="34" charset="0"/>
              </a:rPr>
              <a:t>Р</a:t>
            </a:r>
          </a:p>
          <a:p>
            <a:pPr algn="r">
              <a:buNone/>
            </a:pPr>
            <a:r>
              <a:rPr lang="uk-UA" sz="5400" b="1" dirty="0" smtClean="0">
                <a:latin typeface="Arial Black" pitchFamily="34" charset="0"/>
              </a:rPr>
              <a:t>О</a:t>
            </a:r>
          </a:p>
          <a:p>
            <a:pPr algn="r">
              <a:buNone/>
            </a:pPr>
            <a:r>
              <a:rPr lang="uk-UA" sz="5400" b="1" dirty="0" smtClean="0">
                <a:latin typeface="Arial Black" pitchFamily="34" charset="0"/>
              </a:rPr>
              <a:t>К</a:t>
            </a:r>
            <a:endParaRPr lang="ru-RU" sz="5400" b="1" dirty="0">
              <a:latin typeface="Arial Black" pitchFamily="34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2000232" y="785794"/>
            <a:ext cx="7000923" cy="5340369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uk-UA" sz="4400" b="1" dirty="0" smtClean="0"/>
              <a:t>- улюблений, успішний</a:t>
            </a:r>
          </a:p>
          <a:p>
            <a:pPr>
              <a:spcBef>
                <a:spcPts val="0"/>
              </a:spcBef>
              <a:buNone/>
            </a:pPr>
            <a:endParaRPr lang="uk-UA" b="1" dirty="0" smtClean="0"/>
          </a:p>
          <a:p>
            <a:pPr>
              <a:spcBef>
                <a:spcPts val="0"/>
              </a:spcBef>
              <a:buNone/>
            </a:pPr>
            <a:r>
              <a:rPr lang="uk-UA" sz="4400" b="1" dirty="0" smtClean="0"/>
              <a:t>- радісний, розвиваючий</a:t>
            </a:r>
          </a:p>
          <a:p>
            <a:pPr>
              <a:spcBef>
                <a:spcPts val="0"/>
              </a:spcBef>
              <a:buNone/>
            </a:pPr>
            <a:endParaRPr lang="uk-UA" sz="2000" b="1" dirty="0" smtClean="0"/>
          </a:p>
          <a:p>
            <a:pPr>
              <a:spcBef>
                <a:spcPts val="0"/>
              </a:spcBef>
              <a:buNone/>
            </a:pPr>
            <a:r>
              <a:rPr lang="uk-UA" sz="4400" b="1" dirty="0" smtClean="0"/>
              <a:t>- особливий, організований</a:t>
            </a:r>
          </a:p>
          <a:p>
            <a:pPr>
              <a:spcBef>
                <a:spcPts val="0"/>
              </a:spcBef>
              <a:buNone/>
            </a:pPr>
            <a:endParaRPr lang="uk-UA" b="1" dirty="0" smtClean="0"/>
          </a:p>
          <a:p>
            <a:pPr>
              <a:spcBef>
                <a:spcPts val="0"/>
              </a:spcBef>
              <a:buNone/>
            </a:pPr>
            <a:r>
              <a:rPr lang="uk-UA" sz="4400" b="1" dirty="0" smtClean="0"/>
              <a:t>- кольоровий, креативний</a:t>
            </a:r>
          </a:p>
          <a:p>
            <a:pPr>
              <a:spcBef>
                <a:spcPts val="0"/>
              </a:spcBef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1500174"/>
            <a:ext cx="7500990" cy="1843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Весела думка – </a:t>
            </a:r>
          </a:p>
          <a:p>
            <a:pPr algn="ctr">
              <a:lnSpc>
                <a:spcPct val="150000"/>
              </a:lnSpc>
            </a:pPr>
            <a:r>
              <a:rPr lang="uk-UA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половина здоров</a:t>
            </a:r>
            <a:r>
              <a:rPr lang="en-US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’</a:t>
            </a:r>
            <a:r>
              <a:rPr lang="uk-UA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я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фони для презентаці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62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2786058"/>
            <a:ext cx="664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 Р И К М Е Т Н И К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714356"/>
            <a:ext cx="17379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ЯКИЙ?</a:t>
            </a:r>
          </a:p>
          <a:p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ЯКА?</a:t>
            </a:r>
          </a:p>
          <a:p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ЯКЕ?</a:t>
            </a:r>
          </a:p>
          <a:p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ЯКІ?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642918"/>
            <a:ext cx="276389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ОЗНАКА </a:t>
            </a:r>
          </a:p>
          <a:p>
            <a:pPr algn="ctr"/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ПРЕДМЕТА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1643050"/>
            <a:ext cx="35012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ЗВ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’</a:t>
            </a: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ЯЗАНИЙ</a:t>
            </a:r>
          </a:p>
          <a:p>
            <a:pPr algn="ctr"/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З ІМЕННИКОМ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214818"/>
            <a:ext cx="246856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Змінюється </a:t>
            </a:r>
          </a:p>
          <a:p>
            <a:r>
              <a:rPr lang="uk-UA" sz="3200" b="1" dirty="0" smtClean="0">
                <a:solidFill>
                  <a:srgbClr val="C00000"/>
                </a:solidFill>
              </a:rPr>
              <a:t>за числами,</a:t>
            </a:r>
          </a:p>
          <a:p>
            <a:r>
              <a:rPr lang="uk-UA" sz="3200" b="1" dirty="0" smtClean="0">
                <a:solidFill>
                  <a:srgbClr val="C00000"/>
                </a:solidFill>
              </a:rPr>
              <a:t>відмінками, </a:t>
            </a:r>
          </a:p>
          <a:p>
            <a:r>
              <a:rPr lang="uk-UA" sz="3200" b="1" dirty="0" smtClean="0">
                <a:solidFill>
                  <a:srgbClr val="C00000"/>
                </a:solidFill>
              </a:rPr>
              <a:t>а в однині –</a:t>
            </a:r>
          </a:p>
          <a:p>
            <a:r>
              <a:rPr lang="uk-UA" sz="3200" b="1" dirty="0" smtClean="0">
                <a:solidFill>
                  <a:srgbClr val="C00000"/>
                </a:solidFill>
              </a:rPr>
              <a:t>за родами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74" y="3857628"/>
            <a:ext cx="33489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latin typeface="Arial Black" pitchFamily="34" charset="0"/>
              </a:rPr>
              <a:t>Другорядний </a:t>
            </a:r>
          </a:p>
          <a:p>
            <a:pPr algn="ctr"/>
            <a:r>
              <a:rPr lang="uk-UA" sz="3200" b="1" dirty="0" smtClean="0">
                <a:latin typeface="Arial Black" pitchFamily="34" charset="0"/>
              </a:rPr>
              <a:t>член </a:t>
            </a:r>
          </a:p>
          <a:p>
            <a:pPr algn="ctr"/>
            <a:r>
              <a:rPr lang="uk-UA" sz="3200" b="1" dirty="0" smtClean="0">
                <a:latin typeface="Arial Black" pitchFamily="34" charset="0"/>
              </a:rPr>
              <a:t>речення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6446" y="4180344"/>
            <a:ext cx="293541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Bookman Old Style" pitchFamily="18" charset="0"/>
              </a:rPr>
              <a:t>Рід, 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Bookman Old Style" pitchFamily="18" charset="0"/>
              </a:rPr>
              <a:t>число і 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Bookman Old Style" pitchFamily="18" charset="0"/>
              </a:rPr>
              <a:t>відмінок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Bookman Old Style" pitchFamily="18" charset="0"/>
              </a:rPr>
              <a:t>можна 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Bookman Old Style" pitchFamily="18" charset="0"/>
              </a:rPr>
              <a:t>визначити за 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Bookman Old Style" pitchFamily="18" charset="0"/>
              </a:rPr>
              <a:t>іменником</a:t>
            </a:r>
            <a:endParaRPr lang="ru-RU" sz="28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фони для презентаці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785918" y="428604"/>
            <a:ext cx="3500462" cy="6215106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uk-UA" sz="3600" b="1" dirty="0" smtClean="0">
                <a:latin typeface="Arial Black" pitchFamily="34" charset="0"/>
              </a:rPr>
              <a:t>горщик із </a:t>
            </a:r>
            <a:r>
              <a:rPr lang="uk-UA" sz="3600" b="1" dirty="0" smtClean="0">
                <a:solidFill>
                  <a:srgbClr val="C00000"/>
                </a:solidFill>
                <a:latin typeface="Arial Black" pitchFamily="34" charset="0"/>
              </a:rPr>
              <a:t>глини</a:t>
            </a:r>
          </a:p>
          <a:p>
            <a:pPr algn="r">
              <a:buNone/>
            </a:pPr>
            <a:r>
              <a:rPr lang="uk-UA" sz="3600" b="1" dirty="0" smtClean="0">
                <a:latin typeface="Arial Black" pitchFamily="34" charset="0"/>
              </a:rPr>
              <a:t>варення із</a:t>
            </a:r>
            <a:r>
              <a:rPr lang="uk-UA" sz="3600" b="1" dirty="0" smtClean="0">
                <a:solidFill>
                  <a:srgbClr val="C00000"/>
                </a:solidFill>
                <a:latin typeface="Arial Black" pitchFamily="34" charset="0"/>
              </a:rPr>
              <a:t> малини</a:t>
            </a:r>
          </a:p>
          <a:p>
            <a:pPr algn="r">
              <a:buNone/>
            </a:pPr>
            <a:r>
              <a:rPr lang="uk-UA" sz="3600" b="1" dirty="0">
                <a:latin typeface="Arial Black" pitchFamily="34" charset="0"/>
              </a:rPr>
              <a:t>б</a:t>
            </a:r>
            <a:r>
              <a:rPr lang="uk-UA" sz="3600" b="1" dirty="0" smtClean="0">
                <a:latin typeface="Arial Black" pitchFamily="34" charset="0"/>
              </a:rPr>
              <a:t>удинок із</a:t>
            </a:r>
            <a:r>
              <a:rPr lang="uk-UA" sz="3600" b="1" dirty="0" smtClean="0">
                <a:solidFill>
                  <a:srgbClr val="C00000"/>
                </a:solidFill>
                <a:latin typeface="Arial Black" pitchFamily="34" charset="0"/>
              </a:rPr>
              <a:t> каменю</a:t>
            </a:r>
          </a:p>
          <a:p>
            <a:pPr algn="r">
              <a:buNone/>
            </a:pPr>
            <a:r>
              <a:rPr lang="uk-UA" sz="3600" b="1" dirty="0">
                <a:latin typeface="Arial Black" pitchFamily="34" charset="0"/>
              </a:rPr>
              <a:t>п</a:t>
            </a:r>
            <a:r>
              <a:rPr lang="uk-UA" sz="3600" b="1" dirty="0" smtClean="0">
                <a:latin typeface="Arial Black" pitchFamily="34" charset="0"/>
              </a:rPr>
              <a:t>лаття з</a:t>
            </a:r>
            <a:r>
              <a:rPr lang="uk-UA" sz="3600" b="1" dirty="0" smtClean="0">
                <a:solidFill>
                  <a:srgbClr val="C00000"/>
                </a:solidFill>
                <a:latin typeface="Arial Black" pitchFamily="34" charset="0"/>
              </a:rPr>
              <a:t> шовку</a:t>
            </a:r>
          </a:p>
          <a:p>
            <a:pPr algn="r">
              <a:buNone/>
            </a:pPr>
            <a:r>
              <a:rPr lang="uk-UA" sz="3600" b="1" dirty="0">
                <a:latin typeface="Arial Black" pitchFamily="34" charset="0"/>
              </a:rPr>
              <a:t>п</a:t>
            </a:r>
            <a:r>
              <a:rPr lang="uk-UA" sz="3600" b="1" dirty="0" smtClean="0">
                <a:latin typeface="Arial Black" pitchFamily="34" charset="0"/>
              </a:rPr>
              <a:t>рикраса для</a:t>
            </a:r>
            <a:r>
              <a:rPr lang="uk-UA" sz="3600" b="1" dirty="0" smtClean="0">
                <a:solidFill>
                  <a:srgbClr val="C00000"/>
                </a:solidFill>
                <a:latin typeface="Arial Black" pitchFamily="34" charset="0"/>
              </a:rPr>
              <a:t> ялинки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286380" y="428604"/>
            <a:ext cx="3714776" cy="6215106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uk-UA" sz="3600" dirty="0">
                <a:solidFill>
                  <a:srgbClr val="C00000"/>
                </a:solidFill>
                <a:latin typeface="Arial Black" pitchFamily="34" charset="0"/>
              </a:rPr>
              <a:t>г</a:t>
            </a:r>
            <a:r>
              <a:rPr lang="uk-UA" sz="3600" dirty="0" smtClean="0">
                <a:solidFill>
                  <a:srgbClr val="C00000"/>
                </a:solidFill>
                <a:latin typeface="Arial Black" pitchFamily="34" charset="0"/>
              </a:rPr>
              <a:t>линяний</a:t>
            </a:r>
            <a:r>
              <a:rPr lang="uk-UA" sz="3600" dirty="0" smtClean="0">
                <a:latin typeface="Arial Black" pitchFamily="34" charset="0"/>
              </a:rPr>
              <a:t> горщик</a:t>
            </a:r>
          </a:p>
          <a:p>
            <a:pPr algn="r">
              <a:buNone/>
            </a:pPr>
            <a:r>
              <a:rPr lang="uk-UA" sz="3600" dirty="0">
                <a:solidFill>
                  <a:srgbClr val="C00000"/>
                </a:solidFill>
                <a:latin typeface="Arial Black" pitchFamily="34" charset="0"/>
              </a:rPr>
              <a:t>м</a:t>
            </a:r>
            <a:r>
              <a:rPr lang="uk-UA" sz="3600" dirty="0" smtClean="0">
                <a:solidFill>
                  <a:srgbClr val="C00000"/>
                </a:solidFill>
                <a:latin typeface="Arial Black" pitchFamily="34" charset="0"/>
              </a:rPr>
              <a:t>алинове</a:t>
            </a:r>
            <a:r>
              <a:rPr lang="uk-UA" sz="3600" dirty="0" smtClean="0">
                <a:latin typeface="Arial Black" pitchFamily="34" charset="0"/>
              </a:rPr>
              <a:t> варення</a:t>
            </a:r>
          </a:p>
          <a:p>
            <a:pPr algn="r">
              <a:buNone/>
            </a:pPr>
            <a:r>
              <a:rPr lang="uk-UA" sz="3600" dirty="0" err="1">
                <a:solidFill>
                  <a:srgbClr val="C00000"/>
                </a:solidFill>
                <a:latin typeface="Arial Black" pitchFamily="34" charset="0"/>
              </a:rPr>
              <a:t>к</a:t>
            </a:r>
            <a:r>
              <a:rPr lang="uk-UA" sz="3600" dirty="0" err="1" smtClean="0">
                <a:solidFill>
                  <a:srgbClr val="C00000"/>
                </a:solidFill>
                <a:latin typeface="Arial Black" pitchFamily="34" charset="0"/>
              </a:rPr>
              <a:t>ам</a:t>
            </a:r>
            <a:r>
              <a:rPr lang="en-US" sz="3600" dirty="0" smtClean="0">
                <a:solidFill>
                  <a:srgbClr val="C00000"/>
                </a:solidFill>
                <a:latin typeface="Arial Black" pitchFamily="34" charset="0"/>
              </a:rPr>
              <a:t>’</a:t>
            </a:r>
            <a:r>
              <a:rPr lang="uk-UA" sz="3600" dirty="0" err="1" smtClean="0">
                <a:solidFill>
                  <a:srgbClr val="C00000"/>
                </a:solidFill>
                <a:latin typeface="Arial Black" pitchFamily="34" charset="0"/>
              </a:rPr>
              <a:t>яний</a:t>
            </a:r>
            <a:r>
              <a:rPr lang="uk-UA" sz="3600" dirty="0" smtClean="0">
                <a:latin typeface="Arial Black" pitchFamily="34" charset="0"/>
              </a:rPr>
              <a:t> будинок</a:t>
            </a:r>
          </a:p>
          <a:p>
            <a:pPr algn="r">
              <a:buNone/>
            </a:pPr>
            <a:r>
              <a:rPr lang="uk-UA" sz="3600" dirty="0">
                <a:solidFill>
                  <a:srgbClr val="C00000"/>
                </a:solidFill>
                <a:latin typeface="Arial Black" pitchFamily="34" charset="0"/>
              </a:rPr>
              <a:t>ш</a:t>
            </a:r>
            <a:r>
              <a:rPr lang="uk-UA" sz="3600" dirty="0" smtClean="0">
                <a:solidFill>
                  <a:srgbClr val="C00000"/>
                </a:solidFill>
                <a:latin typeface="Arial Black" pitchFamily="34" charset="0"/>
              </a:rPr>
              <a:t>овкове</a:t>
            </a:r>
            <a:r>
              <a:rPr lang="uk-UA" sz="3600" dirty="0" smtClean="0">
                <a:latin typeface="Arial Black" pitchFamily="34" charset="0"/>
              </a:rPr>
              <a:t> плаття</a:t>
            </a:r>
          </a:p>
          <a:p>
            <a:pPr algn="r">
              <a:buNone/>
            </a:pPr>
            <a:r>
              <a:rPr lang="uk-UA" sz="3600" dirty="0">
                <a:solidFill>
                  <a:srgbClr val="C00000"/>
                </a:solidFill>
                <a:latin typeface="Arial Black" pitchFamily="34" charset="0"/>
              </a:rPr>
              <a:t>я</a:t>
            </a:r>
            <a:r>
              <a:rPr lang="uk-UA" sz="3600" dirty="0" smtClean="0">
                <a:solidFill>
                  <a:srgbClr val="C00000"/>
                </a:solidFill>
                <a:latin typeface="Arial Black" pitchFamily="34" charset="0"/>
              </a:rPr>
              <a:t>линкова</a:t>
            </a:r>
            <a:r>
              <a:rPr lang="uk-UA" sz="3600" dirty="0" smtClean="0">
                <a:latin typeface="Arial Black" pitchFamily="34" charset="0"/>
              </a:rPr>
              <a:t> прикраса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Картинки по запросу красивые фоны для презентаций"/>
          <p:cNvSpPr>
            <a:spLocks noChangeAspect="1" noChangeArrowheads="1"/>
          </p:cNvSpPr>
          <p:nvPr/>
        </p:nvSpPr>
        <p:spPr bwMode="auto">
          <a:xfrm>
            <a:off x="155575" y="-2224088"/>
            <a:ext cx="6200775" cy="4648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Картинки по запросу красивые фоны для презентаций"/>
          <p:cNvSpPr>
            <a:spLocks noChangeAspect="1" noChangeArrowheads="1"/>
          </p:cNvSpPr>
          <p:nvPr/>
        </p:nvSpPr>
        <p:spPr bwMode="auto">
          <a:xfrm>
            <a:off x="155575" y="-2224088"/>
            <a:ext cx="6200775" cy="4648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2" name="Picture 6" descr="Картинки по запросу красивые фоны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64" name="Picture 8" descr="Картинки по запросу ворон картинки для де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928802"/>
            <a:ext cx="2200275" cy="265747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2786050" y="571480"/>
            <a:ext cx="285752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200" b="1" dirty="0" smtClean="0">
                <a:solidFill>
                  <a:schemeClr val="bg2">
                    <a:lumMod val="10000"/>
                  </a:schemeClr>
                </a:solidFill>
              </a:rPr>
              <a:t>Волошкове </a:t>
            </a:r>
          </a:p>
          <a:p>
            <a:pPr>
              <a:buNone/>
            </a:pPr>
            <a:endParaRPr lang="uk-UA" sz="32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sz="3200" b="1" dirty="0" smtClean="0">
                <a:solidFill>
                  <a:schemeClr val="bg2">
                    <a:lumMod val="10000"/>
                  </a:schemeClr>
                </a:solidFill>
              </a:rPr>
              <a:t>Гарний </a:t>
            </a:r>
          </a:p>
          <a:p>
            <a:pPr>
              <a:buNone/>
            </a:pPr>
            <a:endParaRPr lang="uk-UA" sz="32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sz="3200" b="1" dirty="0" smtClean="0">
                <a:solidFill>
                  <a:schemeClr val="bg2">
                    <a:lumMod val="10000"/>
                  </a:schemeClr>
                </a:solidFill>
              </a:rPr>
              <a:t>Блискуча</a:t>
            </a:r>
          </a:p>
          <a:p>
            <a:pPr>
              <a:buNone/>
            </a:pPr>
            <a:endParaRPr lang="uk-UA" sz="32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sz="3200" b="1" dirty="0" smtClean="0">
                <a:solidFill>
                  <a:schemeClr val="bg2">
                    <a:lumMod val="10000"/>
                  </a:schemeClr>
                </a:solidFill>
              </a:rPr>
              <a:t>Сором</a:t>
            </a:r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</a:rPr>
              <a:t>’</a:t>
            </a:r>
            <a:r>
              <a:rPr lang="uk-UA" sz="3200" b="1" dirty="0" err="1" smtClean="0">
                <a:solidFill>
                  <a:schemeClr val="bg2">
                    <a:lumMod val="10000"/>
                  </a:schemeClr>
                </a:solidFill>
              </a:rPr>
              <a:t>язлива</a:t>
            </a:r>
            <a:endParaRPr lang="ru-RU" sz="3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929190" y="571480"/>
            <a:ext cx="4214810" cy="55546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b="1" dirty="0" smtClean="0"/>
              <a:t> синє    високе  (небо)</a:t>
            </a:r>
          </a:p>
          <a:p>
            <a:pPr>
              <a:buNone/>
            </a:pPr>
            <a:endParaRPr lang="uk-UA" sz="3200" b="1" dirty="0" smtClean="0"/>
          </a:p>
          <a:p>
            <a:pPr algn="ctr">
              <a:buNone/>
            </a:pPr>
            <a:r>
              <a:rPr lang="uk-UA" sz="3200" b="1" dirty="0" smtClean="0"/>
              <a:t>ч</a:t>
            </a:r>
            <a:r>
              <a:rPr lang="uk-UA" sz="3200" b="1" dirty="0" smtClean="0"/>
              <a:t>удовий         веселий      (настрій)</a:t>
            </a:r>
          </a:p>
          <a:p>
            <a:pPr>
              <a:buNone/>
            </a:pPr>
            <a:endParaRPr lang="uk-UA" sz="500" b="1" dirty="0" smtClean="0"/>
          </a:p>
          <a:p>
            <a:pPr algn="ctr">
              <a:buNone/>
            </a:pPr>
            <a:r>
              <a:rPr lang="uk-UA" sz="3200" b="1" dirty="0" smtClean="0"/>
              <a:t>я</a:t>
            </a:r>
            <a:r>
              <a:rPr lang="uk-UA" sz="3200" b="1" dirty="0" smtClean="0"/>
              <a:t>скрава        далека  (зірка)</a:t>
            </a:r>
          </a:p>
          <a:p>
            <a:pPr>
              <a:buNone/>
            </a:pPr>
            <a:endParaRPr lang="uk-UA" sz="500" b="1" dirty="0" smtClean="0"/>
          </a:p>
          <a:p>
            <a:pPr algn="ctr">
              <a:buNone/>
            </a:pPr>
            <a:r>
              <a:rPr lang="uk-UA" sz="3200" b="1" dirty="0" smtClean="0"/>
              <a:t> </a:t>
            </a:r>
            <a:r>
              <a:rPr lang="uk-UA" sz="3200" b="1" dirty="0" smtClean="0"/>
              <a:t>      несмілива      руда (білочка)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xit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Картинки по запросу красивые фоны для презентаций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6" name="Picture 6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1"/>
            <a:ext cx="4910483" cy="400052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" y="4572008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І, ІІІ групи – науково-популярний стиль</a:t>
            </a:r>
          </a:p>
          <a:p>
            <a:endParaRPr lang="uk-UA" sz="3200" b="1" dirty="0" smtClean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uk-UA" sz="32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ІІ, І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V </a:t>
            </a:r>
            <a:r>
              <a:rPr lang="uk-UA" sz="32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і 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V</a:t>
            </a:r>
            <a:r>
              <a:rPr lang="uk-UA" sz="32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 групи – художній стиль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0488" name="Picture 8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857232"/>
            <a:ext cx="2390770" cy="3578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Картинки по запросу фізхвилинка на уроц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6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205</Words>
  <Application>Microsoft Office PowerPoint</Application>
  <PresentationFormat>Экран (4:3)</PresentationFormat>
  <Paragraphs>75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Домашнє завдання (за вибором)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32</cp:revision>
  <dcterms:created xsi:type="dcterms:W3CDTF">2017-11-28T16:15:39Z</dcterms:created>
  <dcterms:modified xsi:type="dcterms:W3CDTF">2017-11-29T18:47:04Z</dcterms:modified>
</cp:coreProperties>
</file>