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98711-0FB3-489A-B00A-D2E789919B32}" type="datetimeFigureOut">
              <a:rPr lang="ru-RU" smtClean="0"/>
              <a:t>14.11.2017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B5D18-6F2A-4508-931B-7AE17896A3B8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5D18-6F2A-4508-931B-7AE17896A3B8}" type="slidenum">
              <a:rPr lang="uk-UA" smtClean="0"/>
              <a:t>3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92F95-1287-4989-8311-039CD61D8745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BD77D-2E42-4DE2-BD13-5C3BD6FA2D5A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F108-D29A-42BE-B079-D6819E4CD047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E5D-2629-4C57-8A15-D45A00991934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7A3A-05B2-47C9-92EC-030FDC1404A7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DA542-F330-442E-B140-37F81BBEABF8}" type="datetime1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B602-A73F-42A6-8A28-B368155518E0}" type="datetime1">
              <a:rPr lang="ru-RU" smtClean="0"/>
              <a:t>14.11.2017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EDEE-085E-4243-9D9D-93E441E5899D}" type="datetime1">
              <a:rPr lang="ru-RU" smtClean="0"/>
              <a:t>14.11.2017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CAA2E-3D2A-4D90-B467-FF53ACC8F6A8}" type="datetime1">
              <a:rPr lang="ru-RU" smtClean="0"/>
              <a:t>14.11.2017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044B0-A38F-449A-ABF2-6A2A440074BD}" type="datetime1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5406-B4D0-45D4-B7D3-47F23BFAF297}" type="datetime1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6BAE5-2C5E-47BD-AC01-9FFEECDDF894}" type="datetime1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Частини мови</a:t>
            </a:r>
            <a:endParaRPr lang="uk-UA" dirty="0"/>
          </a:p>
        </p:txBody>
      </p:sp>
      <p:pic>
        <p:nvPicPr>
          <p:cNvPr id="4" name="Содержимое 3" descr="6-um-zua2014-4-1024.jpg"/>
          <p:cNvPicPr>
            <a:picLocks noGrp="1" noChangeAspect="1"/>
          </p:cNvPicPr>
          <p:nvPr>
            <p:ph idx="1"/>
          </p:nvPr>
        </p:nvPicPr>
        <p:blipFill>
          <a:blip r:embed="rId2"/>
          <a:srcRect l="14648" t="23044" r="7577" b="29604"/>
          <a:stretch>
            <a:fillRect/>
          </a:stretch>
        </p:blipFill>
        <p:spPr>
          <a:xfrm>
            <a:off x="714348" y="1285860"/>
            <a:ext cx="7858180" cy="5214974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-um-zua2014-5-1024.jpg"/>
          <p:cNvPicPr>
            <a:picLocks noGrp="1" noChangeAspect="1"/>
          </p:cNvPicPr>
          <p:nvPr>
            <p:ph idx="1"/>
          </p:nvPr>
        </p:nvPicPr>
        <p:blipFill>
          <a:blip r:embed="rId2"/>
          <a:srcRect l="6995" t="24623" r="16551" b="28025"/>
          <a:stretch>
            <a:fillRect/>
          </a:stretch>
        </p:blipFill>
        <p:spPr>
          <a:xfrm>
            <a:off x="357158" y="357166"/>
            <a:ext cx="8429684" cy="6143668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772400" cy="5572164"/>
          </a:xfrm>
        </p:spPr>
        <p:txBody>
          <a:bodyPr anchor="ctr">
            <a:normAutofit/>
          </a:bodyPr>
          <a:lstStyle/>
          <a:p>
            <a:pPr algn="ctr"/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Іменник як частина мови:</a:t>
            </a:r>
            <a:br>
              <a:rPr lang="uk-UA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загальне значення,        </a:t>
            </a:r>
            <a:br>
              <a:rPr lang="uk-UA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морфологічні ознаки,</a:t>
            </a:r>
            <a:br>
              <a:rPr lang="uk-UA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синтаксична роль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/>
              <a:t>     </a:t>
            </a:r>
            <a:endParaRPr lang="uk-UA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215074" y="5786454"/>
            <a:ext cx="2471726" cy="935021"/>
          </a:xfrm>
        </p:spPr>
        <p:txBody>
          <a:bodyPr/>
          <a:lstStyle/>
          <a:p>
            <a:fld id="{725C68B6-61C2-468F-89AB-4B9F7531AA68}" type="slidenum">
              <a:rPr lang="ru-RU" sz="2800" b="1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572396" y="5357826"/>
            <a:ext cx="1133468" cy="1143008"/>
          </a:xfrm>
        </p:spPr>
        <p:txBody>
          <a:bodyPr/>
          <a:lstStyle/>
          <a:p>
            <a:fld id="{725C68B6-61C2-468F-89AB-4B9F7531AA68}" type="slidenum">
              <a:rPr lang="ru-RU" sz="2400" b="1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500042"/>
            <a:ext cx="8358246" cy="58785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Мета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актуалізувати знання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  класифікацію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частин мови </a:t>
            </a:r>
            <a:r>
              <a:rPr lang="uk-UA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sz="4000" dirty="0" smtClean="0">
                <a:latin typeface="Arial" pitchFamily="34" charset="0"/>
                <a:cs typeface="Arial" pitchFamily="34" charset="0"/>
              </a:rPr>
            </a:br>
            <a:r>
              <a:rPr lang="uk-UA" sz="3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uk-UA" sz="3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повторити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й поглибити знання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  іменник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як частину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мови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вміти 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знаходити 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іменники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  текстах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, визначати їх роль у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реченнях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виховувати повагу до рідного слова,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 любов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до Батьківщини </a:t>
            </a:r>
            <a:endParaRPr lang="uk-UA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43852" cy="1571635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Виписати групу слів на позначення ознак іменника за зразком</a:t>
            </a:r>
            <a:endParaRPr lang="uk-UA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2000240"/>
            <a:ext cx="7929618" cy="4143404"/>
          </a:xfrm>
        </p:spPr>
        <p:txBody>
          <a:bodyPr/>
          <a:lstStyle/>
          <a:p>
            <a:pPr algn="l"/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Конкретні</a:t>
            </a:r>
          </a:p>
          <a:p>
            <a:pPr algn="l"/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Абстрактні</a:t>
            </a:r>
          </a:p>
          <a:p>
            <a:pPr algn="l"/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Істоти</a:t>
            </a:r>
          </a:p>
          <a:p>
            <a:pPr algn="l"/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Неістоти</a:t>
            </a:r>
          </a:p>
          <a:p>
            <a:pPr algn="l"/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Загальні</a:t>
            </a:r>
          </a:p>
          <a:p>
            <a:pPr algn="l"/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Власні</a:t>
            </a:r>
          </a:p>
          <a:p>
            <a:pPr algn="l"/>
            <a:r>
              <a:rPr lang="uk-UA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Збірні</a:t>
            </a:r>
            <a:endParaRPr lang="uk-UA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53200" y="6000768"/>
            <a:ext cx="2133600" cy="720707"/>
          </a:xfrm>
        </p:spPr>
        <p:txBody>
          <a:bodyPr/>
          <a:lstStyle/>
          <a:p>
            <a:fld id="{725C68B6-61C2-468F-89AB-4B9F7531AA68}" type="slidenum">
              <a:rPr lang="ru-RU" sz="3200" smtClean="0"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lide_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215106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>
                <a:latin typeface="Times New Roman" pitchFamily="18" charset="0"/>
                <a:cs typeface="Times New Roman" pitchFamily="18" charset="0"/>
              </a:rPr>
              <a:t>Іменник</a:t>
            </a:r>
            <a:endParaRPr lang="uk-UA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6" y="1600200"/>
          <a:ext cx="8501124" cy="36147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25281"/>
                <a:gridCol w="2125281"/>
                <a:gridCol w="2125281"/>
                <a:gridCol w="2125281"/>
              </a:tblGrid>
              <a:tr h="2409458"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Що називає?</a:t>
                      </a:r>
                      <a:endParaRPr lang="uk-UA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які питання відповідає ?</a:t>
                      </a:r>
                      <a:endParaRPr lang="uk-UA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65200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Які має морфологічні ознаки? </a:t>
                      </a:r>
                      <a:endParaRPr lang="uk-UA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uk-UA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Яку синтаксичну роль виконує?</a:t>
                      </a:r>
                      <a:endParaRPr lang="uk-UA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205292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2800" smtClean="0"/>
              <a:pPr/>
              <a:t>7</a:t>
            </a:fld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Вправа для визначення самооцінки</a:t>
            </a:r>
            <a:r>
              <a:rPr lang="ru-RU" sz="36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36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500726"/>
          </a:xfrm>
        </p:spPr>
        <p:txBody>
          <a:bodyPr anchor="ctr">
            <a:normAutofit fontScale="92500" lnSpcReduction="10000"/>
          </a:bodyPr>
          <a:lstStyle/>
          <a:p>
            <a:pPr lvl="0">
              <a:lnSpc>
                <a:spcPct val="120000"/>
              </a:lnSpc>
            </a:pPr>
            <a:r>
              <a:rPr lang="uk-UA" sz="3500" i="1" dirty="0" smtClean="0">
                <a:latin typeface="Times New Roman" pitchFamily="18" charset="0"/>
                <a:cs typeface="Times New Roman" pitchFamily="18" charset="0"/>
              </a:rPr>
              <a:t>Під </a:t>
            </a:r>
            <a:r>
              <a:rPr lang="uk-UA" sz="3500" i="1" dirty="0" smtClean="0">
                <a:latin typeface="Times New Roman" pitchFamily="18" charset="0"/>
                <a:cs typeface="Times New Roman" pitchFamily="18" charset="0"/>
              </a:rPr>
              <a:t>час вивчення теми  я </a:t>
            </a:r>
            <a:r>
              <a:rPr lang="uk-UA" sz="3500" i="1" dirty="0" smtClean="0">
                <a:latin typeface="Times New Roman" pitchFamily="18" charset="0"/>
                <a:cs typeface="Times New Roman" pitchFamily="18" charset="0"/>
              </a:rPr>
              <a:t>навчився                  ( </a:t>
            </a:r>
            <a:r>
              <a:rPr lang="uk-UA" sz="3500" i="1" dirty="0" smtClean="0">
                <a:latin typeface="Times New Roman" pitchFamily="18" charset="0"/>
                <a:cs typeface="Times New Roman" pitchFamily="18" charset="0"/>
              </a:rPr>
              <a:t>навчилася) багато нового. Наприклад…</a:t>
            </a:r>
            <a:endParaRPr lang="ru-RU" sz="35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</a:pPr>
            <a:r>
              <a:rPr lang="uk-UA" sz="3500" i="1" dirty="0" smtClean="0">
                <a:latin typeface="Times New Roman" pitchFamily="18" charset="0"/>
                <a:cs typeface="Times New Roman" pitchFamily="18" charset="0"/>
              </a:rPr>
              <a:t>Найцікавішим  під час опрацювання матеріалу для мене було</a:t>
            </a:r>
            <a:r>
              <a:rPr lang="uk-UA" sz="3500" i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lvl="0">
              <a:lnSpc>
                <a:spcPct val="120000"/>
              </a:lnSpc>
            </a:pPr>
            <a:endParaRPr lang="ru-RU" sz="35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20000"/>
              </a:lnSpc>
              <a:buNone/>
            </a:pPr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Відповідь на наступне питання записати в зошиті </a:t>
            </a:r>
            <a:endParaRPr lang="ru-RU" sz="3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sz="35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3500" i="1" dirty="0" smtClean="0">
                <a:latin typeface="Times New Roman" pitchFamily="18" charset="0"/>
                <a:cs typeface="Times New Roman" pitchFamily="18" charset="0"/>
              </a:rPr>
              <a:t>Найскладнішим для мене було …( або мені не вдалося…)</a:t>
            </a:r>
            <a:endParaRPr lang="ru-RU" sz="35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72264" y="6143645"/>
            <a:ext cx="2133600" cy="428628"/>
          </a:xfrm>
        </p:spPr>
        <p:txBody>
          <a:bodyPr/>
          <a:lstStyle/>
          <a:p>
            <a:fld id="{725C68B6-61C2-468F-89AB-4B9F7531AA68}" type="slidenum">
              <a:rPr lang="ru-RU" sz="2400" smtClean="0"/>
              <a:pPr/>
              <a:t>8</a:t>
            </a:fld>
            <a:endParaRPr lang="ru-RU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Домашнє завдання</a:t>
            </a:r>
            <a:endParaRPr lang="uk-UA" sz="5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786" y="1428736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Сторінка 76, 79 -  вчити  правила</a:t>
            </a:r>
          </a:p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Виконати вправу 192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857628"/>
            <a:ext cx="785818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uk-UA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Бажаю успіхів!</a:t>
            </a:r>
            <a:endParaRPr lang="uk-UA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124</Words>
  <PresentationFormat>Экран (4:3)</PresentationFormat>
  <Paragraphs>41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Частини мови</vt:lpstr>
      <vt:lpstr>Слайд 2</vt:lpstr>
      <vt:lpstr>    Іменник як частина мови:           загальне значення,               морфологічні ознаки,  синтаксична роль      </vt:lpstr>
      <vt:lpstr>Слайд 4</vt:lpstr>
      <vt:lpstr>Виписати групу слів на позначення ознак іменника за зразком</vt:lpstr>
      <vt:lpstr>Слайд 6</vt:lpstr>
      <vt:lpstr>Іменник</vt:lpstr>
      <vt:lpstr>Вправа для визначення самооцінки 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2017-11-14T18:49:30Z</dcterms:created>
  <dcterms:modified xsi:type="dcterms:W3CDTF">2017-11-14T20:22:39Z</dcterms:modified>
</cp:coreProperties>
</file>