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80" r:id="rId3"/>
    <p:sldId id="334" r:id="rId4"/>
    <p:sldId id="333" r:id="rId5"/>
    <p:sldId id="323" r:id="rId6"/>
    <p:sldId id="299" r:id="rId7"/>
    <p:sldId id="296" r:id="rId8"/>
    <p:sldId id="303" r:id="rId9"/>
    <p:sldId id="327" r:id="rId10"/>
    <p:sldId id="258" r:id="rId11"/>
    <p:sldId id="308" r:id="rId12"/>
    <p:sldId id="310" r:id="rId13"/>
    <p:sldId id="311" r:id="rId14"/>
    <p:sldId id="326" r:id="rId15"/>
    <p:sldId id="264" r:id="rId16"/>
    <p:sldId id="330" r:id="rId17"/>
    <p:sldId id="297" r:id="rId18"/>
    <p:sldId id="321" r:id="rId19"/>
    <p:sldId id="324" r:id="rId20"/>
    <p:sldId id="290" r:id="rId21"/>
    <p:sldId id="289" r:id="rId22"/>
    <p:sldId id="312" r:id="rId23"/>
    <p:sldId id="262" r:id="rId24"/>
    <p:sldId id="325" r:id="rId25"/>
    <p:sldId id="317" r:id="rId26"/>
    <p:sldId id="295" r:id="rId27"/>
    <p:sldId id="305" r:id="rId28"/>
    <p:sldId id="320" r:id="rId29"/>
    <p:sldId id="332" r:id="rId30"/>
    <p:sldId id="306" r:id="rId31"/>
    <p:sldId id="307" r:id="rId32"/>
    <p:sldId id="329" r:id="rId33"/>
    <p:sldId id="265" r:id="rId34"/>
    <p:sldId id="32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664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C1495-00DC-4206-A706-AC327782CCB0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DBBB9-445C-464C-9885-0B744333C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052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BBB9-445C-464C-9885-0B744333C14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67C47-BD62-4F98-AE24-BF6F9833C7E8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4B389-3D88-416A-AD30-6C6E1D3345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4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.gif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1.sldx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7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357158" y="571480"/>
            <a:ext cx="8572560" cy="3714776"/>
          </a:xfrm>
        </p:spPr>
        <p:txBody>
          <a:bodyPr>
            <a:normAutofit/>
          </a:bodyPr>
          <a:lstStyle/>
          <a:p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Рисунок 7" descr="happy_daisy_blink_h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12" y="0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0034" y="428604"/>
            <a:ext cx="8286808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Портфоліо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000" b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вчителя  початкових класів</a:t>
            </a:r>
            <a:br>
              <a:rPr lang="uk-UA" sz="4000" b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uk-UA" sz="4000" b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Івахнянської загальноосвітньої школи 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I-III</a:t>
            </a:r>
            <a:r>
              <a:rPr lang="uk-UA" sz="4000" b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ст.</a:t>
            </a:r>
            <a:endParaRPr lang="uk-UA" sz="40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5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3729" y="5786454"/>
            <a:ext cx="86765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Ставської</a:t>
            </a: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Олени Петрівни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3" name="Picture 1" descr="C:\Users\ЛЮДА\Desktop\7_fGbAGJr7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143248"/>
            <a:ext cx="3634670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1071570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051" name="Picture 3" descr="C:\Users\Вика\Pictures\ч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370852"/>
            <a:ext cx="3500430" cy="2487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22748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latin typeface="Monotype Corsiva" pitchFamily="66" charset="0"/>
              </a:rPr>
              <a:t/>
            </a:r>
            <a:br>
              <a:rPr lang="uk-UA" b="1" dirty="0" smtClean="0"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7384" y="500042"/>
            <a:ext cx="6139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Методична робота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1571612"/>
            <a:ext cx="75009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Участь у </a:t>
            </a:r>
            <a:r>
              <a:rPr lang="ru-RU" sz="3200" b="1" dirty="0" err="1" smtClean="0">
                <a:solidFill>
                  <a:srgbClr val="00B050"/>
                </a:solidFill>
              </a:rPr>
              <a:t>семінарах</a:t>
            </a:r>
            <a:r>
              <a:rPr lang="ru-RU" sz="3200" b="1" dirty="0">
                <a:solidFill>
                  <a:srgbClr val="00B050"/>
                </a:solidFill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</a:rPr>
              <a:t>та </a:t>
            </a:r>
            <a:r>
              <a:rPr lang="ru-RU" sz="3200" b="1" dirty="0" err="1" smtClean="0">
                <a:solidFill>
                  <a:srgbClr val="00B050"/>
                </a:solidFill>
              </a:rPr>
              <a:t>методичних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об'єднаннях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дає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можливість</a:t>
            </a:r>
            <a:r>
              <a:rPr lang="ru-RU" sz="3200" b="1" dirty="0" smtClean="0">
                <a:solidFill>
                  <a:srgbClr val="00B050"/>
                </a:solidFill>
              </a:rPr>
              <a:t> не </a:t>
            </a:r>
            <a:r>
              <a:rPr lang="ru-RU" sz="3200" b="1" dirty="0" err="1" smtClean="0">
                <a:solidFill>
                  <a:srgbClr val="00B050"/>
                </a:solidFill>
              </a:rPr>
              <a:t>лише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познайомитися</a:t>
            </a:r>
            <a:r>
              <a:rPr lang="ru-RU" sz="3200" b="1" dirty="0" smtClean="0">
                <a:solidFill>
                  <a:srgbClr val="00B050"/>
                </a:solidFill>
              </a:rPr>
              <a:t> з </a:t>
            </a:r>
            <a:r>
              <a:rPr lang="ru-RU" sz="3200" b="1" dirty="0" err="1" smtClean="0">
                <a:solidFill>
                  <a:srgbClr val="00B050"/>
                </a:solidFill>
              </a:rPr>
              <a:t>роботою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своїх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колег</a:t>
            </a:r>
            <a:r>
              <a:rPr lang="ru-RU" sz="3200" b="1" dirty="0" smtClean="0">
                <a:solidFill>
                  <a:srgbClr val="00B050"/>
                </a:solidFill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</a:rPr>
              <a:t>підвищити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свій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досвід</a:t>
            </a:r>
            <a:r>
              <a:rPr lang="ru-RU" sz="3200" b="1" dirty="0" smtClean="0">
                <a:solidFill>
                  <a:srgbClr val="00B050"/>
                </a:solidFill>
              </a:rPr>
              <a:t>, а </a:t>
            </a:r>
            <a:r>
              <a:rPr lang="ru-RU" sz="3200" b="1" dirty="0" err="1" smtClean="0">
                <a:solidFill>
                  <a:srgbClr val="00B050"/>
                </a:solidFill>
              </a:rPr>
              <a:t>й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поділитися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власними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доробками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з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іншими</a:t>
            </a:r>
            <a:r>
              <a:rPr lang="ru-RU" sz="3200" b="1" dirty="0" smtClean="0">
                <a:solidFill>
                  <a:srgbClr val="00B050"/>
                </a:solidFill>
              </a:rPr>
              <a:t>. Беру </a:t>
            </a:r>
            <a:r>
              <a:rPr lang="ru-RU" sz="3200" b="1" dirty="0" smtClean="0">
                <a:solidFill>
                  <a:srgbClr val="00B050"/>
                </a:solidFill>
              </a:rPr>
              <a:t>участь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</a:rPr>
              <a:t>у </a:t>
            </a:r>
            <a:r>
              <a:rPr lang="ru-RU" sz="3200" b="1" dirty="0" err="1" smtClean="0">
                <a:solidFill>
                  <a:srgbClr val="00B050"/>
                </a:solidFill>
              </a:rPr>
              <a:t>педрадах</a:t>
            </a:r>
            <a:r>
              <a:rPr lang="ru-RU" sz="3200" b="1" dirty="0" smtClean="0">
                <a:solidFill>
                  <a:srgbClr val="00B050"/>
                </a:solidFill>
              </a:rPr>
              <a:t>. </a:t>
            </a:r>
            <a:r>
              <a:rPr lang="ru-RU" sz="3200" b="1" dirty="0" err="1" smtClean="0">
                <a:solidFill>
                  <a:srgbClr val="00B050"/>
                </a:solidFill>
              </a:rPr>
              <a:t>Проводжу</a:t>
            </a:r>
            <a:r>
              <a:rPr lang="ru-RU" sz="3200" b="1" dirty="0" smtClean="0">
                <a:solidFill>
                  <a:srgbClr val="00B050"/>
                </a:solidFill>
              </a:rPr>
              <a:t/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відкриті</a:t>
            </a:r>
            <a:r>
              <a:rPr lang="ru-RU" sz="3200" b="1" dirty="0" smtClean="0">
                <a:solidFill>
                  <a:srgbClr val="00B050"/>
                </a:solidFill>
              </a:rPr>
              <a:t> уроки, </a:t>
            </a:r>
            <a:r>
              <a:rPr lang="ru-RU" sz="3200" b="1" dirty="0" err="1" smtClean="0">
                <a:solidFill>
                  <a:srgbClr val="00B050"/>
                </a:solidFill>
              </a:rPr>
              <a:t>позакласні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заходи. </a:t>
            </a:r>
            <a:r>
              <a:rPr lang="ru-RU" sz="3200" b="1" dirty="0" err="1" smtClean="0">
                <a:solidFill>
                  <a:srgbClr val="00B050"/>
                </a:solidFill>
              </a:rPr>
              <a:t>Учасник</a:t>
            </a:r>
            <a:r>
              <a:rPr lang="ru-RU" sz="3200" b="1" dirty="0" smtClean="0">
                <a:solidFill>
                  <a:srgbClr val="00B050"/>
                </a:solidFill>
              </a:rPr>
              <a:t> конкурсу</a:t>
            </a:r>
            <a:r>
              <a:rPr lang="ru-RU" sz="3200" b="1" smtClean="0">
                <a:solidFill>
                  <a:srgbClr val="00B050"/>
                </a:solidFill>
              </a:rPr>
              <a:t/>
            </a:r>
            <a:br>
              <a:rPr lang="ru-RU" sz="3200" b="1" smtClean="0">
                <a:solidFill>
                  <a:srgbClr val="00B050"/>
                </a:solidFill>
              </a:rPr>
            </a:br>
            <a:r>
              <a:rPr lang="ru-RU" sz="3200" b="1" smtClean="0">
                <a:solidFill>
                  <a:srgbClr val="00B050"/>
                </a:solidFill>
              </a:rPr>
              <a:t>Учитель року - 2017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10" name="Рисунок 9" descr="C:\Users\Анна\Desktop\portfoli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5507" y="642918"/>
            <a:ext cx="1048459" cy="154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Відкрит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і уроки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 lvl="3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</a:t>
            </a:r>
            <a:r>
              <a:rPr lang="uk-UA" sz="2400" b="1" dirty="0" smtClean="0">
                <a:solidFill>
                  <a:srgbClr val="206641"/>
                </a:solidFill>
                <a:latin typeface="Monotype Corsiva" pitchFamily="66" charset="0"/>
                <a:ea typeface="Batang" pitchFamily="18" charset="-127"/>
                <a:cs typeface="Times New Roman" pitchFamily="18" charset="0"/>
              </a:rPr>
              <a:t>Українська мова</a:t>
            </a:r>
            <a:br>
              <a:rPr lang="uk-UA" sz="2400" b="1" dirty="0" smtClean="0">
                <a:solidFill>
                  <a:srgbClr val="206641"/>
                </a:solidFill>
                <a:latin typeface="Monotype Corsiva" pitchFamily="66" charset="0"/>
                <a:ea typeface="Batang" pitchFamily="18" charset="-127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206641"/>
                </a:solidFill>
                <a:latin typeface="Monotype Corsiva" pitchFamily="66" charset="0"/>
                <a:ea typeface="Batang" pitchFamily="18" charset="-127"/>
                <a:cs typeface="Times New Roman" pitchFamily="18" charset="0"/>
              </a:rPr>
              <a:t>Тема. Змінювання дієслів за часами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Picture 3" descr="E:\122___02\IMG_3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85992"/>
            <a:ext cx="3214710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3" descr="E:\122___02\IMG_3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214554"/>
            <a:ext cx="3016243" cy="2262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E:\122___02\IMG_3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286256"/>
            <a:ext cx="2920992" cy="2190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570240">
            <a:off x="7460327" y="30808"/>
            <a:ext cx="12763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357166"/>
            <a:ext cx="6929486" cy="46434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2800" b="1" dirty="0" smtClean="0">
                <a:latin typeface="Monotype Corsiva" pitchFamily="66" charset="0"/>
              </a:rPr>
              <a:t/>
            </a:r>
            <a:br>
              <a:rPr lang="uk-UA" sz="2800" b="1" dirty="0" smtClean="0">
                <a:latin typeface="Monotype Corsiva" pitchFamily="66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428604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E:\125___05\IMG_3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3492496" cy="2619372"/>
          </a:xfrm>
          <a:prstGeom prst="round2Diag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075" name="Picture 3" descr="E:\125___05\IMG_36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857496"/>
            <a:ext cx="4278314" cy="3208736"/>
          </a:xfrm>
          <a:prstGeom prst="round2Diag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Picture 8" descr="http://imcsaba.3dn.ru/32451c80e3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4572008"/>
            <a:ext cx="1895475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00034" y="428604"/>
            <a:ext cx="77867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spc="0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Математика.</a:t>
            </a:r>
            <a:br>
              <a:rPr kumimoji="0" lang="uk-UA" sz="2800" b="1" i="0" u="none" strike="noStrike" cap="none" spc="0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800" b="1" i="0" u="none" strike="noStrike" cap="none" spc="0" normalizeH="0" baseline="0" dirty="0" smtClean="0">
                <a:ln w="1905"/>
                <a:solidFill>
                  <a:srgbClr val="2066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Розв’язування рівнянь. Задачі на зведення до одиниці. </a:t>
            </a:r>
            <a:endParaRPr lang="ru-RU" sz="2800" b="1" cap="none" spc="0" dirty="0">
              <a:ln w="1905"/>
              <a:solidFill>
                <a:srgbClr val="20664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357166"/>
            <a:ext cx="6929486" cy="4143404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2800" b="1" dirty="0" smtClean="0">
                <a:latin typeface="Monotype Corsiva" pitchFamily="66" charset="0"/>
              </a:rPr>
              <a:t/>
            </a:r>
            <a:br>
              <a:rPr lang="uk-UA" sz="2800" b="1" dirty="0" smtClean="0">
                <a:latin typeface="Monotype Corsiva" pitchFamily="66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571480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            </a:t>
            </a:r>
            <a:endParaRPr lang="ru-RU" sz="2800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Picture 3" descr="C:\Users\Гость\Desktop\Новая папка\Семінар 22.02.2016\IMG_5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3349620" cy="2276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Гость\Desktop\Новая папка\Семінар 22.02.2016\IMG_5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214554"/>
            <a:ext cx="3548087" cy="2089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E:\семинар\IMG_56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572008"/>
            <a:ext cx="3421057" cy="1851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E:\семинар\IMG_56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572008"/>
            <a:ext cx="3143272" cy="2035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42975" y="214291"/>
            <a:ext cx="650085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Відкритий районний інтегрований урок </a:t>
            </a:r>
            <a:br>
              <a:rPr lang="uk-UA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uk-UA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Математика. Читання</a:t>
            </a:r>
            <a:r>
              <a:rPr lang="uk-UA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.</a:t>
            </a:r>
            <a:br>
              <a:rPr lang="uk-UA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uk-UA" sz="3200" b="1" i="1" cap="none" spc="0" dirty="0" smtClean="0">
                <a:ln w="1905"/>
                <a:solidFill>
                  <a:srgbClr val="20664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Переставний закон додавання</a:t>
            </a:r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/>
            </a:r>
            <a:b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357166"/>
            <a:ext cx="6929486" cy="4143404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2800" b="1" dirty="0" smtClean="0">
                <a:latin typeface="Monotype Corsiva" pitchFamily="66" charset="0"/>
              </a:rPr>
              <a:t/>
            </a:r>
            <a:br>
              <a:rPr lang="uk-UA" sz="2800" b="1" dirty="0" smtClean="0">
                <a:latin typeface="Monotype Corsiva" pitchFamily="66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571480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            </a:t>
            </a:r>
            <a:endParaRPr lang="ru-RU" sz="2800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2975" y="214291"/>
            <a:ext cx="6500859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Відкритий інтегрований урок </a:t>
            </a:r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Українська мова</a:t>
            </a:r>
            <a:r>
              <a:rPr lang="uk-UA" sz="3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. Музика.</a:t>
            </a:r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/>
            </a:r>
            <a:b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100" y="1214422"/>
            <a:ext cx="7359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rgbClr val="206641"/>
                </a:solidFill>
              </a:rPr>
              <a:t>Велика буква в іменах, прізвищах та по батькові людей. </a:t>
            </a:r>
            <a:br>
              <a:rPr lang="uk-UA" sz="2000" b="1" dirty="0" smtClean="0">
                <a:solidFill>
                  <a:srgbClr val="206641"/>
                </a:solidFill>
              </a:rPr>
            </a:br>
            <a:r>
              <a:rPr lang="uk-UA" sz="2000" b="1" dirty="0" smtClean="0">
                <a:solidFill>
                  <a:srgbClr val="206641"/>
                </a:solidFill>
              </a:rPr>
              <a:t>Навіщо музиці ім’я. </a:t>
            </a:r>
            <a:endParaRPr lang="ru-RU" sz="2000" b="1" dirty="0">
              <a:solidFill>
                <a:srgbClr val="20664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14488"/>
            <a:ext cx="2928958" cy="2239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428868"/>
            <a:ext cx="2700860" cy="2025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357562"/>
            <a:ext cx="2857520" cy="2641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000504"/>
            <a:ext cx="3214710" cy="2212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7" descr="C:\Documents and Settings\Admin\Рабочий стол\рухомі\abb7dee37f44ae66de3bc40da7b80ff7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1357298"/>
            <a:ext cx="1143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1643050"/>
            <a:ext cx="6929486" cy="321471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0099CC"/>
                </a:solidFill>
              </a:rPr>
              <a:t/>
            </a:r>
            <a:br>
              <a:rPr lang="uk-UA" sz="3200" dirty="0" smtClean="0">
                <a:solidFill>
                  <a:srgbClr val="0099CC"/>
                </a:solidFill>
              </a:rPr>
            </a:b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Рисунок 7" descr="happy_daisy_blink_h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-142900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0034" y="142852"/>
            <a:ext cx="82868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Самоосвіта 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9" name="Picture 7" descr="http://t0.gstatic.com/images?q=tbn:ANd9GcRSSjbtW7vk35SF-LzfwHMYVUq9oQzszW0rWTbszlR7cM2rSp5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500174"/>
            <a:ext cx="800105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42910" y="1285861"/>
            <a:ext cx="77153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uk-UA" sz="3200" b="1" i="1" dirty="0" smtClean="0">
                <a:solidFill>
                  <a:srgbClr val="206641"/>
                </a:solidFill>
              </a:rPr>
              <a:t>Самореалізація особистості</a:t>
            </a:r>
          </a:p>
          <a:p>
            <a:pPr>
              <a:buFontTx/>
              <a:buChar char="-"/>
            </a:pPr>
            <a:r>
              <a:rPr lang="uk-UA" sz="3200" b="1" i="1" dirty="0" smtClean="0">
                <a:solidFill>
                  <a:srgbClr val="206641"/>
                </a:solidFill>
              </a:rPr>
              <a:t>Методична  фахова періодична преса </a:t>
            </a:r>
          </a:p>
          <a:p>
            <a:pPr>
              <a:buFontTx/>
              <a:buChar char="-"/>
            </a:pPr>
            <a:r>
              <a:rPr lang="uk-UA" sz="3200" b="1" i="1" dirty="0" smtClean="0">
                <a:solidFill>
                  <a:srgbClr val="206641"/>
                </a:solidFill>
              </a:rPr>
              <a:t>Ознайомлення з передовими інноваційними технологіями </a:t>
            </a:r>
          </a:p>
          <a:p>
            <a:pPr>
              <a:buFontTx/>
              <a:buChar char="-"/>
            </a:pPr>
            <a:r>
              <a:rPr lang="uk-UA" sz="3200" b="1" i="1" dirty="0" smtClean="0">
                <a:solidFill>
                  <a:srgbClr val="206641"/>
                </a:solidFill>
              </a:rPr>
              <a:t>Використання новинок, запозичених з </a:t>
            </a:r>
            <a:r>
              <a:rPr lang="uk-UA" sz="3200" b="1" i="1" dirty="0" err="1" smtClean="0">
                <a:solidFill>
                  <a:srgbClr val="206641"/>
                </a:solidFill>
              </a:rPr>
              <a:t>інтернету</a:t>
            </a:r>
            <a:r>
              <a:rPr lang="uk-UA" sz="3200" b="1" i="1" dirty="0" smtClean="0">
                <a:solidFill>
                  <a:srgbClr val="206641"/>
                </a:solidFill>
              </a:rPr>
              <a:t> </a:t>
            </a:r>
            <a:endParaRPr lang="en-US" sz="3200" i="1" dirty="0" smtClean="0">
              <a:solidFill>
                <a:srgbClr val="206641"/>
              </a:solidFill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rgbClr val="206641"/>
                </a:solidFill>
              </a:rPr>
              <a:t>C</a:t>
            </a:r>
            <a:r>
              <a:rPr lang="uk-UA" sz="3200" b="1" i="1" dirty="0" smtClean="0">
                <a:solidFill>
                  <a:srgbClr val="206641"/>
                </a:solidFill>
              </a:rPr>
              <a:t>творення персонального сайту</a:t>
            </a:r>
          </a:p>
          <a:p>
            <a:pPr>
              <a:buFontTx/>
              <a:buChar char="-"/>
            </a:pPr>
            <a:r>
              <a:rPr lang="uk-UA" sz="3200" b="1" i="1" dirty="0" smtClean="0">
                <a:solidFill>
                  <a:srgbClr val="206641"/>
                </a:solidFill>
              </a:rPr>
              <a:t>Участь у </a:t>
            </a:r>
            <a:r>
              <a:rPr lang="uk-UA" sz="3200" b="1" i="1" dirty="0" err="1" smtClean="0">
                <a:solidFill>
                  <a:srgbClr val="206641"/>
                </a:solidFill>
              </a:rPr>
              <a:t>вебінарах</a:t>
            </a:r>
            <a:endParaRPr lang="uk-UA" sz="3200" b="1" i="1" dirty="0" smtClean="0">
              <a:solidFill>
                <a:srgbClr val="206641"/>
              </a:solidFill>
            </a:endParaRPr>
          </a:p>
          <a:p>
            <a:pPr>
              <a:buFontTx/>
              <a:buChar char="-"/>
            </a:pPr>
            <a:endParaRPr lang="uk-UA" sz="3200" b="1" i="1" dirty="0">
              <a:solidFill>
                <a:srgbClr val="206641"/>
              </a:solidFill>
            </a:endParaRPr>
          </a:p>
          <a:p>
            <a:pPr>
              <a:buFontTx/>
              <a:buChar char="-"/>
            </a:pPr>
            <a:endParaRPr lang="uk-UA" sz="3200" b="1" i="1" dirty="0" smtClean="0">
              <a:solidFill>
                <a:srgbClr val="206641"/>
              </a:solidFill>
            </a:endParaRPr>
          </a:p>
          <a:p>
            <a:endParaRPr lang="uk-UA" sz="3200" b="1" i="1" dirty="0" smtClean="0">
              <a:solidFill>
                <a:srgbClr val="20664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Персональний сайт</a:t>
            </a:r>
            <a:b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http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//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mon1975ivax.ucoz.net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1071538" y="4357694"/>
            <a:ext cx="6500858" cy="176846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              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Користувач</a:t>
            </a:r>
            <a:b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Методичний  портал</a:t>
            </a:r>
            <a:b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Учительський журнал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on-line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Мій кращий урок</a:t>
            </a:r>
            <a:b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 l="19316" t="16380" r="9492" b="6276"/>
          <a:stretch>
            <a:fillRect/>
          </a:stretch>
        </p:blipFill>
        <p:spPr bwMode="auto">
          <a:xfrm>
            <a:off x="2143108" y="1571612"/>
            <a:ext cx="514353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Участь у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вебінарах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6132" t="14036" r="4218" b="5104"/>
          <a:stretch>
            <a:fillRect/>
          </a:stretch>
        </p:blipFill>
        <p:spPr bwMode="auto">
          <a:xfrm>
            <a:off x="571472" y="1571612"/>
            <a:ext cx="4286280" cy="278608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2971" t="15416" r="5044" b="6104"/>
          <a:stretch>
            <a:fillRect/>
          </a:stretch>
        </p:blipFill>
        <p:spPr bwMode="auto">
          <a:xfrm>
            <a:off x="4643438" y="3143248"/>
            <a:ext cx="4214842" cy="298391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appy_daisy_blink_hc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785794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Участь у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вебінарах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051" name="Picture 3" descr="C:\Users\Вика\Pictures\ч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370852"/>
            <a:ext cx="3500430" cy="2487148"/>
          </a:xfrm>
          <a:prstGeom prst="rect">
            <a:avLst/>
          </a:prstGeom>
          <a:noFill/>
        </p:spPr>
      </p:pic>
      <p:pic>
        <p:nvPicPr>
          <p:cNvPr id="6" name="Рисунок 5" descr="C:\Users\Гость\AppData\Local\Microsoft\Windows\Temporary Internet Files\Content.Word\IMG_6034.jpg"/>
          <p:cNvPicPr/>
          <p:nvPr/>
        </p:nvPicPr>
        <p:blipFill>
          <a:blip r:embed="rId4" cstate="print"/>
          <a:srcRect l="6299" t="16529" r="1667"/>
          <a:stretch>
            <a:fillRect/>
          </a:stretch>
        </p:blipFill>
        <p:spPr bwMode="auto">
          <a:xfrm>
            <a:off x="428596" y="1428736"/>
            <a:ext cx="3385162" cy="2479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Гость\AppData\Local\Microsoft\Windows\Temporary Internet Files\Content.Word\IMG_6034.jpg"/>
          <p:cNvPicPr/>
          <p:nvPr/>
        </p:nvPicPr>
        <p:blipFill>
          <a:blip r:embed="rId4" cstate="print"/>
          <a:srcRect l="6299" t="16529" r="1667"/>
          <a:stretch>
            <a:fillRect/>
          </a:stretch>
        </p:blipFill>
        <p:spPr bwMode="auto">
          <a:xfrm>
            <a:off x="1714480" y="4071942"/>
            <a:ext cx="3385162" cy="2479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:\фото все\126___06\IMG_3947.JPG"/>
          <p:cNvPicPr/>
          <p:nvPr/>
        </p:nvPicPr>
        <p:blipFill>
          <a:blip r:embed="rId5" cstate="print"/>
          <a:srcRect l="7375" t="5342" b="5555"/>
          <a:stretch>
            <a:fillRect/>
          </a:stretch>
        </p:blipFill>
        <p:spPr bwMode="auto">
          <a:xfrm>
            <a:off x="5072066" y="1357298"/>
            <a:ext cx="3640821" cy="2500330"/>
          </a:xfrm>
          <a:prstGeom prst="round2Diag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Участь у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вебінарах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1026" name="Picture 2" descr="C:\Users\МАША\Desktop\IMG_6513.JPG"/>
          <p:cNvPicPr>
            <a:picLocks noChangeAspect="1" noChangeArrowheads="1"/>
          </p:cNvPicPr>
          <p:nvPr/>
        </p:nvPicPr>
        <p:blipFill>
          <a:blip r:embed="rId3" cstate="print"/>
          <a:srcRect l="12207" t="16015" r="16601" b="16015"/>
          <a:stretch>
            <a:fillRect/>
          </a:stretch>
        </p:blipFill>
        <p:spPr bwMode="auto">
          <a:xfrm>
            <a:off x="714348" y="1643050"/>
            <a:ext cx="369137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МАША\Desktop\IMG_6511.JPG"/>
          <p:cNvPicPr>
            <a:picLocks noChangeAspect="1" noChangeArrowheads="1"/>
          </p:cNvPicPr>
          <p:nvPr/>
        </p:nvPicPr>
        <p:blipFill>
          <a:blip r:embed="rId4" cstate="print"/>
          <a:srcRect l="6054" t="13425" r="10449" b="8984"/>
          <a:stretch>
            <a:fillRect/>
          </a:stretch>
        </p:blipFill>
        <p:spPr bwMode="auto">
          <a:xfrm>
            <a:off x="4643438" y="3500438"/>
            <a:ext cx="3792518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appy_daisy_blink_hc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71546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357166"/>
            <a:ext cx="6929486" cy="12144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2800" b="1" dirty="0" smtClean="0">
                <a:latin typeface="Monotype Corsiva" pitchFamily="66" charset="0"/>
              </a:rPr>
              <a:t/>
            </a:r>
            <a:br>
              <a:rPr lang="uk-UA" sz="2800" b="1" dirty="0" smtClean="0">
                <a:latin typeface="Monotype Corsiva" pitchFamily="66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051" name="Picture 3" descr="C:\Users\Вика\Pictures\ч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370852"/>
            <a:ext cx="3500430" cy="2487148"/>
          </a:xfrm>
          <a:prstGeom prst="rect">
            <a:avLst/>
          </a:prstGeom>
          <a:noFill/>
        </p:spPr>
      </p:pic>
      <p:pic>
        <p:nvPicPr>
          <p:cNvPr id="8" name="Рисунок 7" descr="happy_daisy_blink_h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857760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0034" y="428604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06535" y="357166"/>
            <a:ext cx="57309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Загальні відомості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14414" y="1214422"/>
            <a:ext cx="70723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Дата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народження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: </a:t>
            </a:r>
            <a:r>
              <a:rPr lang="ru-RU" sz="2800" b="1" dirty="0" smtClean="0">
                <a:latin typeface="Monotype Corsiva" pitchFamily="66" charset="0"/>
              </a:rPr>
              <a:t>04 лютого 1975р.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Освіта :</a:t>
            </a:r>
            <a:r>
              <a:rPr lang="uk-UA" sz="28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2800" b="1" dirty="0" smtClean="0">
                <a:latin typeface="Monotype Corsiva" pitchFamily="66" charset="0"/>
              </a:rPr>
              <a:t>вища  </a:t>
            </a:r>
            <a:r>
              <a:rPr lang="uk-UA" sz="28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uk-UA" sz="28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2800" b="1" dirty="0" smtClean="0">
                <a:latin typeface="Monotype Corsiva" pitchFamily="66" charset="0"/>
              </a:rPr>
              <a:t>Кіровоградський соціально-педагогічний  інститут </a:t>
            </a:r>
          </a:p>
          <a:p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Спеціальність</a:t>
            </a:r>
            <a:r>
              <a:rPr lang="uk-UA" sz="2800" b="1" dirty="0" smtClean="0">
                <a:latin typeface="Monotype Corsiva" pitchFamily="66" charset="0"/>
              </a:rPr>
              <a:t>: початкове навчання та практична психологія</a:t>
            </a:r>
            <a:br>
              <a:rPr lang="uk-UA" sz="2800" b="1" dirty="0" smtClean="0">
                <a:latin typeface="Monotype Corsiva" pitchFamily="66" charset="0"/>
              </a:rPr>
            </a:b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Посада </a:t>
            </a:r>
            <a:r>
              <a:rPr lang="uk-UA" sz="2800" dirty="0" smtClean="0">
                <a:solidFill>
                  <a:srgbClr val="FF0000"/>
                </a:solidFill>
                <a:latin typeface="Monotype Corsiva" pitchFamily="66" charset="0"/>
              </a:rPr>
              <a:t>:   </a:t>
            </a:r>
            <a:r>
              <a:rPr lang="uk-UA" sz="2800" b="1" dirty="0" smtClean="0">
                <a:latin typeface="Monotype Corsiva" pitchFamily="66" charset="0"/>
              </a:rPr>
              <a:t>вчитель початкових класів</a:t>
            </a:r>
            <a:br>
              <a:rPr lang="uk-UA" sz="2800" b="1" dirty="0" smtClean="0">
                <a:latin typeface="Monotype Corsiva" pitchFamily="66" charset="0"/>
              </a:rPr>
            </a:b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Педагогічний стаж : </a:t>
            </a:r>
            <a:r>
              <a:rPr lang="uk-UA" sz="2800" b="1" dirty="0" smtClean="0">
                <a:latin typeface="Monotype Corsiva" pitchFamily="66" charset="0"/>
              </a:rPr>
              <a:t>22 роки</a:t>
            </a:r>
            <a:br>
              <a:rPr lang="uk-UA" sz="2800" b="1" dirty="0" smtClean="0">
                <a:latin typeface="Monotype Corsiva" pitchFamily="66" charset="0"/>
              </a:rPr>
            </a:b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Кваліфікаційна категорія</a:t>
            </a:r>
            <a:r>
              <a:rPr lang="uk-UA" sz="2800" dirty="0" smtClean="0">
                <a:solidFill>
                  <a:srgbClr val="FF0000"/>
                </a:solidFill>
                <a:latin typeface="Monotype Corsiva" pitchFamily="66" charset="0"/>
              </a:rPr>
              <a:t>: </a:t>
            </a:r>
            <a:r>
              <a:rPr lang="uk-UA" sz="2800" b="1" dirty="0" smtClean="0">
                <a:latin typeface="Monotype Corsiva" pitchFamily="66" charset="0"/>
              </a:rPr>
              <a:t>перша</a:t>
            </a:r>
            <a:br>
              <a:rPr lang="uk-UA" sz="2800" b="1" dirty="0" smtClean="0">
                <a:latin typeface="Monotype Corsiva" pitchFamily="66" charset="0"/>
              </a:rPr>
            </a:br>
            <a:r>
              <a:rPr lang="uk-UA" sz="2800" b="1" dirty="0" smtClean="0">
                <a:solidFill>
                  <a:srgbClr val="206641"/>
                </a:solidFill>
                <a:latin typeface="Monotype Corsiva" pitchFamily="66" charset="0"/>
              </a:rPr>
              <a:t>Педагогічний стаж роботи в</a:t>
            </a:r>
            <a:br>
              <a:rPr lang="uk-UA" sz="2800" b="1" dirty="0" smtClean="0">
                <a:solidFill>
                  <a:srgbClr val="206641"/>
                </a:solidFill>
                <a:latin typeface="Monotype Corsiva" pitchFamily="66" charset="0"/>
              </a:rPr>
            </a:br>
            <a:r>
              <a:rPr lang="uk-UA" sz="2800" b="1" dirty="0" err="1" smtClean="0">
                <a:solidFill>
                  <a:srgbClr val="206641"/>
                </a:solidFill>
                <a:latin typeface="Monotype Corsiva" pitchFamily="66" charset="0"/>
              </a:rPr>
              <a:t>Івахнянській</a:t>
            </a:r>
            <a:r>
              <a:rPr lang="uk-UA" sz="2800" b="1" dirty="0" smtClean="0">
                <a:solidFill>
                  <a:srgbClr val="206641"/>
                </a:solidFill>
                <a:latin typeface="Monotype Corsiva" pitchFamily="66" charset="0"/>
              </a:rPr>
              <a:t> ЗОШ – 4 роки</a:t>
            </a:r>
            <a:endParaRPr lang="ru-RU" sz="2800" dirty="0">
              <a:solidFill>
                <a:srgbClr val="20664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Публікації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199" t="11996" r="8567" b="9084"/>
          <a:stretch>
            <a:fillRect/>
          </a:stretch>
        </p:blipFill>
        <p:spPr bwMode="auto">
          <a:xfrm>
            <a:off x="857224" y="2285992"/>
            <a:ext cx="3357586" cy="3117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3210" t="10128" r="6918" b="4280"/>
          <a:stretch>
            <a:fillRect/>
          </a:stretch>
        </p:blipFill>
        <p:spPr bwMode="auto">
          <a:xfrm rot="5400000">
            <a:off x="5286380" y="3143248"/>
            <a:ext cx="3429024" cy="3143272"/>
          </a:xfrm>
          <a:prstGeom prst="round2DiagRect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6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053264">
            <a:off x="53005" y="-11868"/>
            <a:ext cx="2979616" cy="2188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24" cy="1143000"/>
          </a:xfrm>
        </p:spPr>
        <p:txBody>
          <a:bodyPr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Публікації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28105" t="1145" r="20039"/>
          <a:stretch>
            <a:fillRect/>
          </a:stretch>
        </p:blipFill>
        <p:spPr bwMode="auto">
          <a:xfrm>
            <a:off x="714348" y="2714620"/>
            <a:ext cx="2270141" cy="2786082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F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V="1">
            <a:off x="457200" y="1357299"/>
            <a:ext cx="8229600" cy="24290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9" name="Picture 6" descr="http://s5.rimg.info/31b73af89d1a8438836c73200f679a7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92868">
            <a:off x="5698574" y="195944"/>
            <a:ext cx="2578995" cy="1841830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 cstate="print"/>
          <a:srcRect l="13797" t="3066" r="16070"/>
          <a:stretch>
            <a:fillRect/>
          </a:stretch>
        </p:blipFill>
        <p:spPr bwMode="auto">
          <a:xfrm>
            <a:off x="3786182" y="2000240"/>
            <a:ext cx="2143140" cy="2462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 cstate="print"/>
          <a:srcRect l="14922" t="5833" r="13008"/>
          <a:stretch>
            <a:fillRect/>
          </a:stretch>
        </p:blipFill>
        <p:spPr bwMode="auto">
          <a:xfrm>
            <a:off x="6429388" y="3714752"/>
            <a:ext cx="2286016" cy="2714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Наставництво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5122" name="Picture 2" descr="E:\126___06\IMG_3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3682997" cy="276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6" descr="http://1.bp.blogspot.com/-IvXH60QyMIo/VXiHstFIUII/AAAAAAAAAss/ne8V_ntnA9k/s1600/girl_boy.jpg"/>
          <p:cNvPicPr>
            <a:picLocks noChangeAspect="1" noChangeArrowheads="1"/>
          </p:cNvPicPr>
          <p:nvPr/>
        </p:nvPicPr>
        <p:blipFill>
          <a:blip r:embed="rId4"/>
          <a:srcRect t="9462"/>
          <a:stretch>
            <a:fillRect/>
          </a:stretch>
        </p:blipFill>
        <p:spPr bwMode="auto">
          <a:xfrm>
            <a:off x="3071802" y="4500570"/>
            <a:ext cx="285752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857364"/>
            <a:ext cx="3643338" cy="2732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6500826" y="2071678"/>
            <a:ext cx="1571636" cy="714380"/>
          </a:xfrm>
        </p:spPr>
        <p:txBody>
          <a:bodyPr>
            <a:normAutofit/>
          </a:bodyPr>
          <a:lstStyle/>
          <a:p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6143636" y="3643315"/>
            <a:ext cx="2543164" cy="28575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Рисунок 7" descr="happy_daisy_blink_h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4714884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0034" y="428604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Досягнення моїх учнів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2" name="Picture 2" descr="G:\IMG_3690.JPG"/>
          <p:cNvPicPr>
            <a:picLocks noChangeAspect="1" noChangeArrowheads="1"/>
          </p:cNvPicPr>
          <p:nvPr/>
        </p:nvPicPr>
        <p:blipFill>
          <a:blip r:embed="rId4"/>
          <a:srcRect t="9831"/>
          <a:stretch>
            <a:fillRect/>
          </a:stretch>
        </p:blipFill>
        <p:spPr>
          <a:xfrm>
            <a:off x="428596" y="1785926"/>
            <a:ext cx="2286016" cy="2571768"/>
          </a:xfrm>
          <a:prstGeom prst="round2DiagRect">
            <a:avLst/>
          </a:prstGeom>
          <a:solidFill>
            <a:schemeClr val="accent2"/>
          </a:solidFill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57158" y="4714884"/>
            <a:ext cx="2500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Переможець районного </a:t>
            </a:r>
          </a:p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конкурсу “ Кмітливий математик ” 2015р.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Picture 4" descr="G:\IMG_3685.JPG"/>
          <p:cNvPicPr>
            <a:picLocks noChangeAspect="1" noChangeArrowheads="1"/>
          </p:cNvPicPr>
          <p:nvPr/>
        </p:nvPicPr>
        <p:blipFill>
          <a:blip r:embed="rId5"/>
          <a:srcRect l="9943" t="11626" r="15494" b="5058"/>
          <a:stretch>
            <a:fillRect/>
          </a:stretch>
        </p:blipFill>
        <p:spPr bwMode="auto">
          <a:xfrm>
            <a:off x="3428992" y="1285860"/>
            <a:ext cx="1928812" cy="2500313"/>
          </a:xfrm>
          <a:prstGeom prst="round2Diag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143239" y="4000504"/>
            <a:ext cx="2357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2"/>
                </a:solidFill>
              </a:rPr>
              <a:t>   </a:t>
            </a:r>
            <a:r>
              <a:rPr lang="uk-UA" b="1" dirty="0" smtClean="0">
                <a:solidFill>
                  <a:schemeClr val="tx2"/>
                </a:solidFill>
              </a:rPr>
              <a:t>Учасники конкурсу</a:t>
            </a:r>
            <a:br>
              <a:rPr lang="uk-UA" b="1" dirty="0" smtClean="0">
                <a:solidFill>
                  <a:schemeClr val="tx2"/>
                </a:solidFill>
              </a:rPr>
            </a:br>
            <a:r>
              <a:rPr lang="uk-UA" b="1" dirty="0" smtClean="0">
                <a:solidFill>
                  <a:schemeClr val="tx2"/>
                </a:solidFill>
              </a:rPr>
              <a:t>         “ Соняшник ”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8" name="Picture 3" descr="G:\IMG_3686.JPG"/>
          <p:cNvPicPr>
            <a:picLocks noChangeAspect="1" noChangeArrowheads="1"/>
          </p:cNvPicPr>
          <p:nvPr/>
        </p:nvPicPr>
        <p:blipFill>
          <a:blip r:embed="rId6"/>
          <a:srcRect b="12476"/>
          <a:stretch>
            <a:fillRect/>
          </a:stretch>
        </p:blipFill>
        <p:spPr bwMode="auto">
          <a:xfrm>
            <a:off x="6143636" y="1214422"/>
            <a:ext cx="233362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357950" y="4071942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Учасники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конкурсу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« Кенгуру»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2" descr="C:\Users\ЛЮДА\Desktop\IMG_55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571867" y="4786322"/>
            <a:ext cx="2000264" cy="1714513"/>
          </a:xfrm>
          <a:prstGeom prst="flowChartAlternateProcess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5572132" y="5715016"/>
            <a:ext cx="2500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       Переможець</a:t>
            </a:r>
            <a:b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онкурсу читців                  1 місце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Досягнення моїх учнів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4414" y="635795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9256" y="5715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8" name="Picture 4" descr="C:\Users\ЛЮДА\Desktop\IMG_20170113_1048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118" t="5682" r="29875"/>
          <a:stretch>
            <a:fillRect/>
          </a:stretch>
        </p:blipFill>
        <p:spPr bwMode="auto">
          <a:xfrm>
            <a:off x="714348" y="1571612"/>
            <a:ext cx="3357586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142984"/>
            <a:ext cx="2950623" cy="2212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9684" t="12840" b="9684"/>
          <a:stretch>
            <a:fillRect/>
          </a:stretch>
        </p:blipFill>
        <p:spPr bwMode="auto">
          <a:xfrm rot="5400000">
            <a:off x="3918225" y="3654147"/>
            <a:ext cx="2664871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000100" y="4429132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</a:rPr>
              <a:t>Переможниця конкурсу</a:t>
            </a:r>
            <a:b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</a:rPr>
              <a:t>“ Довга коса – дівоча краса ”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9322" y="3286124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</a:rPr>
              <a:t>Перемога у конкурсі</a:t>
            </a:r>
            <a:b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</a:rPr>
              <a:t> “ Різдвяна пісня ”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9454" y="5643578"/>
            <a:ext cx="1886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Учасниця конкурсу</a:t>
            </a:r>
            <a:b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       “ Соняшник ”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Виховна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робота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 lvl="3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Виховна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робота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спрямована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на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формування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самостійності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учнів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розвиток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творчих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здібностей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розкриття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талантів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підготовки</a:t>
            </a:r>
            <a:r>
              <a:rPr lang="en-US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uk-UA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їх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до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життя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і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праці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, а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також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попередження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правопорушень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і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злочинності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збереження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здоров’я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alt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учнів</a:t>
            </a: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.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Picture 6" descr="http://1.bp.blogspot.com/-IvXH60QyMIo/VXiHstFIUII/AAAAAAAAAss/ne8V_ntnA9k/s1600/girl_boy.jpg"/>
          <p:cNvPicPr>
            <a:picLocks noChangeAspect="1" noChangeArrowheads="1"/>
          </p:cNvPicPr>
          <p:nvPr/>
        </p:nvPicPr>
        <p:blipFill>
          <a:blip r:embed="rId3"/>
          <a:srcRect t="9462"/>
          <a:stretch>
            <a:fillRect/>
          </a:stretch>
        </p:blipFill>
        <p:spPr bwMode="auto">
          <a:xfrm>
            <a:off x="2928926" y="4049788"/>
            <a:ext cx="3656281" cy="252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/>
          </a:bodyPr>
          <a:lstStyle/>
          <a:p>
            <a:pPr algn="ctr"/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286148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 rot="20655185">
            <a:off x="357158" y="2714620"/>
            <a:ext cx="1843094" cy="1557342"/>
          </a:xfrm>
          <a:prstGeom prst="cloud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Взаєморо-зуміння</a:t>
            </a:r>
            <a:endParaRPr lang="ru-RU" dirty="0"/>
          </a:p>
        </p:txBody>
      </p:sp>
      <p:sp>
        <p:nvSpPr>
          <p:cNvPr id="11" name="Облако 10"/>
          <p:cNvSpPr/>
          <p:nvPr/>
        </p:nvSpPr>
        <p:spPr>
          <a:xfrm rot="1021816">
            <a:off x="5965947" y="2004643"/>
            <a:ext cx="2214578" cy="1557342"/>
          </a:xfrm>
          <a:prstGeom prst="cloud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Формування</a:t>
            </a:r>
          </a:p>
          <a:p>
            <a:pPr algn="ctr"/>
            <a:r>
              <a:rPr lang="uk-UA" dirty="0" smtClean="0"/>
              <a:t>учнівського колективу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71473" y="357166"/>
            <a:ext cx="835824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Основні напрямки виховної роботи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0496" y="4000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ЛЮДА\Desktop\IMG_6234.JPG"/>
          <p:cNvPicPr>
            <a:picLocks noChangeAspect="1" noChangeArrowheads="1"/>
          </p:cNvPicPr>
          <p:nvPr/>
        </p:nvPicPr>
        <p:blipFill>
          <a:blip r:embed="rId4" cstate="print"/>
          <a:srcRect b="24369"/>
          <a:stretch>
            <a:fillRect/>
          </a:stretch>
        </p:blipFill>
        <p:spPr bwMode="auto">
          <a:xfrm>
            <a:off x="2071670" y="3071810"/>
            <a:ext cx="4929222" cy="21431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9" name="Облако 8"/>
          <p:cNvSpPr/>
          <p:nvPr/>
        </p:nvSpPr>
        <p:spPr>
          <a:xfrm>
            <a:off x="4214810" y="5072074"/>
            <a:ext cx="2500330" cy="1557342"/>
          </a:xfrm>
          <a:prstGeom prst="cloud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Толерантність</a:t>
            </a:r>
            <a:endParaRPr lang="ru-RU" dirty="0"/>
          </a:p>
        </p:txBody>
      </p:sp>
      <p:sp>
        <p:nvSpPr>
          <p:cNvPr id="12" name="Облако 11"/>
          <p:cNvSpPr/>
          <p:nvPr/>
        </p:nvSpPr>
        <p:spPr>
          <a:xfrm>
            <a:off x="3315654" y="1913303"/>
            <a:ext cx="2256477" cy="1557342"/>
          </a:xfrm>
          <a:prstGeom prst="cloud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Співпраця</a:t>
            </a:r>
            <a:br>
              <a:rPr lang="uk-UA" dirty="0" smtClean="0"/>
            </a:br>
            <a:r>
              <a:rPr lang="uk-UA" dirty="0" smtClean="0"/>
              <a:t>вчитель-батьки</a:t>
            </a:r>
            <a:endParaRPr lang="ru-RU" dirty="0"/>
          </a:p>
        </p:txBody>
      </p:sp>
      <p:sp>
        <p:nvSpPr>
          <p:cNvPr id="8" name="Облако 7"/>
          <p:cNvSpPr/>
          <p:nvPr/>
        </p:nvSpPr>
        <p:spPr>
          <a:xfrm rot="20825605">
            <a:off x="785786" y="4929198"/>
            <a:ext cx="2343160" cy="1557342"/>
          </a:xfrm>
          <a:prstGeom prst="cloud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Патріотизм</a:t>
            </a:r>
            <a:endParaRPr lang="ru-RU" dirty="0"/>
          </a:p>
        </p:txBody>
      </p:sp>
      <p:sp>
        <p:nvSpPr>
          <p:cNvPr id="10" name="Облако 9"/>
          <p:cNvSpPr/>
          <p:nvPr/>
        </p:nvSpPr>
        <p:spPr>
          <a:xfrm rot="1128422">
            <a:off x="6858016" y="3857628"/>
            <a:ext cx="2071702" cy="1557342"/>
          </a:xfrm>
          <a:prstGeom prst="cloud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Розвиток </a:t>
            </a:r>
            <a:br>
              <a:rPr lang="uk-UA" dirty="0" smtClean="0"/>
            </a:br>
            <a:r>
              <a:rPr lang="uk-UA" dirty="0" smtClean="0"/>
              <a:t>особистості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7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4429132"/>
            <a:ext cx="8229600" cy="1928826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1555" y="357166"/>
            <a:ext cx="4440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Фотоверн</a:t>
            </a:r>
            <a:r>
              <a:rPr lang="uk-UA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ісаж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G:\фото\IMG_1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31" y="1487338"/>
            <a:ext cx="3301995" cy="2476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 rot="21282683">
            <a:off x="1279161" y="4195683"/>
            <a:ext cx="187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</p:txBody>
      </p:sp>
      <p:pic>
        <p:nvPicPr>
          <p:cNvPr id="1027" name="Picture 3" descr="G:\фото\IMG_2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327">
            <a:off x="4737378" y="1271215"/>
            <a:ext cx="3421058" cy="2565794"/>
          </a:xfrm>
          <a:prstGeom prst="rect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 rot="21358368">
            <a:off x="5857884" y="4429132"/>
            <a:ext cx="210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9" name="Picture 5" descr="SAM_35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22307">
            <a:off x="493893" y="3835001"/>
            <a:ext cx="4723375" cy="2649765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 rot="21222377">
            <a:off x="5173343" y="1551600"/>
            <a:ext cx="218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Зустріч  Нового року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048862">
            <a:off x="1299079" y="1501756"/>
            <a:ext cx="145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Свято Калити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643042" y="585789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Свято  Покрови</a:t>
            </a:r>
            <a:endParaRPr lang="ru-RU" b="1" i="1" dirty="0"/>
          </a:p>
        </p:txBody>
      </p:sp>
      <p:pic>
        <p:nvPicPr>
          <p:cNvPr id="18" name="Рисунок 17" descr="D:\Табір2013\фото\IMG_0309.JPG"/>
          <p:cNvPicPr/>
          <p:nvPr/>
        </p:nvPicPr>
        <p:blipFill>
          <a:blip r:embed="rId6" cstate="print"/>
          <a:srcRect t="23891"/>
          <a:stretch>
            <a:fillRect/>
          </a:stretch>
        </p:blipFill>
        <p:spPr bwMode="auto">
          <a:xfrm rot="668924">
            <a:off x="5387239" y="4104825"/>
            <a:ext cx="3503142" cy="2124075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 rot="934195">
            <a:off x="6458152" y="4148618"/>
            <a:ext cx="256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Демонстрація учнівських роб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Фотовернісаж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r>
              <a:rPr lang="uk-UA" sz="2400" dirty="0" smtClean="0"/>
              <a:t>Прощання з букварем</a:t>
            </a:r>
            <a:endParaRPr lang="ru-RU" sz="2400" dirty="0" smtClean="0"/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Рисунок 7" descr="D:\все з флеш\свято букварика\SAM_7141.JPG"/>
          <p:cNvPicPr/>
          <p:nvPr/>
        </p:nvPicPr>
        <p:blipFill>
          <a:blip r:embed="rId3" cstate="print"/>
          <a:srcRect l="3688" r="2927" b="19177"/>
          <a:stretch>
            <a:fillRect/>
          </a:stretch>
        </p:blipFill>
        <p:spPr bwMode="auto">
          <a:xfrm>
            <a:off x="285720" y="1285860"/>
            <a:ext cx="3354203" cy="2286016"/>
          </a:xfrm>
          <a:prstGeom prst="round2Diag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2910" y="150017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 Букварику , прощавай!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D:\SAM_3520.JPG"/>
          <p:cNvPicPr/>
          <p:nvPr/>
        </p:nvPicPr>
        <p:blipFill>
          <a:blip r:embed="rId4" cstate="print"/>
          <a:srcRect t="5776" b="18773"/>
          <a:stretch>
            <a:fillRect/>
          </a:stretch>
        </p:blipFill>
        <p:spPr bwMode="auto">
          <a:xfrm>
            <a:off x="4572000" y="1214422"/>
            <a:ext cx="3357586" cy="2428892"/>
          </a:xfrm>
          <a:prstGeom prst="round2Diag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29256" y="1428736"/>
            <a:ext cx="199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Свято Покрови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D:\SAM_66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286256"/>
            <a:ext cx="3216280" cy="2090739"/>
          </a:xfrm>
          <a:prstGeom prst="round2Diag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928795" y="435769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     </a:t>
            </a:r>
            <a:r>
              <a:rPr lang="uk-UA" b="1" dirty="0" smtClean="0">
                <a:solidFill>
                  <a:schemeClr val="bg1"/>
                </a:solidFill>
              </a:rPr>
              <a:t>8 Березня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D:\ \Петрівна\виховні\IMG_1358.JPG"/>
          <p:cNvPicPr/>
          <p:nvPr/>
        </p:nvPicPr>
        <p:blipFill>
          <a:blip r:embed="rId6" cstate="print"/>
          <a:srcRect l="6093" t="14316" b="16025"/>
          <a:stretch>
            <a:fillRect/>
          </a:stretch>
        </p:blipFill>
        <p:spPr bwMode="auto">
          <a:xfrm>
            <a:off x="4857752" y="4071942"/>
            <a:ext cx="3857652" cy="2286000"/>
          </a:xfrm>
          <a:prstGeom prst="round2Diag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000760" y="4143380"/>
            <a:ext cx="211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Свято Осені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Фотовернісаж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 lvl="3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</a:t>
            </a: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b="15924"/>
          <a:stretch>
            <a:fillRect/>
          </a:stretch>
        </p:blipFill>
        <p:spPr bwMode="auto">
          <a:xfrm>
            <a:off x="1000100" y="1643050"/>
            <a:ext cx="3071834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85926"/>
            <a:ext cx="3048022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4071942"/>
            <a:ext cx="2855372" cy="2141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00166" y="1785926"/>
            <a:ext cx="230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/>
              <a:t>Мистецький </a:t>
            </a:r>
            <a:r>
              <a:rPr lang="uk-UA" sz="1400" b="1" dirty="0" err="1" smtClean="0"/>
              <a:t>дивокрай</a:t>
            </a:r>
            <a:r>
              <a:rPr lang="uk-UA" sz="1400" b="1" dirty="0" smtClean="0"/>
              <a:t/>
            </a:r>
            <a:br>
              <a:rPr lang="uk-UA" sz="1400" b="1" dirty="0" smtClean="0"/>
            </a:br>
            <a:r>
              <a:rPr lang="uk-UA" sz="1400" b="1" dirty="0" smtClean="0"/>
              <a:t>          Черкащини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29190" y="1928802"/>
            <a:ext cx="3096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/>
              <a:t>  Зустріч з письменником - земляком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71736" y="4286256"/>
            <a:ext cx="1026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/>
              <a:t>День миру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7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357158" y="571480"/>
            <a:ext cx="8572560" cy="3714776"/>
          </a:xfrm>
        </p:spPr>
        <p:txBody>
          <a:bodyPr>
            <a:normAutofit/>
          </a:bodyPr>
          <a:lstStyle/>
          <a:p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 descr="happy_daisy_blink_h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12" y="0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0034" y="428604"/>
            <a:ext cx="8286808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Диплом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uk-UA" sz="40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5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8623" t="16300" r="8623" b="5962"/>
          <a:stretch>
            <a:fillRect/>
          </a:stretch>
        </p:blipFill>
        <p:spPr bwMode="auto">
          <a:xfrm>
            <a:off x="1428728" y="1357298"/>
            <a:ext cx="6286544" cy="442915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1857364"/>
            <a:ext cx="4857784" cy="2428892"/>
          </a:xfrm>
        </p:spPr>
        <p:txBody>
          <a:bodyPr>
            <a:normAutofit/>
          </a:bodyPr>
          <a:lstStyle/>
          <a:p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051" name="Picture 3" descr="C:\Users\Вика\Pictures\ч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370852"/>
            <a:ext cx="3500430" cy="2487148"/>
          </a:xfrm>
          <a:prstGeom prst="rect">
            <a:avLst/>
          </a:prstGeom>
          <a:noFill/>
        </p:spPr>
      </p:pic>
      <p:pic>
        <p:nvPicPr>
          <p:cNvPr id="8" name="Рисунок 7" descr="happy_daisy_blink_h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0034" y="428604"/>
            <a:ext cx="82868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Позакласне життя учнів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D:\Табір2013\фото\IMG_0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285860"/>
            <a:ext cx="2539989" cy="1904992"/>
          </a:xfrm>
          <a:prstGeom prst="round2Diag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027" name="Picture 3" descr="D:\Табір2013\фото\IMG_01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714488"/>
            <a:ext cx="2635240" cy="1976430"/>
          </a:xfrm>
          <a:prstGeom prst="round2Diag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028" name="Picture 4" descr="D:\Табір2013\фото\IMG_01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1357298"/>
            <a:ext cx="2778116" cy="2083587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029" name="Picture 5" descr="D:\Табір2013\фото\IMG_03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3857628"/>
            <a:ext cx="2857520" cy="2065728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285728"/>
            <a:ext cx="6929486" cy="1357322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Позакласне життя учнів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Рисунок 7" descr="happy_daisy_blink_h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0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0034" y="428604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D:\Табір2013\126___06\IMG_3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428736"/>
            <a:ext cx="2444739" cy="1833554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3" descr="D:\Табір2013\126___06\IMG_38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000240"/>
            <a:ext cx="2444739" cy="1833554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2" name="Рисунок 11" descr="E:\1 клас Софіївка\IMG_59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643182"/>
            <a:ext cx="2856352" cy="2140256"/>
          </a:xfrm>
          <a:prstGeom prst="round2Diag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3" name="Рисунок 12" descr="E:\1 клас Софіївка\IMG_591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3857628"/>
            <a:ext cx="2558897" cy="1917374"/>
          </a:xfrm>
          <a:prstGeom prst="round2Diag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4" name="Рисунок 13" descr="E:\1 клас Софіївка\IMG_5883.JPG"/>
          <p:cNvPicPr/>
          <p:nvPr/>
        </p:nvPicPr>
        <p:blipFill>
          <a:blip r:embed="rId8" cstate="print"/>
          <a:srcRect l="7846" t="14604" r="12720"/>
          <a:stretch>
            <a:fillRect/>
          </a:stretch>
        </p:blipFill>
        <p:spPr bwMode="auto">
          <a:xfrm>
            <a:off x="3428992" y="4214818"/>
            <a:ext cx="2448728" cy="1974124"/>
          </a:xfrm>
          <a:prstGeom prst="round2Diag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1506" name="Picture 2" descr="анимация бабочки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791199"/>
            <a:ext cx="4762500" cy="1066801"/>
          </a:xfrm>
          <a:prstGeom prst="rect">
            <a:avLst/>
          </a:prstGeom>
          <a:noFill/>
        </p:spPr>
      </p:pic>
      <p:pic>
        <p:nvPicPr>
          <p:cNvPr id="11" name="Picture 2" descr="анимация бабочки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81500" y="5791199"/>
            <a:ext cx="47625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357166"/>
            <a:ext cx="6929486" cy="571504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2800" b="1" dirty="0" smtClean="0">
                <a:latin typeface="Monotype Corsiva" pitchFamily="66" charset="0"/>
              </a:rPr>
              <a:t/>
            </a:r>
            <a:br>
              <a:rPr lang="uk-UA" sz="2800" b="1" dirty="0" smtClean="0">
                <a:latin typeface="Monotype Corsiva" pitchFamily="66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571480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            </a:t>
            </a:r>
            <a:endParaRPr lang="ru-RU" sz="2800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2975" y="214291"/>
            <a:ext cx="65008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Участь в акціях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1902865" cy="1427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t="7414"/>
          <a:stretch>
            <a:fillRect/>
          </a:stretch>
        </p:blipFill>
        <p:spPr bwMode="auto">
          <a:xfrm>
            <a:off x="571472" y="3286124"/>
            <a:ext cx="2569620" cy="1784339"/>
          </a:xfrm>
          <a:prstGeom prst="roundRect">
            <a:avLst>
              <a:gd name="adj" fmla="val 16667"/>
            </a:avLst>
          </a:prstGeom>
          <a:ln w="28575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142984"/>
            <a:ext cx="2379119" cy="1784339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714488"/>
            <a:ext cx="2188618" cy="1641463"/>
          </a:xfrm>
          <a:prstGeom prst="roundRect">
            <a:avLst>
              <a:gd name="adj" fmla="val 16667"/>
            </a:avLst>
          </a:prstGeom>
          <a:ln w="28575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 l="29177" t="30502"/>
          <a:stretch>
            <a:fillRect/>
          </a:stretch>
        </p:blipFill>
        <p:spPr bwMode="auto">
          <a:xfrm rot="5400000">
            <a:off x="3965851" y="3820835"/>
            <a:ext cx="2427011" cy="1786218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0" y="2285992"/>
            <a:ext cx="285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chemeClr val="accent6">
                    <a:lumMod val="75000"/>
                  </a:schemeClr>
                </a:solidFill>
              </a:rPr>
              <a:t>      Виготовлення </a:t>
            </a:r>
            <a:r>
              <a:rPr lang="uk-UA" sz="1600" b="1" i="1" dirty="0" err="1" smtClean="0">
                <a:solidFill>
                  <a:schemeClr val="accent6">
                    <a:lumMod val="75000"/>
                  </a:schemeClr>
                </a:solidFill>
              </a:rPr>
              <a:t>Ангелочків</a:t>
            </a:r>
            <a:r>
              <a:rPr lang="uk-UA" sz="16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sz="16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1600" b="1" i="1" dirty="0" smtClean="0">
                <a:solidFill>
                  <a:schemeClr val="accent6">
                    <a:lumMod val="75000"/>
                  </a:schemeClr>
                </a:solidFill>
              </a:rPr>
              <a:t>                   для солдатів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1802" y="3000372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chemeClr val="accent6">
                    <a:lumMod val="75000"/>
                  </a:schemeClr>
                </a:solidFill>
              </a:rPr>
              <a:t>Подаруй ялинці іграшку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3702" y="3643314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i="1" dirty="0" smtClean="0">
                <a:solidFill>
                  <a:schemeClr val="accent6">
                    <a:lumMod val="75000"/>
                  </a:schemeClr>
                </a:solidFill>
              </a:rPr>
              <a:t>Збір продуктів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4876" y="6072206"/>
            <a:ext cx="1316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Збір корків 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357166"/>
            <a:ext cx="6929486" cy="46434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2800" b="1" dirty="0" smtClean="0">
                <a:latin typeface="Monotype Corsiva" pitchFamily="66" charset="0"/>
              </a:rPr>
              <a:t/>
            </a:r>
            <a:br>
              <a:rPr lang="uk-UA" sz="2800" b="1" dirty="0" smtClean="0">
                <a:latin typeface="Monotype Corsiva" pitchFamily="66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Рисунок 7" descr="happy_daisy_blink_h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572008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0034" y="428604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1643050"/>
            <a:ext cx="3179618" cy="23857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6" descr="https://img-fotki.yandex.ru/get/5818/93977740.f0/0_888ae_cfdec8aa_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714757">
            <a:off x="7368247" y="319374"/>
            <a:ext cx="1570753" cy="122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214414" y="571480"/>
            <a:ext cx="607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Співпраця з батьками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428736"/>
            <a:ext cx="3089275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D:\все з флеш\Батківскі збори 8\IMG_5776.JPG"/>
          <p:cNvPicPr/>
          <p:nvPr/>
        </p:nvPicPr>
        <p:blipFill>
          <a:blip r:embed="rId7" cstate="print"/>
          <a:srcRect t="15171"/>
          <a:stretch>
            <a:fillRect/>
          </a:stretch>
        </p:blipFill>
        <p:spPr bwMode="auto">
          <a:xfrm>
            <a:off x="3643306" y="4357694"/>
            <a:ext cx="2895600" cy="1843217"/>
          </a:xfrm>
          <a:prstGeom prst="round2Diag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429124" y="3786190"/>
            <a:ext cx="376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Спортивні змагання з батьками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8662" y="414338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Конкурси для мам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1868" y="635795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Виступ на батьківських зборах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Світ моїх захоплень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Активний відпочинок  з родиною</a:t>
            </a:r>
          </a:p>
          <a:p>
            <a:pPr>
              <a:buFont typeface="Wingdings" pitchFamily="2" charset="2"/>
              <a:buChar char="v"/>
            </a:pP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Декупаж</a:t>
            </a: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Канзаші</a:t>
            </a: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6" name="Рисунок 5" descr="D:\фото все\126___06\IMG_4005.JPG"/>
          <p:cNvPicPr/>
          <p:nvPr/>
        </p:nvPicPr>
        <p:blipFill>
          <a:blip r:embed="rId3" cstate="print"/>
          <a:srcRect l="2406" t="6326" r="1843" b="17768"/>
          <a:stretch>
            <a:fillRect/>
          </a:stretch>
        </p:blipFill>
        <p:spPr bwMode="auto">
          <a:xfrm>
            <a:off x="428596" y="3143248"/>
            <a:ext cx="1785950" cy="200026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C:\Users\ЛЮДА\Documents\новорічна іграшка\IMG_5615.JPG"/>
          <p:cNvPicPr/>
          <p:nvPr/>
        </p:nvPicPr>
        <p:blipFill>
          <a:blip r:embed="rId4" cstate="print"/>
          <a:srcRect l="24967" t="32000" r="1861" b="23375"/>
          <a:stretch>
            <a:fillRect/>
          </a:stretch>
        </p:blipFill>
        <p:spPr bwMode="auto">
          <a:xfrm rot="5400000">
            <a:off x="4679157" y="2607463"/>
            <a:ext cx="2571768" cy="150019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71538" y="5214950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       Виготовлення квітів </a:t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       в техніці 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“Канзаші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“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9124" y="4929198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Новорічна іграшка  , ваза та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підвазоник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в техніці 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“Декупаж”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6384" r="12840" b="9684"/>
          <a:stretch>
            <a:fillRect/>
          </a:stretch>
        </p:blipFill>
        <p:spPr bwMode="auto">
          <a:xfrm rot="5400000">
            <a:off x="6322231" y="4107661"/>
            <a:ext cx="2928958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t="30512"/>
          <a:stretch>
            <a:fillRect/>
          </a:stretch>
        </p:blipFill>
        <p:spPr bwMode="auto">
          <a:xfrm rot="5400000">
            <a:off x="6500838" y="1428724"/>
            <a:ext cx="2786057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2786058"/>
            <a:ext cx="2283868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357158" y="571480"/>
            <a:ext cx="8572560" cy="3714776"/>
          </a:xfrm>
        </p:spPr>
        <p:txBody>
          <a:bodyPr>
            <a:normAutofit/>
          </a:bodyPr>
          <a:lstStyle/>
          <a:p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428605"/>
            <a:ext cx="8229600" cy="107157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Рисунок 7" descr="happy_daisy_blink_h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12" y="0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00034" y="428604"/>
            <a:ext cx="8286808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Підвищення кваліфікації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uk-UA" sz="40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5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 l="4375" t="11692" r="7734" b="5104"/>
          <a:stretch>
            <a:fillRect/>
          </a:stretch>
        </p:blipFill>
        <p:spPr bwMode="auto">
          <a:xfrm>
            <a:off x="428596" y="1571612"/>
            <a:ext cx="4024676" cy="285752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 l="3496" t="7005"/>
          <a:stretch>
            <a:fillRect/>
          </a:stretch>
        </p:blipFill>
        <p:spPr bwMode="auto">
          <a:xfrm>
            <a:off x="4786314" y="3000372"/>
            <a:ext cx="4087760" cy="295433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Відзнаки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нагороди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 lvl="3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6" name="Рисунок 5" descr="D:\фото все\126___06\IMG_3987.JPG"/>
          <p:cNvPicPr/>
          <p:nvPr/>
        </p:nvPicPr>
        <p:blipFill>
          <a:blip r:embed="rId3" cstate="print"/>
          <a:srcRect l="7823"/>
          <a:stretch>
            <a:fillRect/>
          </a:stretch>
        </p:blipFill>
        <p:spPr bwMode="auto">
          <a:xfrm>
            <a:off x="714348" y="1357298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2571744"/>
            <a:ext cx="2098276" cy="3008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 l="10766" r="8960" b="12500"/>
          <a:stretch>
            <a:fillRect/>
          </a:stretch>
        </p:blipFill>
        <p:spPr>
          <a:xfrm>
            <a:off x="5572132" y="1500174"/>
            <a:ext cx="2000264" cy="2500329"/>
          </a:xfrm>
          <a:prstGeom prst="rect">
            <a:avLst/>
          </a:prstGeom>
        </p:spPr>
      </p:pic>
      <p:pic>
        <p:nvPicPr>
          <p:cNvPr id="8" name="Picture 2" descr="http://1.bp.blogspot.com/-JIfpBJV212k/T4SPp10Hh0I/AAAAAAAAABQ/jvXeP-qA7Gg/s1600/818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429132"/>
            <a:ext cx="2441949" cy="2096782"/>
          </a:xfrm>
          <a:prstGeom prst="rect">
            <a:avLst/>
          </a:prstGeom>
          <a:ln>
            <a:solidFill>
              <a:schemeClr val="accent3"/>
            </a:solidFill>
          </a:ln>
          <a:effectLst>
            <a:glow rad="228600">
              <a:schemeClr val="accent3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9188" t="16288" r="11184" b="12251"/>
          <a:stretch>
            <a:fillRect/>
          </a:stretch>
        </p:blipFill>
        <p:spPr bwMode="auto">
          <a:xfrm rot="5400000">
            <a:off x="6259723" y="3884417"/>
            <a:ext cx="2786082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Моє педагогічне кредо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 lvl="3"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>
              <a:buNone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Моє  життєве кредо</a:t>
            </a:r>
          </a:p>
          <a:p>
            <a:pPr>
              <a:buNone/>
            </a:pPr>
            <a:r>
              <a:rPr lang="uk-U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«Любити життя і цінувати</a:t>
            </a:r>
          </a:p>
          <a:p>
            <a:pPr>
              <a:buNone/>
            </a:pPr>
            <a:r>
              <a:rPr lang="uk-U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кожну його хвилину, </a:t>
            </a:r>
          </a:p>
          <a:p>
            <a:pPr>
              <a:buNone/>
            </a:pPr>
            <a:r>
              <a:rPr lang="uk-U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нести радість, у книгах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</a:p>
          <a:p>
            <a:pPr>
              <a:buNone/>
            </a:pP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шукати істину, у людях – </a:t>
            </a:r>
          </a:p>
          <a:p>
            <a:pPr>
              <a:buNone/>
            </a:pPr>
            <a:r>
              <a:rPr lang="uk-U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мудрість».</a:t>
            </a:r>
            <a:endParaRPr lang="uk-UA" sz="2400" b="1" i="1" dirty="0" smtClean="0">
              <a:solidFill>
                <a:srgbClr val="0070C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071546"/>
            <a:ext cx="7643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 </a:t>
            </a:r>
          </a:p>
          <a:p>
            <a:r>
              <a:rPr lang="ru-RU" sz="2400" b="1" i="1" dirty="0" smtClean="0">
                <a:solidFill>
                  <a:srgbClr val="0070C0"/>
                </a:solidFill>
              </a:rPr>
              <a:t>« Нехай учитель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поспішає</a:t>
            </a:r>
            <a:r>
              <a:rPr lang="ru-RU" sz="2400" b="1" i="1" dirty="0" smtClean="0">
                <a:solidFill>
                  <a:srgbClr val="0070C0"/>
                </a:solidFill>
              </a:rPr>
              <a:t> до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дітей</a:t>
            </a:r>
            <a:r>
              <a:rPr lang="ru-RU" sz="2400" b="1" i="1" dirty="0" smtClean="0">
                <a:solidFill>
                  <a:srgbClr val="0070C0"/>
                </a:solidFill>
              </a:rPr>
              <a:t>, 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радіє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кожній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зустрічі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з</a:t>
            </a:r>
            <a:r>
              <a:rPr lang="ru-RU" sz="2400" b="1" i="1" dirty="0" smtClean="0">
                <a:solidFill>
                  <a:srgbClr val="0070C0"/>
                </a:solidFill>
              </a:rPr>
              <a:t> ними,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тоді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й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діти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поспішатимуть</a:t>
            </a:r>
            <a:r>
              <a:rPr lang="ru-RU" sz="2400" b="1" i="1" dirty="0" smtClean="0">
                <a:solidFill>
                  <a:srgbClr val="0070C0"/>
                </a:solidFill>
              </a:rPr>
              <a:t>   у школу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і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щиро</a:t>
            </a:r>
            <a:r>
              <a:rPr lang="ru-RU" sz="2400" b="1" i="1" dirty="0" smtClean="0">
                <a:solidFill>
                  <a:srgbClr val="0070C0"/>
                </a:solidFill>
              </a:rPr>
              <a:t> 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радітимуть</a:t>
            </a:r>
            <a:r>
              <a:rPr lang="ru-RU" sz="2400" b="1" i="1" dirty="0" smtClean="0">
                <a:solidFill>
                  <a:srgbClr val="0070C0"/>
                </a:solidFill>
              </a:rPr>
              <a:t> 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кожній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зустрічі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зі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своїм</a:t>
            </a:r>
            <a:r>
              <a:rPr lang="ru-RU" sz="2400" b="1" i="1" dirty="0" smtClean="0">
                <a:solidFill>
                  <a:srgbClr val="0070C0"/>
                </a:solidFill>
              </a:rPr>
              <a:t> учителем»</a:t>
            </a:r>
          </a:p>
          <a:p>
            <a:r>
              <a:rPr lang="uk-UA" sz="2400" b="1" i="1" dirty="0" smtClean="0">
                <a:solidFill>
                  <a:srgbClr val="0070C0"/>
                </a:solidFill>
              </a:rPr>
              <a:t>                                                                       Ш. </a:t>
            </a:r>
            <a:r>
              <a:rPr lang="uk-UA" sz="2400" b="1" i="1" dirty="0" err="1" smtClean="0">
                <a:solidFill>
                  <a:srgbClr val="0070C0"/>
                </a:solidFill>
              </a:rPr>
              <a:t>Амонашвілі</a:t>
            </a:r>
            <a:endParaRPr lang="uk-UA" sz="2400" b="1" i="1" dirty="0" smtClean="0">
              <a:solidFill>
                <a:srgbClr val="0070C0"/>
              </a:solidFill>
            </a:endParaRPr>
          </a:p>
          <a:p>
            <a:endParaRPr lang="uk-UA" sz="2400" b="1" i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2" descr="E:\129___09\IMG_5318.JPG"/>
          <p:cNvPicPr>
            <a:picLocks noChangeAspect="1" noChangeArrowheads="1"/>
          </p:cNvPicPr>
          <p:nvPr/>
        </p:nvPicPr>
        <p:blipFill>
          <a:blip r:embed="rId3" cstate="print"/>
          <a:srcRect t="20122"/>
          <a:stretch>
            <a:fillRect/>
          </a:stretch>
        </p:blipFill>
        <p:spPr bwMode="auto">
          <a:xfrm>
            <a:off x="4751197" y="3627816"/>
            <a:ext cx="3857652" cy="2817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prstDash val="lgDash"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Науково-методична проблема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600200"/>
            <a:ext cx="7115196" cy="4525963"/>
          </a:xfrm>
        </p:spPr>
        <p:txBody>
          <a:bodyPr>
            <a:normAutofit/>
          </a:bodyPr>
          <a:lstStyle/>
          <a:p>
            <a:pPr lvl="3">
              <a:buNone/>
            </a:pP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“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Впровадження проектних технологій в навчально-виховний процес ”</a:t>
            </a:r>
          </a:p>
          <a:p>
            <a:pPr>
              <a:buNone/>
            </a:pPr>
            <a:endParaRPr lang="uk-UA" sz="4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32770" name="Picture 2" descr="http://urok-ua.com/wp-content/uploads/2015/01/%D0%91%D0%B0%D0%B9%D0%BA%D0%B8-%D0%84%D0%B7%D0%BE%D0%BF%D0%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32" y="3717032"/>
            <a:ext cx="3810000" cy="2905125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85720" y="4214818"/>
            <a:ext cx="4572032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Навчальне проектування дає змогу  учням реалізувати себе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11420c7d546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58288" cy="69294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5001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За допомогою  методу проектів </a:t>
            </a:r>
            <a:b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діти вчаться :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857250" y="2071688"/>
            <a:ext cx="2357438" cy="2286000"/>
          </a:xfrm>
          <a:prstGeom prst="flowChartConnector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smtClean="0"/>
              <a:t>слухати </a:t>
            </a:r>
            <a:r>
              <a:rPr lang="uk-UA" dirty="0"/>
              <a:t>іншу людину</a:t>
            </a:r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5786438" y="1857375"/>
            <a:ext cx="2357437" cy="2286000"/>
          </a:xfrm>
          <a:prstGeom prst="flowChartConnector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а</a:t>
            </a:r>
            <a:r>
              <a:rPr lang="uk-UA" dirty="0" smtClean="0"/>
              <a:t>ргументувати </a:t>
            </a:r>
            <a:r>
              <a:rPr lang="uk-UA" dirty="0"/>
              <a:t>і дискутувати</a:t>
            </a:r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42875" y="4500563"/>
            <a:ext cx="2286000" cy="2143125"/>
          </a:xfrm>
          <a:prstGeom prst="flowChartConnector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д</a:t>
            </a:r>
            <a:r>
              <a:rPr lang="uk-UA" dirty="0" smtClean="0"/>
              <a:t>оводити </a:t>
            </a:r>
            <a:r>
              <a:rPr lang="uk-UA" dirty="0"/>
              <a:t>свою точку зору</a:t>
            </a:r>
            <a:endParaRPr lang="ru-RU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3286125" y="1500188"/>
            <a:ext cx="2357438" cy="2286000"/>
          </a:xfrm>
          <a:prstGeom prst="flowChartConnector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ф</a:t>
            </a:r>
            <a:r>
              <a:rPr lang="uk-UA" dirty="0" smtClean="0"/>
              <a:t>ормувати </a:t>
            </a:r>
            <a:r>
              <a:rPr lang="uk-UA" dirty="0"/>
              <a:t>власну думку</a:t>
            </a:r>
            <a:endParaRPr lang="ru-RU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6715125" y="4429125"/>
            <a:ext cx="2214563" cy="2143125"/>
          </a:xfrm>
          <a:prstGeom prst="flowChartConnector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р</a:t>
            </a:r>
            <a:r>
              <a:rPr lang="uk-UA" dirty="0" smtClean="0"/>
              <a:t>озвивати </a:t>
            </a:r>
            <a:r>
              <a:rPr lang="uk-UA" dirty="0"/>
              <a:t>навички </a:t>
            </a:r>
            <a:r>
              <a:rPr lang="uk-UA" dirty="0" smtClean="0"/>
              <a:t>самостійної та групової </a:t>
            </a:r>
            <a:r>
              <a:rPr lang="uk-UA" dirty="0"/>
              <a:t>роботи</a:t>
            </a:r>
            <a:endParaRPr lang="ru-RU" dirty="0"/>
          </a:p>
        </p:txBody>
      </p:sp>
      <p:pic>
        <p:nvPicPr>
          <p:cNvPr id="5129" name="Рисунок 11" descr="44 слай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4143375"/>
            <a:ext cx="33575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11420c7d546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0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H="1">
            <a:off x="1142976" y="357166"/>
            <a:ext cx="6929486" cy="4143404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2800" b="1" dirty="0" smtClean="0">
                <a:latin typeface="Monotype Corsiva" pitchFamily="66" charset="0"/>
              </a:rPr>
              <a:t/>
            </a:r>
            <a:br>
              <a:rPr lang="uk-UA" sz="2800" b="1" dirty="0" smtClean="0">
                <a:latin typeface="Monotype Corsiva" pitchFamily="66" charset="0"/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>
              <a:buNone/>
            </a:pPr>
            <a:endParaRPr 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571480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            </a:t>
            </a:r>
            <a:endParaRPr lang="ru-RU" sz="2800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1498" t="10661" r="4088" b="8051"/>
          <a:stretch>
            <a:fillRect/>
          </a:stretch>
        </p:blipFill>
        <p:spPr bwMode="auto">
          <a:xfrm rot="5400000">
            <a:off x="-7971" y="1865302"/>
            <a:ext cx="3143274" cy="2270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7722" t="12483" r="3474" b="5148"/>
          <a:stretch>
            <a:fillRect/>
          </a:stretch>
        </p:blipFill>
        <p:spPr bwMode="auto">
          <a:xfrm rot="5400000">
            <a:off x="5929322" y="3571876"/>
            <a:ext cx="3286148" cy="22860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29870" t="5082" r="5335"/>
          <a:stretch>
            <a:fillRect/>
          </a:stretch>
        </p:blipFill>
        <p:spPr bwMode="auto">
          <a:xfrm>
            <a:off x="3357554" y="1500174"/>
            <a:ext cx="2428892" cy="2668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 l="2555" t="4617" r="8023"/>
          <a:stretch>
            <a:fillRect/>
          </a:stretch>
        </p:blipFill>
        <p:spPr bwMode="auto">
          <a:xfrm rot="5400000">
            <a:off x="3107520" y="4607702"/>
            <a:ext cx="2500332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86050" y="214290"/>
            <a:ext cx="3071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Проекти</a:t>
            </a:r>
            <a:endParaRPr lang="ru-RU" sz="3200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5929322" y="714356"/>
          <a:ext cx="2724148" cy="2051732"/>
        </p:xfrm>
        <a:graphic>
          <a:graphicData uri="http://schemas.openxmlformats.org/presentationml/2006/ole">
            <p:oleObj spid="_x0000_s1030" name="Слайд" r:id="rId8" imgW="4570378" imgH="3427533" progId="PowerPoint.Slide.12">
              <p:embed/>
            </p:oleObj>
          </a:graphicData>
        </a:graphic>
      </p:graphicFrame>
      <p:pic>
        <p:nvPicPr>
          <p:cNvPr id="17" name="Рисунок 16" descr="happy_daisy_blink_hc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4786322"/>
            <a:ext cx="1857388" cy="178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339</Words>
  <Application>Microsoft Office PowerPoint</Application>
  <PresentationFormat>Экран (4:3)</PresentationFormat>
  <Paragraphs>158</Paragraphs>
  <Slides>34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Слайд</vt:lpstr>
      <vt:lpstr>Слайд 1</vt:lpstr>
      <vt:lpstr>   </vt:lpstr>
      <vt:lpstr>Слайд 3</vt:lpstr>
      <vt:lpstr>Слайд 4</vt:lpstr>
      <vt:lpstr>Відзнаки і нагороди</vt:lpstr>
      <vt:lpstr>Моє педагогічне кредо</vt:lpstr>
      <vt:lpstr>Науково-методична проблема</vt:lpstr>
      <vt:lpstr>За допомогою  методу проектів   діти вчаться : </vt:lpstr>
      <vt:lpstr>     </vt:lpstr>
      <vt:lpstr> </vt:lpstr>
      <vt:lpstr>Відкриті уроки</vt:lpstr>
      <vt:lpstr>   </vt:lpstr>
      <vt:lpstr>     </vt:lpstr>
      <vt:lpstr>     </vt:lpstr>
      <vt:lpstr> </vt:lpstr>
      <vt:lpstr>Персональний сайт http://mon1975ivax.ucoz.net</vt:lpstr>
      <vt:lpstr>Участь у вебінарах</vt:lpstr>
      <vt:lpstr>Участь у вебінарах</vt:lpstr>
      <vt:lpstr>Участь у вебінарах</vt:lpstr>
      <vt:lpstr>Публікації</vt:lpstr>
      <vt:lpstr>Публікації</vt:lpstr>
      <vt:lpstr>Наставництво</vt:lpstr>
      <vt:lpstr>Слайд 23</vt:lpstr>
      <vt:lpstr>Досягнення моїх учнів</vt:lpstr>
      <vt:lpstr>Виховна робота</vt:lpstr>
      <vt:lpstr>Слайд 26</vt:lpstr>
      <vt:lpstr> </vt:lpstr>
      <vt:lpstr>Фотовернісаж</vt:lpstr>
      <vt:lpstr>Фотовернісаж</vt:lpstr>
      <vt:lpstr>Слайд 30</vt:lpstr>
      <vt:lpstr>Позакласне життя учнів</vt:lpstr>
      <vt:lpstr>     </vt:lpstr>
      <vt:lpstr>   </vt:lpstr>
      <vt:lpstr>Світ моїх захоплень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ЛЮДА</dc:creator>
  <cp:lastModifiedBy>ЛЮДА</cp:lastModifiedBy>
  <cp:revision>204</cp:revision>
  <dcterms:created xsi:type="dcterms:W3CDTF">2015-11-19T19:36:57Z</dcterms:created>
  <dcterms:modified xsi:type="dcterms:W3CDTF">2017-03-21T18:31:17Z</dcterms:modified>
</cp:coreProperties>
</file>