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4" r:id="rId5"/>
    <p:sldId id="268" r:id="rId6"/>
    <p:sldId id="261" r:id="rId7"/>
    <p:sldId id="262" r:id="rId8"/>
    <p:sldId id="265" r:id="rId9"/>
    <p:sldId id="266" r:id="rId10"/>
    <p:sldId id="267" r:id="rId11"/>
    <p:sldId id="270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рий Гонтарь" initials="ЮГ" lastIdx="1" clrIdx="0">
    <p:extLst>
      <p:ext uri="{19B8F6BF-5375-455C-9EA6-DF929625EA0E}">
        <p15:presenceInfo xmlns:p15="http://schemas.microsoft.com/office/powerpoint/2012/main" userId="e56c9814db3ed56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925DB-5BB5-45DD-A517-8B21A4A28732}" type="doc">
      <dgm:prSet loTypeId="urn:microsoft.com/office/officeart/2008/layout/SquareAccent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8A35B4-DCEE-45D4-9FC9-E71DABCD950D}">
      <dgm:prSet phldrT="[Текст]"/>
      <dgm:spPr/>
      <dgm:t>
        <a:bodyPr/>
        <a:lstStyle/>
        <a:p>
          <a:r>
            <a:rPr lang="ru-RU"/>
            <a:t>Пригадайте:</a:t>
          </a:r>
          <a:endParaRPr lang="ru-RU" dirty="0"/>
        </a:p>
      </dgm:t>
    </dgm:pt>
    <dgm:pt modelId="{088C13BE-12A0-40A1-AD03-43DC6C414762}" type="parTrans" cxnId="{58E5FF41-9CBF-426D-AC95-B73EE10345BC}">
      <dgm:prSet/>
      <dgm:spPr/>
      <dgm:t>
        <a:bodyPr/>
        <a:lstStyle/>
        <a:p>
          <a:endParaRPr lang="ru-RU"/>
        </a:p>
      </dgm:t>
    </dgm:pt>
    <dgm:pt modelId="{4FBC3D1E-6A40-4183-A9D0-7C48583B69AC}" type="sibTrans" cxnId="{58E5FF41-9CBF-426D-AC95-B73EE10345BC}">
      <dgm:prSet/>
      <dgm:spPr/>
      <dgm:t>
        <a:bodyPr/>
        <a:lstStyle/>
        <a:p>
          <a:endParaRPr lang="ru-RU"/>
        </a:p>
      </dgm:t>
    </dgm:pt>
    <dgm:pt modelId="{C6D0DEB1-5EB3-471E-A7B9-6FBF6A893C0C}">
      <dgm:prSet phldrT="[Текст]"/>
      <dgm:spPr/>
      <dgm:t>
        <a:bodyPr/>
        <a:lstStyle/>
        <a:p>
          <a:r>
            <a:rPr lang="ru-RU"/>
            <a:t>Ви дізнаєтеся:</a:t>
          </a:r>
          <a:endParaRPr lang="ru-RU" dirty="0"/>
        </a:p>
      </dgm:t>
    </dgm:pt>
    <dgm:pt modelId="{58BD0A53-96D7-48F4-879D-1F3947A9B84D}" type="parTrans" cxnId="{74DEA279-5781-458C-8391-0543A608A9F2}">
      <dgm:prSet/>
      <dgm:spPr/>
      <dgm:t>
        <a:bodyPr/>
        <a:lstStyle/>
        <a:p>
          <a:endParaRPr lang="ru-RU"/>
        </a:p>
      </dgm:t>
    </dgm:pt>
    <dgm:pt modelId="{0B5A341A-9151-41E4-8CF5-C25B2A7E11E3}" type="sibTrans" cxnId="{74DEA279-5781-458C-8391-0543A608A9F2}">
      <dgm:prSet/>
      <dgm:spPr/>
      <dgm:t>
        <a:bodyPr/>
        <a:lstStyle/>
        <a:p>
          <a:endParaRPr lang="ru-RU"/>
        </a:p>
      </dgm:t>
    </dgm:pt>
    <dgm:pt modelId="{BF7CEC6A-EEDF-4671-A908-08FA07579BD6}" type="pres">
      <dgm:prSet presAssocID="{C64925DB-5BB5-45DD-A517-8B21A4A28732}" presName="layout" presStyleCnt="0">
        <dgm:presLayoutVars>
          <dgm:chMax/>
          <dgm:chPref/>
          <dgm:dir/>
          <dgm:resizeHandles/>
        </dgm:presLayoutVars>
      </dgm:prSet>
      <dgm:spPr/>
    </dgm:pt>
    <dgm:pt modelId="{C9DD50BA-8CF1-4AD0-A9DC-38ABCBE2C5E4}" type="pres">
      <dgm:prSet presAssocID="{888A35B4-DCEE-45D4-9FC9-E71DABCD950D}" presName="root" presStyleCnt="0">
        <dgm:presLayoutVars>
          <dgm:chMax/>
          <dgm:chPref/>
        </dgm:presLayoutVars>
      </dgm:prSet>
      <dgm:spPr/>
    </dgm:pt>
    <dgm:pt modelId="{2B63DC0C-F66C-47DD-8983-73DF59B6BDEA}" type="pres">
      <dgm:prSet presAssocID="{888A35B4-DCEE-45D4-9FC9-E71DABCD950D}" presName="rootComposite" presStyleCnt="0">
        <dgm:presLayoutVars/>
      </dgm:prSet>
      <dgm:spPr/>
    </dgm:pt>
    <dgm:pt modelId="{B26A77E8-D835-46EA-AFE6-7F91C4440A7D}" type="pres">
      <dgm:prSet presAssocID="{888A35B4-DCEE-45D4-9FC9-E71DABCD950D}" presName="ParentAccent" presStyleLbl="alignNode1" presStyleIdx="0" presStyleCnt="2"/>
      <dgm:spPr/>
    </dgm:pt>
    <dgm:pt modelId="{DD2F261B-7302-42E5-BE5B-FEB26F79CB25}" type="pres">
      <dgm:prSet presAssocID="{888A35B4-DCEE-45D4-9FC9-E71DABCD950D}" presName="ParentSmallAccent" presStyleLbl="fgAcc1" presStyleIdx="0" presStyleCnt="2"/>
      <dgm:spPr/>
    </dgm:pt>
    <dgm:pt modelId="{D00F3D03-BDEA-4AD6-8214-7E18FB7494E7}" type="pres">
      <dgm:prSet presAssocID="{888A35B4-DCEE-45D4-9FC9-E71DABCD950D}" presName="Parent" presStyleLbl="revTx" presStyleIdx="0" presStyleCnt="2">
        <dgm:presLayoutVars>
          <dgm:chMax/>
          <dgm:chPref val="4"/>
          <dgm:bulletEnabled val="1"/>
        </dgm:presLayoutVars>
      </dgm:prSet>
      <dgm:spPr/>
    </dgm:pt>
    <dgm:pt modelId="{75205DD6-7A95-4BFE-8B3C-5ACE375878BF}" type="pres">
      <dgm:prSet presAssocID="{888A35B4-DCEE-45D4-9FC9-E71DABCD950D}" presName="childShape" presStyleCnt="0">
        <dgm:presLayoutVars>
          <dgm:chMax val="0"/>
          <dgm:chPref val="0"/>
        </dgm:presLayoutVars>
      </dgm:prSet>
      <dgm:spPr/>
    </dgm:pt>
    <dgm:pt modelId="{E895054B-DF1B-4061-AA7C-D586517401C0}" type="pres">
      <dgm:prSet presAssocID="{C6D0DEB1-5EB3-471E-A7B9-6FBF6A893C0C}" presName="root" presStyleCnt="0">
        <dgm:presLayoutVars>
          <dgm:chMax/>
          <dgm:chPref/>
        </dgm:presLayoutVars>
      </dgm:prSet>
      <dgm:spPr/>
    </dgm:pt>
    <dgm:pt modelId="{78CC6B12-3BDE-4ED9-9862-9846A84E0C0D}" type="pres">
      <dgm:prSet presAssocID="{C6D0DEB1-5EB3-471E-A7B9-6FBF6A893C0C}" presName="rootComposite" presStyleCnt="0">
        <dgm:presLayoutVars/>
      </dgm:prSet>
      <dgm:spPr/>
    </dgm:pt>
    <dgm:pt modelId="{DC34B3D4-9ED3-4475-897A-18105BC682BE}" type="pres">
      <dgm:prSet presAssocID="{C6D0DEB1-5EB3-471E-A7B9-6FBF6A893C0C}" presName="ParentAccent" presStyleLbl="alignNode1" presStyleIdx="1" presStyleCnt="2"/>
      <dgm:spPr/>
    </dgm:pt>
    <dgm:pt modelId="{C4930E52-C473-45D7-9114-E17D2C6F7685}" type="pres">
      <dgm:prSet presAssocID="{C6D0DEB1-5EB3-471E-A7B9-6FBF6A893C0C}" presName="ParentSmallAccent" presStyleLbl="fgAcc1" presStyleIdx="1" presStyleCnt="2"/>
      <dgm:spPr/>
    </dgm:pt>
    <dgm:pt modelId="{9D9DCD86-51DA-48F4-A1E5-14F4422E54AB}" type="pres">
      <dgm:prSet presAssocID="{C6D0DEB1-5EB3-471E-A7B9-6FBF6A893C0C}" presName="Parent" presStyleLbl="revTx" presStyleIdx="1" presStyleCnt="2">
        <dgm:presLayoutVars>
          <dgm:chMax/>
          <dgm:chPref val="4"/>
          <dgm:bulletEnabled val="1"/>
        </dgm:presLayoutVars>
      </dgm:prSet>
      <dgm:spPr/>
    </dgm:pt>
    <dgm:pt modelId="{9B7463A7-B6C3-45A4-A8D9-DA1D6D74187D}" type="pres">
      <dgm:prSet presAssocID="{C6D0DEB1-5EB3-471E-A7B9-6FBF6A893C0C}" presName="childShape" presStyleCnt="0">
        <dgm:presLayoutVars>
          <dgm:chMax val="0"/>
          <dgm:chPref val="0"/>
        </dgm:presLayoutVars>
      </dgm:prSet>
      <dgm:spPr/>
    </dgm:pt>
  </dgm:ptLst>
  <dgm:cxnLst>
    <dgm:cxn modelId="{58E5FF41-9CBF-426D-AC95-B73EE10345BC}" srcId="{C64925DB-5BB5-45DD-A517-8B21A4A28732}" destId="{888A35B4-DCEE-45D4-9FC9-E71DABCD950D}" srcOrd="0" destOrd="0" parTransId="{088C13BE-12A0-40A1-AD03-43DC6C414762}" sibTransId="{4FBC3D1E-6A40-4183-A9D0-7C48583B69AC}"/>
    <dgm:cxn modelId="{74DEA279-5781-458C-8391-0543A608A9F2}" srcId="{C64925DB-5BB5-45DD-A517-8B21A4A28732}" destId="{C6D0DEB1-5EB3-471E-A7B9-6FBF6A893C0C}" srcOrd="1" destOrd="0" parTransId="{58BD0A53-96D7-48F4-879D-1F3947A9B84D}" sibTransId="{0B5A341A-9151-41E4-8CF5-C25B2A7E11E3}"/>
    <dgm:cxn modelId="{5A9A4ED4-BA44-4D05-BFA9-4991336D1200}" type="presOf" srcId="{888A35B4-DCEE-45D4-9FC9-E71DABCD950D}" destId="{D00F3D03-BDEA-4AD6-8214-7E18FB7494E7}" srcOrd="0" destOrd="0" presId="urn:microsoft.com/office/officeart/2008/layout/SquareAccentList"/>
    <dgm:cxn modelId="{CF4453E1-D32F-41DF-95BD-DB9BB6A6F739}" type="presOf" srcId="{C6D0DEB1-5EB3-471E-A7B9-6FBF6A893C0C}" destId="{9D9DCD86-51DA-48F4-A1E5-14F4422E54AB}" srcOrd="0" destOrd="0" presId="urn:microsoft.com/office/officeart/2008/layout/SquareAccentList"/>
    <dgm:cxn modelId="{EC8CD6FA-5F84-4A8C-981F-A58CD2467858}" type="presOf" srcId="{C64925DB-5BB5-45DD-A517-8B21A4A28732}" destId="{BF7CEC6A-EEDF-4671-A908-08FA07579BD6}" srcOrd="0" destOrd="0" presId="urn:microsoft.com/office/officeart/2008/layout/SquareAccentList"/>
    <dgm:cxn modelId="{8EF14D72-16DE-4984-AF31-9A194F3C36A2}" type="presParOf" srcId="{BF7CEC6A-EEDF-4671-A908-08FA07579BD6}" destId="{C9DD50BA-8CF1-4AD0-A9DC-38ABCBE2C5E4}" srcOrd="0" destOrd="0" presId="urn:microsoft.com/office/officeart/2008/layout/SquareAccentList"/>
    <dgm:cxn modelId="{D6ED7AB6-9488-4E17-B1A1-A892EBB53ABA}" type="presParOf" srcId="{C9DD50BA-8CF1-4AD0-A9DC-38ABCBE2C5E4}" destId="{2B63DC0C-F66C-47DD-8983-73DF59B6BDEA}" srcOrd="0" destOrd="0" presId="urn:microsoft.com/office/officeart/2008/layout/SquareAccentList"/>
    <dgm:cxn modelId="{596D4B1A-9DAC-4E71-B240-088062A696C2}" type="presParOf" srcId="{2B63DC0C-F66C-47DD-8983-73DF59B6BDEA}" destId="{B26A77E8-D835-46EA-AFE6-7F91C4440A7D}" srcOrd="0" destOrd="0" presId="urn:microsoft.com/office/officeart/2008/layout/SquareAccentList"/>
    <dgm:cxn modelId="{EB006C14-1EA3-4D24-82DF-0FEA9D4AA9CF}" type="presParOf" srcId="{2B63DC0C-F66C-47DD-8983-73DF59B6BDEA}" destId="{DD2F261B-7302-42E5-BE5B-FEB26F79CB25}" srcOrd="1" destOrd="0" presId="urn:microsoft.com/office/officeart/2008/layout/SquareAccentList"/>
    <dgm:cxn modelId="{DB6D4ADD-9A37-4318-A8EC-63EBE733B11D}" type="presParOf" srcId="{2B63DC0C-F66C-47DD-8983-73DF59B6BDEA}" destId="{D00F3D03-BDEA-4AD6-8214-7E18FB7494E7}" srcOrd="2" destOrd="0" presId="urn:microsoft.com/office/officeart/2008/layout/SquareAccentList"/>
    <dgm:cxn modelId="{9E78D4ED-3E46-4B51-9549-7525EC93B57A}" type="presParOf" srcId="{C9DD50BA-8CF1-4AD0-A9DC-38ABCBE2C5E4}" destId="{75205DD6-7A95-4BFE-8B3C-5ACE375878BF}" srcOrd="1" destOrd="0" presId="urn:microsoft.com/office/officeart/2008/layout/SquareAccentList"/>
    <dgm:cxn modelId="{20B620D2-5016-40F2-8300-5D5C5691977D}" type="presParOf" srcId="{BF7CEC6A-EEDF-4671-A908-08FA07579BD6}" destId="{E895054B-DF1B-4061-AA7C-D586517401C0}" srcOrd="1" destOrd="0" presId="urn:microsoft.com/office/officeart/2008/layout/SquareAccentList"/>
    <dgm:cxn modelId="{414BC893-CF2C-4992-AD1B-CF6AD9BC47FE}" type="presParOf" srcId="{E895054B-DF1B-4061-AA7C-D586517401C0}" destId="{78CC6B12-3BDE-4ED9-9862-9846A84E0C0D}" srcOrd="0" destOrd="0" presId="urn:microsoft.com/office/officeart/2008/layout/SquareAccentList"/>
    <dgm:cxn modelId="{DACFEE92-683C-4DDA-AF1D-422DE7B44CF5}" type="presParOf" srcId="{78CC6B12-3BDE-4ED9-9862-9846A84E0C0D}" destId="{DC34B3D4-9ED3-4475-897A-18105BC682BE}" srcOrd="0" destOrd="0" presId="urn:microsoft.com/office/officeart/2008/layout/SquareAccentList"/>
    <dgm:cxn modelId="{0CD630CA-8B06-4D4F-AF64-5ACE64FA27C1}" type="presParOf" srcId="{78CC6B12-3BDE-4ED9-9862-9846A84E0C0D}" destId="{C4930E52-C473-45D7-9114-E17D2C6F7685}" srcOrd="1" destOrd="0" presId="urn:microsoft.com/office/officeart/2008/layout/SquareAccentList"/>
    <dgm:cxn modelId="{8C284C8C-1EDF-4BA5-ABCE-4EE2C0CB5512}" type="presParOf" srcId="{78CC6B12-3BDE-4ED9-9862-9846A84E0C0D}" destId="{9D9DCD86-51DA-48F4-A1E5-14F4422E54AB}" srcOrd="2" destOrd="0" presId="urn:microsoft.com/office/officeart/2008/layout/SquareAccentList"/>
    <dgm:cxn modelId="{A47128E5-1C45-495C-A3C6-8259D98B4DE6}" type="presParOf" srcId="{E895054B-DF1B-4061-AA7C-D586517401C0}" destId="{9B7463A7-B6C3-45A4-A8D9-DA1D6D74187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376E5-BFBD-462D-A485-629BCDD739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71254E-5402-49B2-B73F-8385309A8C7F}">
      <dgm:prSet phldrT="[Текст]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uk-UA" b="1" i="1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Проаналізувати</a:t>
          </a:r>
        </a:p>
        <a:p>
          <a:pPr>
            <a:buClrTx/>
            <a:buSzTx/>
            <a:buFontTx/>
            <a:buNone/>
          </a:pPr>
          <a:r>
            <a:rPr kumimoji="0" lang="uk-UA" b="0" i="1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§ 15, ст. 11</a:t>
          </a:r>
          <a:r>
            <a:rPr kumimoji="0" lang="en-US" b="0" i="1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0</a:t>
          </a:r>
          <a:r>
            <a:rPr kumimoji="0" lang="uk-UA" b="0" i="1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-1</a:t>
          </a:r>
          <a:r>
            <a:rPr kumimoji="0" lang="en-US" b="0" i="1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15</a:t>
          </a:r>
          <a:endParaRPr lang="ru-RU" dirty="0"/>
        </a:p>
      </dgm:t>
    </dgm:pt>
    <dgm:pt modelId="{B764F972-CB16-4450-ADFD-3C7705EBB111}" type="parTrans" cxnId="{E066F424-F8B5-4C68-B4E5-5C4FCC406243}">
      <dgm:prSet/>
      <dgm:spPr/>
      <dgm:t>
        <a:bodyPr/>
        <a:lstStyle/>
        <a:p>
          <a:endParaRPr lang="ru-RU"/>
        </a:p>
      </dgm:t>
    </dgm:pt>
    <dgm:pt modelId="{1C4F773B-3415-458D-B4E1-D3F7A6D8ABA8}" type="sibTrans" cxnId="{E066F424-F8B5-4C68-B4E5-5C4FCC406243}">
      <dgm:prSet/>
      <dgm:spPr/>
      <dgm:t>
        <a:bodyPr/>
        <a:lstStyle/>
        <a:p>
          <a:endParaRPr lang="ru-RU"/>
        </a:p>
      </dgm:t>
    </dgm:pt>
    <dgm:pt modelId="{2908031E-A9B2-4BB3-A5AD-C234107FAFE2}">
      <dgm:prSet phldrT="[Текст]"/>
      <dgm:spPr/>
      <dgm:t>
        <a:bodyPr/>
        <a:lstStyle/>
        <a:p>
          <a:r>
            <a:rPr lang="uk-UA" dirty="0"/>
            <a:t>Опрацювати конспект</a:t>
          </a:r>
          <a:endParaRPr lang="ru-RU" dirty="0"/>
        </a:p>
      </dgm:t>
    </dgm:pt>
    <dgm:pt modelId="{7BD0B420-6982-4D19-88F6-E0EA334895A1}" type="parTrans" cxnId="{9D9EA0A5-1B46-48F4-AAA3-0D9B85283244}">
      <dgm:prSet/>
      <dgm:spPr/>
      <dgm:t>
        <a:bodyPr/>
        <a:lstStyle/>
        <a:p>
          <a:endParaRPr lang="ru-RU"/>
        </a:p>
      </dgm:t>
    </dgm:pt>
    <dgm:pt modelId="{E5E442F8-D3A1-4818-A7CD-B441A61D6375}" type="sibTrans" cxnId="{9D9EA0A5-1B46-48F4-AAA3-0D9B85283244}">
      <dgm:prSet/>
      <dgm:spPr/>
      <dgm:t>
        <a:bodyPr/>
        <a:lstStyle/>
        <a:p>
          <a:endParaRPr lang="ru-RU"/>
        </a:p>
      </dgm:t>
    </dgm:pt>
    <dgm:pt modelId="{01F20400-F5CE-4EFB-978E-2B8AA0A7B073}">
      <dgm:prSet phldrT="[Текст]" phldr="1"/>
      <dgm:spPr/>
      <dgm:t>
        <a:bodyPr/>
        <a:lstStyle/>
        <a:p>
          <a:endParaRPr lang="ru-RU" dirty="0"/>
        </a:p>
      </dgm:t>
    </dgm:pt>
    <dgm:pt modelId="{62EBA6E3-BB90-416F-BB70-167B0D08C8C6}" type="parTrans" cxnId="{E8E01F3A-DC42-4C2F-9166-E0EB9D624738}">
      <dgm:prSet/>
      <dgm:spPr/>
      <dgm:t>
        <a:bodyPr/>
        <a:lstStyle/>
        <a:p>
          <a:endParaRPr lang="ru-RU"/>
        </a:p>
      </dgm:t>
    </dgm:pt>
    <dgm:pt modelId="{A9260474-3B5D-441C-B9CC-9D38E3D30092}" type="sibTrans" cxnId="{E8E01F3A-DC42-4C2F-9166-E0EB9D624738}">
      <dgm:prSet/>
      <dgm:spPr/>
      <dgm:t>
        <a:bodyPr/>
        <a:lstStyle/>
        <a:p>
          <a:endParaRPr lang="ru-RU"/>
        </a:p>
      </dgm:t>
    </dgm:pt>
    <dgm:pt modelId="{7D082A38-E3E7-4DD4-AC5B-2B1DD5BACC50}">
      <dgm:prSet phldrT="[Текст]" phldr="1"/>
      <dgm:spPr/>
      <dgm:t>
        <a:bodyPr/>
        <a:lstStyle/>
        <a:p>
          <a:endParaRPr lang="ru-RU" dirty="0"/>
        </a:p>
      </dgm:t>
    </dgm:pt>
    <dgm:pt modelId="{46761E97-5E87-43E3-87F3-A91A03917C01}" type="sibTrans" cxnId="{66CB8AF6-3801-47F5-BAC6-9498F665CA7D}">
      <dgm:prSet/>
      <dgm:spPr/>
      <dgm:t>
        <a:bodyPr/>
        <a:lstStyle/>
        <a:p>
          <a:endParaRPr lang="ru-RU"/>
        </a:p>
      </dgm:t>
    </dgm:pt>
    <dgm:pt modelId="{CAED7D70-3DAC-4F63-B62D-E3DC52411DE1}" type="parTrans" cxnId="{66CB8AF6-3801-47F5-BAC6-9498F665CA7D}">
      <dgm:prSet/>
      <dgm:spPr/>
      <dgm:t>
        <a:bodyPr/>
        <a:lstStyle/>
        <a:p>
          <a:endParaRPr lang="ru-RU"/>
        </a:p>
      </dgm:t>
    </dgm:pt>
    <dgm:pt modelId="{935E6BC4-6E0B-4707-BC40-A70CA6873CE5}" type="pres">
      <dgm:prSet presAssocID="{112376E5-BFBD-462D-A485-629BCDD73963}" presName="linear" presStyleCnt="0">
        <dgm:presLayoutVars>
          <dgm:animLvl val="lvl"/>
          <dgm:resizeHandles val="exact"/>
        </dgm:presLayoutVars>
      </dgm:prSet>
      <dgm:spPr/>
    </dgm:pt>
    <dgm:pt modelId="{2481C717-6F84-4F70-87BF-0F215D282224}" type="pres">
      <dgm:prSet presAssocID="{EA71254E-5402-49B2-B73F-8385309A8C7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A9280B2-C9C7-483D-B012-45865D9FDA82}" type="pres">
      <dgm:prSet presAssocID="{EA71254E-5402-49B2-B73F-8385309A8C7F}" presName="childText" presStyleLbl="revTx" presStyleIdx="0" presStyleCnt="2">
        <dgm:presLayoutVars>
          <dgm:bulletEnabled val="1"/>
        </dgm:presLayoutVars>
      </dgm:prSet>
      <dgm:spPr/>
    </dgm:pt>
    <dgm:pt modelId="{CA040267-6D91-468F-B1E4-39DC83F7B17F}" type="pres">
      <dgm:prSet presAssocID="{2908031E-A9B2-4BB3-A5AD-C234107FAFE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15FDD1D-D57D-4773-ACE9-2926799FB5E5}" type="pres">
      <dgm:prSet presAssocID="{2908031E-A9B2-4BB3-A5AD-C234107FAFE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46C7C1D-5EDA-4414-A5B9-89EEF45C664F}" type="presOf" srcId="{EA71254E-5402-49B2-B73F-8385309A8C7F}" destId="{2481C717-6F84-4F70-87BF-0F215D282224}" srcOrd="0" destOrd="0" presId="urn:microsoft.com/office/officeart/2005/8/layout/vList2"/>
    <dgm:cxn modelId="{E066F424-F8B5-4C68-B4E5-5C4FCC406243}" srcId="{112376E5-BFBD-462D-A485-629BCDD73963}" destId="{EA71254E-5402-49B2-B73F-8385309A8C7F}" srcOrd="0" destOrd="0" parTransId="{B764F972-CB16-4450-ADFD-3C7705EBB111}" sibTransId="{1C4F773B-3415-458D-B4E1-D3F7A6D8ABA8}"/>
    <dgm:cxn modelId="{E8E01F3A-DC42-4C2F-9166-E0EB9D624738}" srcId="{2908031E-A9B2-4BB3-A5AD-C234107FAFE2}" destId="{01F20400-F5CE-4EFB-978E-2B8AA0A7B073}" srcOrd="0" destOrd="0" parTransId="{62EBA6E3-BB90-416F-BB70-167B0D08C8C6}" sibTransId="{A9260474-3B5D-441C-B9CC-9D38E3D30092}"/>
    <dgm:cxn modelId="{AB1C3C3A-58D7-453D-AD43-06DAEEC2E09F}" type="presOf" srcId="{01F20400-F5CE-4EFB-978E-2B8AA0A7B073}" destId="{615FDD1D-D57D-4773-ACE9-2926799FB5E5}" srcOrd="0" destOrd="0" presId="urn:microsoft.com/office/officeart/2005/8/layout/vList2"/>
    <dgm:cxn modelId="{2A74D174-459D-4F39-AA27-E24976F8765C}" type="presOf" srcId="{2908031E-A9B2-4BB3-A5AD-C234107FAFE2}" destId="{CA040267-6D91-468F-B1E4-39DC83F7B17F}" srcOrd="0" destOrd="0" presId="urn:microsoft.com/office/officeart/2005/8/layout/vList2"/>
    <dgm:cxn modelId="{B5C40786-7CAB-4B60-88F3-1C510E345E90}" type="presOf" srcId="{112376E5-BFBD-462D-A485-629BCDD73963}" destId="{935E6BC4-6E0B-4707-BC40-A70CA6873CE5}" srcOrd="0" destOrd="0" presId="urn:microsoft.com/office/officeart/2005/8/layout/vList2"/>
    <dgm:cxn modelId="{9D9EA0A5-1B46-48F4-AAA3-0D9B85283244}" srcId="{112376E5-BFBD-462D-A485-629BCDD73963}" destId="{2908031E-A9B2-4BB3-A5AD-C234107FAFE2}" srcOrd="1" destOrd="0" parTransId="{7BD0B420-6982-4D19-88F6-E0EA334895A1}" sibTransId="{E5E442F8-D3A1-4818-A7CD-B441A61D6375}"/>
    <dgm:cxn modelId="{7C49A5BC-15A7-4531-951C-107B13B2A816}" type="presOf" srcId="{7D082A38-E3E7-4DD4-AC5B-2B1DD5BACC50}" destId="{8A9280B2-C9C7-483D-B012-45865D9FDA82}" srcOrd="0" destOrd="0" presId="urn:microsoft.com/office/officeart/2005/8/layout/vList2"/>
    <dgm:cxn modelId="{66CB8AF6-3801-47F5-BAC6-9498F665CA7D}" srcId="{EA71254E-5402-49B2-B73F-8385309A8C7F}" destId="{7D082A38-E3E7-4DD4-AC5B-2B1DD5BACC50}" srcOrd="0" destOrd="0" parTransId="{CAED7D70-3DAC-4F63-B62D-E3DC52411DE1}" sibTransId="{46761E97-5E87-43E3-87F3-A91A03917C01}"/>
    <dgm:cxn modelId="{25674494-D59D-40CF-B25A-C0E61597C04C}" type="presParOf" srcId="{935E6BC4-6E0B-4707-BC40-A70CA6873CE5}" destId="{2481C717-6F84-4F70-87BF-0F215D282224}" srcOrd="0" destOrd="0" presId="urn:microsoft.com/office/officeart/2005/8/layout/vList2"/>
    <dgm:cxn modelId="{ABD09088-2492-4ACC-9C34-61F493F96AA9}" type="presParOf" srcId="{935E6BC4-6E0B-4707-BC40-A70CA6873CE5}" destId="{8A9280B2-C9C7-483D-B012-45865D9FDA82}" srcOrd="1" destOrd="0" presId="urn:microsoft.com/office/officeart/2005/8/layout/vList2"/>
    <dgm:cxn modelId="{E20C56FF-B6C9-45CD-B289-45BC402057D2}" type="presParOf" srcId="{935E6BC4-6E0B-4707-BC40-A70CA6873CE5}" destId="{CA040267-6D91-468F-B1E4-39DC83F7B17F}" srcOrd="2" destOrd="0" presId="urn:microsoft.com/office/officeart/2005/8/layout/vList2"/>
    <dgm:cxn modelId="{13A608B4-0EE9-4D39-9EDC-F37D8C23B45A}" type="presParOf" srcId="{935E6BC4-6E0B-4707-BC40-A70CA6873CE5}" destId="{615FDD1D-D57D-4773-ACE9-2926799FB5E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A77E8-D835-46EA-AFE6-7F91C4440A7D}">
      <dsp:nvSpPr>
        <dsp:cNvPr id="0" name=""/>
        <dsp:cNvSpPr/>
      </dsp:nvSpPr>
      <dsp:spPr>
        <a:xfrm>
          <a:off x="265" y="1084045"/>
          <a:ext cx="5129301" cy="603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2F261B-7302-42E5-BE5B-FEB26F79CB25}">
      <dsp:nvSpPr>
        <dsp:cNvPr id="0" name=""/>
        <dsp:cNvSpPr/>
      </dsp:nvSpPr>
      <dsp:spPr>
        <a:xfrm>
          <a:off x="265" y="1310675"/>
          <a:ext cx="376817" cy="3768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F3D03-BDEA-4AD6-8214-7E18FB7494E7}">
      <dsp:nvSpPr>
        <dsp:cNvPr id="0" name=""/>
        <dsp:cNvSpPr/>
      </dsp:nvSpPr>
      <dsp:spPr>
        <a:xfrm>
          <a:off x="265" y="0"/>
          <a:ext cx="5129301" cy="108404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300" kern="1200"/>
            <a:t>Пригадайте:</a:t>
          </a:r>
          <a:endParaRPr lang="ru-RU" sz="6300" kern="1200" dirty="0"/>
        </a:p>
      </dsp:txBody>
      <dsp:txXfrm>
        <a:off x="265" y="0"/>
        <a:ext cx="5129301" cy="1084045"/>
      </dsp:txXfrm>
    </dsp:sp>
    <dsp:sp modelId="{DC34B3D4-9ED3-4475-897A-18105BC682BE}">
      <dsp:nvSpPr>
        <dsp:cNvPr id="0" name=""/>
        <dsp:cNvSpPr/>
      </dsp:nvSpPr>
      <dsp:spPr>
        <a:xfrm>
          <a:off x="5386032" y="1084045"/>
          <a:ext cx="5129301" cy="603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930E52-C473-45D7-9114-E17D2C6F7685}">
      <dsp:nvSpPr>
        <dsp:cNvPr id="0" name=""/>
        <dsp:cNvSpPr/>
      </dsp:nvSpPr>
      <dsp:spPr>
        <a:xfrm>
          <a:off x="5386032" y="1310675"/>
          <a:ext cx="376817" cy="3768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DCD86-51DA-48F4-A1E5-14F4422E54AB}">
      <dsp:nvSpPr>
        <dsp:cNvPr id="0" name=""/>
        <dsp:cNvSpPr/>
      </dsp:nvSpPr>
      <dsp:spPr>
        <a:xfrm>
          <a:off x="5386032" y="0"/>
          <a:ext cx="5129301" cy="108404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300" kern="1200"/>
            <a:t>Ви дізнаєтеся:</a:t>
          </a:r>
          <a:endParaRPr lang="ru-RU" sz="6300" kern="1200" dirty="0"/>
        </a:p>
      </dsp:txBody>
      <dsp:txXfrm>
        <a:off x="5386032" y="0"/>
        <a:ext cx="5129301" cy="1084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1C717-6F84-4F70-87BF-0F215D282224}">
      <dsp:nvSpPr>
        <dsp:cNvPr id="0" name=""/>
        <dsp:cNvSpPr/>
      </dsp:nvSpPr>
      <dsp:spPr>
        <a:xfrm>
          <a:off x="0" y="6222"/>
          <a:ext cx="7221182" cy="1637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uk-UA" sz="35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Проаналізувати</a:t>
          </a:r>
        </a:p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uk-UA" sz="3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§ 15, ст. 11</a:t>
          </a:r>
          <a:r>
            <a:rPr kumimoji="0" lang="en-US" sz="3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0</a:t>
          </a:r>
          <a:r>
            <a:rPr kumimoji="0" lang="uk-UA" sz="3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-1</a:t>
          </a:r>
          <a:r>
            <a:rPr kumimoji="0" lang="en-US" sz="3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rPr>
            <a:t>15</a:t>
          </a:r>
          <a:endParaRPr lang="ru-RU" sz="3500" kern="1200" dirty="0"/>
        </a:p>
      </dsp:txBody>
      <dsp:txXfrm>
        <a:off x="79961" y="86183"/>
        <a:ext cx="7061260" cy="1478077"/>
      </dsp:txXfrm>
    </dsp:sp>
    <dsp:sp modelId="{8A9280B2-C9C7-483D-B012-45865D9FDA82}">
      <dsp:nvSpPr>
        <dsp:cNvPr id="0" name=""/>
        <dsp:cNvSpPr/>
      </dsp:nvSpPr>
      <dsp:spPr>
        <a:xfrm>
          <a:off x="0" y="1644222"/>
          <a:ext cx="7221182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273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2700" kern="1200" dirty="0"/>
        </a:p>
      </dsp:txBody>
      <dsp:txXfrm>
        <a:off x="0" y="1644222"/>
        <a:ext cx="7221182" cy="579600"/>
      </dsp:txXfrm>
    </dsp:sp>
    <dsp:sp modelId="{CA040267-6D91-468F-B1E4-39DC83F7B17F}">
      <dsp:nvSpPr>
        <dsp:cNvPr id="0" name=""/>
        <dsp:cNvSpPr/>
      </dsp:nvSpPr>
      <dsp:spPr>
        <a:xfrm>
          <a:off x="0" y="2223822"/>
          <a:ext cx="7221182" cy="1637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kern="1200" dirty="0"/>
            <a:t>Опрацювати конспект</a:t>
          </a:r>
          <a:endParaRPr lang="ru-RU" sz="3500" kern="1200" dirty="0"/>
        </a:p>
      </dsp:txBody>
      <dsp:txXfrm>
        <a:off x="79961" y="2303783"/>
        <a:ext cx="7061260" cy="1478077"/>
      </dsp:txXfrm>
    </dsp:sp>
    <dsp:sp modelId="{615FDD1D-D57D-4773-ACE9-2926799FB5E5}">
      <dsp:nvSpPr>
        <dsp:cNvPr id="0" name=""/>
        <dsp:cNvSpPr/>
      </dsp:nvSpPr>
      <dsp:spPr>
        <a:xfrm>
          <a:off x="0" y="3861822"/>
          <a:ext cx="7221182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273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2700" kern="1200" dirty="0"/>
        </a:p>
      </dsp:txBody>
      <dsp:txXfrm>
        <a:off x="0" y="3861822"/>
        <a:ext cx="7221182" cy="57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34EF8-8FEF-4CE0-BA43-B67C1F796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6A913C-D421-4871-822C-697680663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BA079D-C49E-4B67-905E-4CEB826A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511619-D47C-420C-BC9F-DBE7CA3DC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C51052-9087-449E-BA58-CA4BEA7D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30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381021-3164-4169-84B5-63283D13A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350B24-4BD1-4FDE-8DC4-CB7059E43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85CB1A-715C-4F63-95C9-C201CCE6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63DBCF-C537-483F-B0E2-412D7213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4E94CD-E962-439A-A5E2-CF0C06A3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2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99297E-BA8D-4594-AB06-DCBF23FB3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5625BF-4C10-45F9-AEBE-3500EFBC3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FF3C74-1C2E-45AB-A196-3268471D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92B13C-B2A5-49A6-A966-8BD82B93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DAD6C5-2EB1-4979-81AB-7A3600EA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7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73350-E489-4D5E-BF96-15F5982C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D9B60-10C8-4C1F-928D-B1FBA9B4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2538EF-7D22-4D49-9AFF-06DC6372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A3D1CB-A3A3-476E-A566-2DE6AF4B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4EAFB0-E28E-4EDD-BD31-9DA9F1AF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66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303C6-70E1-4348-B9BA-36FD2B625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DFB0D8-E6AC-422E-990A-6A22056DB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089823-9F24-435A-A0EC-BCC1E55A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4318BA-B910-4660-925D-7A3BF7B5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B73531-A691-4F67-80F0-4362D5CD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8D648-EFED-4113-90CE-8E805A164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69DF65-36E0-4B92-B442-D94BF777E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10766A-3E7B-4D69-AAAA-590CED882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FF2607-B842-4F01-A72F-FA23E61C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8EC3F7-B82E-482B-A39E-AF2123AB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2455D9-FEE2-4CC4-BDEF-30AED38B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2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DD025-FD07-4F74-8E56-66DFB307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8DFF94-371E-4E8B-919F-30A972B7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94B60B-C4A4-4390-BAFE-D4E399745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6CFAAA-B57B-4D68-9758-2977C0193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C0046D-1481-4A4A-8402-AB0251D6D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86DB87F-CCA3-4FBD-B12F-DF23D1F0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1BF022-F355-4A3F-8C49-079F97AA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73FCA28-489E-4071-94F4-43D284E3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5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CCA2A-4DF0-4B36-B0B0-A43C1BA1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528D3D-A857-453E-9689-3D59D5CA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723608-B296-4249-B0C7-FDDA1637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4D851F-B44E-43B1-8263-E6145D72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49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DACE2AE-B5F0-4367-823D-3503FD06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EF78E7-3D39-4FF1-9B1A-30A9E5CA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6802B6-2F88-4B57-BB62-4DE2A050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66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44F06-8967-4263-91D0-8C87A0BE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EBF7A-E33D-4FA9-B3B9-A416B4672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F26A30-7D5C-4573-AAE9-5E1F9E733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B4F15A-220B-4ECA-8EB2-A72D4108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9C6E68-0CFD-48E8-8327-7768B0E3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E03E92-587B-4789-A3A3-4A325A70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18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2C497-9577-471C-8510-A787FF9C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D62C7D-B219-4B8F-B1FA-7C1CCB792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15313-A267-4343-B971-40EA19168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1DCC64-38D6-4A11-AB13-085DEC09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7A09B3-F9CF-427F-A8C2-46728C48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A1631D-9C06-47EA-9035-5849E68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04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F7E0B-BE7B-41EF-84B1-03C08C266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02AF55-CFC5-464C-8427-441A137D8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B77E64-E865-4056-86E1-2A531AB52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3A19-0F60-48FF-B46F-E201AA89BF4E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F2B3C2-C043-4E9D-9411-F377AFE1D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09358F-56D5-42F9-BE5A-CE5434DEB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3B66-E7E5-46DB-9473-A5A123048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1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a.dots.org.ua/problems?id=140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C0201-840A-4E4E-8ED2-2D1D8F74A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табличної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. </a:t>
            </a:r>
            <a:r>
              <a:rPr lang="ru-RU" dirty="0" err="1"/>
              <a:t>Введення</a:t>
            </a:r>
            <a:r>
              <a:rPr lang="ru-RU" dirty="0"/>
              <a:t> та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табличних</a:t>
            </a:r>
            <a:r>
              <a:rPr lang="ru-RU" dirty="0"/>
              <a:t> величин.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789473-099C-491C-AD65-BD187E373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7791"/>
            <a:ext cx="9144000" cy="1655762"/>
          </a:xfrm>
        </p:spPr>
        <p:txBody>
          <a:bodyPr/>
          <a:lstStyle/>
          <a:p>
            <a:r>
              <a:rPr lang="uk-UA" dirty="0"/>
              <a:t>Програмування мовою </a:t>
            </a:r>
            <a:r>
              <a:rPr lang="en-US" dirty="0"/>
              <a:t>Python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63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C10BF7F-4375-4646-90D2-BC2D72A36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002060"/>
                </a:solidFill>
              </a:rPr>
              <a:t>Python</a:t>
            </a:r>
            <a:r>
              <a:rPr lang="ru-RU" dirty="0"/>
              <a:t> є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в</a:t>
            </a:r>
            <a:r>
              <a:rPr lang="uk-UA" dirty="0" err="1"/>
              <a:t>иведе</a:t>
            </a:r>
            <a:r>
              <a:rPr lang="ru-RU" dirty="0" err="1"/>
              <a:t>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списку: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6CEBA87F-B95E-4E5A-888C-6AC2F9583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852" y="4472190"/>
            <a:ext cx="3063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1 2 3 4 5</a:t>
            </a:r>
            <a:endParaRPr lang="ru-RU" alt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40A872-9A91-4BFB-9677-07BDDDFE23FF}"/>
              </a:ext>
            </a:extLst>
          </p:cNvPr>
          <p:cNvSpPr txBox="1"/>
          <p:nvPr/>
        </p:nvSpPr>
        <p:spPr>
          <a:xfrm>
            <a:off x="702212" y="2127480"/>
            <a:ext cx="9505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Виведення елементів у рядок</a:t>
            </a:r>
            <a:endParaRPr lang="ru-RU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658C14-559A-4C10-AAFA-8774667DD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779" y="3222891"/>
            <a:ext cx="6654019" cy="107721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for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in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range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(N):</a:t>
            </a:r>
          </a:p>
          <a:p>
            <a:pPr algn="ctr"/>
            <a:r>
              <a:rPr lang="en-US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  print (A[</a:t>
            </a:r>
            <a:r>
              <a:rPr lang="en-US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</a:rPr>
              <a:t>],end =“ ”</a:t>
            </a:r>
            <a:r>
              <a:rPr lang="en-US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)</a:t>
            </a:r>
            <a:endParaRPr lang="ru-RU" sz="3200" b="1" dirty="0">
              <a:solidFill>
                <a:schemeClr val="lt1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96783BB-64E4-4A91-B1DF-3DB69968C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781" y="5356184"/>
            <a:ext cx="6654019" cy="107721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err="1">
                <a:latin typeface="Courier New" panose="02070309020205020404" pitchFamily="49" charset="0"/>
              </a:rPr>
              <a:t>for</a:t>
            </a:r>
            <a:r>
              <a:rPr lang="ru-RU" altLang="ru-RU" sz="3200" b="1" dirty="0">
                <a:latin typeface="Courier New" panose="02070309020205020404" pitchFamily="49" charset="0"/>
              </a:rPr>
              <a:t>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elem</a:t>
            </a:r>
            <a:r>
              <a:rPr lang="ru-RU" altLang="ru-RU" sz="3200" b="1" dirty="0">
                <a:latin typeface="Courier New" panose="02070309020205020404" pitchFamily="49" charset="0"/>
              </a:rPr>
              <a:t>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</a:t>
            </a:r>
            <a:r>
              <a:rPr lang="ru-RU" altLang="ru-RU" sz="3200" b="1" dirty="0">
                <a:latin typeface="Courier New" panose="02070309020205020404" pitchFamily="49" charset="0"/>
              </a:rPr>
              <a:t> A:</a:t>
            </a:r>
            <a:br>
              <a:rPr lang="ru-RU" altLang="ru-RU" sz="3200" b="1" dirty="0">
                <a:latin typeface="Courier New" panose="02070309020205020404" pitchFamily="49" charset="0"/>
              </a:rPr>
            </a:br>
            <a:r>
              <a:rPr lang="en-US" altLang="ru-RU" sz="3200" b="1" dirty="0">
                <a:latin typeface="Courier New" panose="02070309020205020404" pitchFamily="49" charset="0"/>
              </a:rPr>
              <a:t>	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print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elem,end</a:t>
            </a:r>
            <a:r>
              <a:rPr lang="ru-RU" altLang="ru-RU" sz="3200" b="1" dirty="0">
                <a:latin typeface="Courier New" panose="02070309020205020404" pitchFamily="49" charset="0"/>
              </a:rPr>
              <a:t> =' ') </a:t>
            </a:r>
          </a:p>
        </p:txBody>
      </p:sp>
    </p:spTree>
    <p:extLst>
      <p:ext uri="{BB962C8B-B14F-4D97-AF65-F5344CB8AC3E}">
        <p14:creationId xmlns:p14="http://schemas.microsoft.com/office/powerpoint/2010/main" val="301208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A1F0996-A1D0-4336-97D5-0B0319755562}"/>
              </a:ext>
            </a:extLst>
          </p:cNvPr>
          <p:cNvSpPr/>
          <p:nvPr/>
        </p:nvSpPr>
        <p:spPr>
          <a:xfrm>
            <a:off x="245488" y="104576"/>
            <a:ext cx="5251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Вправи для очей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0340023-524D-4C71-852B-4928A4D149D9}"/>
              </a:ext>
            </a:extLst>
          </p:cNvPr>
          <p:cNvGrpSpPr/>
          <p:nvPr/>
        </p:nvGrpSpPr>
        <p:grpSpPr>
          <a:xfrm>
            <a:off x="2188819" y="1302734"/>
            <a:ext cx="7814361" cy="5210212"/>
            <a:chOff x="574062" y="1387140"/>
            <a:chExt cx="7814361" cy="5210212"/>
          </a:xfrm>
        </p:grpSpPr>
        <p:pic>
          <p:nvPicPr>
            <p:cNvPr id="6" name="Picture 2" descr="I:\2016\5\5 клас Урок 17\slozhnyj-astigmatizm2.png">
              <a:extLst>
                <a:ext uri="{FF2B5EF4-FFF2-40B4-BE49-F238E27FC236}">
                  <a16:creationId xmlns:a16="http://schemas.microsoft.com/office/drawing/2014/main" id="{08C49BB8-5382-4D7C-8226-FC4C35F69F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062" y="1387140"/>
              <a:ext cx="7814361" cy="521021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90E76523-1A2F-464C-8C53-9FAD8C0C55EB}"/>
                </a:ext>
              </a:extLst>
            </p:cNvPr>
            <p:cNvSpPr/>
            <p:nvPr/>
          </p:nvSpPr>
          <p:spPr>
            <a:xfrm>
              <a:off x="2051720" y="1700808"/>
              <a:ext cx="1549666" cy="864096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200" b="1" dirty="0"/>
                <a:t>Обертати </a:t>
              </a:r>
            </a:p>
            <a:p>
              <a:pPr algn="ctr"/>
              <a:r>
                <a:rPr lang="uk-UA" sz="1200" b="1" dirty="0"/>
                <a:t>по колу</a:t>
              </a: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802262CE-4279-49DC-A660-5E68E53B9B6B}"/>
                </a:ext>
              </a:extLst>
            </p:cNvPr>
            <p:cNvSpPr/>
            <p:nvPr/>
          </p:nvSpPr>
          <p:spPr>
            <a:xfrm>
              <a:off x="2411760" y="3284984"/>
              <a:ext cx="1008112" cy="1008112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600" b="1" dirty="0"/>
                <a:t>Рухати </a:t>
              </a:r>
            </a:p>
            <a:p>
              <a:pPr algn="ctr"/>
              <a:r>
                <a:rPr lang="uk-UA" sz="1600" b="1" dirty="0"/>
                <a:t>очима вгору-вниз</a:t>
              </a: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BB00C8F6-DF0A-4D19-AA74-DDFF03B95163}"/>
                </a:ext>
              </a:extLst>
            </p:cNvPr>
            <p:cNvSpPr/>
            <p:nvPr/>
          </p:nvSpPr>
          <p:spPr>
            <a:xfrm>
              <a:off x="2051720" y="4941168"/>
              <a:ext cx="1549666" cy="1152128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200" b="1" dirty="0"/>
                <a:t>Слідкувати очима за пальцем витягнутої руки, який наближається до носу</a:t>
              </a: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5826F8DF-BC56-447A-BE9B-333223A40D10}"/>
                </a:ext>
              </a:extLst>
            </p:cNvPr>
            <p:cNvSpPr/>
            <p:nvPr/>
          </p:nvSpPr>
          <p:spPr>
            <a:xfrm>
              <a:off x="3779912" y="3880276"/>
              <a:ext cx="1368152" cy="1008112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600" b="1" dirty="0"/>
                <a:t>Рухати </a:t>
              </a:r>
            </a:p>
            <a:p>
              <a:pPr algn="ctr"/>
              <a:r>
                <a:rPr lang="uk-UA" sz="1600" b="1" dirty="0"/>
                <a:t>очима ліворуч-праворуч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F56FE5C2-EF60-478C-8236-13C69237F899}"/>
                </a:ext>
              </a:extLst>
            </p:cNvPr>
            <p:cNvSpPr/>
            <p:nvPr/>
          </p:nvSpPr>
          <p:spPr>
            <a:xfrm>
              <a:off x="4860032" y="1556792"/>
              <a:ext cx="2088232" cy="1224136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600" b="1" dirty="0"/>
                <a:t>Закрити руками очі та порахувати до п’яти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3A6A2B1F-2E86-4D3E-BBFA-D65651F17621}"/>
                </a:ext>
              </a:extLst>
            </p:cNvPr>
            <p:cNvSpPr/>
            <p:nvPr/>
          </p:nvSpPr>
          <p:spPr>
            <a:xfrm>
              <a:off x="5508104" y="3284984"/>
              <a:ext cx="1512168" cy="1099348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600" b="1" dirty="0"/>
                <a:t>Закривати та відкривати очі </a:t>
              </a: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20D1000A-AF2A-4830-BD34-D5C9F650F2E4}"/>
                </a:ext>
              </a:extLst>
            </p:cNvPr>
            <p:cNvSpPr/>
            <p:nvPr/>
          </p:nvSpPr>
          <p:spPr>
            <a:xfrm>
              <a:off x="5292080" y="4725144"/>
              <a:ext cx="2952328" cy="1512168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3000" b="1" dirty="0"/>
                <a:t>Бережіть свої очі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479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0F0225F-D5C8-4A7C-9E97-1D071692AC63}"/>
              </a:ext>
            </a:extLst>
          </p:cNvPr>
          <p:cNvSpPr/>
          <p:nvPr/>
        </p:nvSpPr>
        <p:spPr>
          <a:xfrm>
            <a:off x="0" y="104576"/>
            <a:ext cx="5742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Виконай завдання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696E5-9D02-4A03-8B87-9DCD4E811E9B}"/>
              </a:ext>
            </a:extLst>
          </p:cNvPr>
          <p:cNvSpPr txBox="1"/>
          <p:nvPr/>
        </p:nvSpPr>
        <p:spPr>
          <a:xfrm>
            <a:off x="1139483" y="1716258"/>
            <a:ext cx="9931790" cy="206210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dirty="0" err="1">
                <a:solidFill>
                  <a:schemeClr val="bg1"/>
                </a:solidFill>
              </a:rPr>
              <a:t>Засобами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середовища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програмування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Python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створіть</a:t>
            </a:r>
            <a:r>
              <a:rPr lang="ru-RU" sz="3200" dirty="0">
                <a:solidFill>
                  <a:schemeClr val="bg1"/>
                </a:solidFill>
              </a:rPr>
              <a:t> проект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Зріст</a:t>
            </a:r>
            <a:r>
              <a:rPr lang="ru-RU" sz="3200" dirty="0">
                <a:solidFill>
                  <a:schemeClr val="bg1"/>
                </a:solidFill>
              </a:rPr>
              <a:t>, у </a:t>
            </a:r>
            <a:r>
              <a:rPr lang="ru-RU" sz="3200" dirty="0" err="1">
                <a:solidFill>
                  <a:schemeClr val="bg1"/>
                </a:solidFill>
              </a:rPr>
              <a:t>якому</a:t>
            </a:r>
            <a:r>
              <a:rPr lang="ru-RU" sz="3200" dirty="0">
                <a:solidFill>
                  <a:schemeClr val="bg1"/>
                </a:solidFill>
              </a:rPr>
              <a:t> вводиться </a:t>
            </a:r>
            <a:r>
              <a:rPr lang="ru-RU" sz="3200" dirty="0" err="1">
                <a:solidFill>
                  <a:schemeClr val="bg1"/>
                </a:solidFill>
              </a:rPr>
              <a:t>масив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цілих</a:t>
            </a:r>
            <a:r>
              <a:rPr lang="ru-RU" sz="3200" dirty="0">
                <a:solidFill>
                  <a:schemeClr val="bg1"/>
                </a:solidFill>
              </a:rPr>
              <a:t> чисел, </a:t>
            </a:r>
            <a:r>
              <a:rPr lang="ru-RU" sz="3200" dirty="0" err="1">
                <a:solidFill>
                  <a:schemeClr val="bg1"/>
                </a:solidFill>
              </a:rPr>
              <a:t>що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відповідають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зросту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uk-UA" sz="3200" dirty="0">
                <a:solidFill>
                  <a:schemeClr val="bg1"/>
                </a:solidFill>
              </a:rPr>
              <a:t>учнів 9 класу</a:t>
            </a:r>
            <a:r>
              <a:rPr lang="ru-RU" sz="3200" dirty="0">
                <a:solidFill>
                  <a:schemeClr val="bg1"/>
                </a:solidFill>
              </a:rPr>
              <a:t>, а результат </a:t>
            </a:r>
            <a:r>
              <a:rPr lang="ru-RU" sz="3200" dirty="0" err="1">
                <a:solidFill>
                  <a:schemeClr val="bg1"/>
                </a:solidFill>
              </a:rPr>
              <a:t>виводиться</a:t>
            </a:r>
            <a:r>
              <a:rPr lang="ru-RU" sz="3200" dirty="0">
                <a:solidFill>
                  <a:schemeClr val="bg1"/>
                </a:solidFill>
              </a:rPr>
              <a:t> у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вигляді</a:t>
            </a:r>
            <a:r>
              <a:rPr lang="ru-RU" sz="3200" dirty="0">
                <a:solidFill>
                  <a:schemeClr val="bg1"/>
                </a:solidFill>
              </a:rPr>
              <a:t> рядка </a:t>
            </a:r>
            <a:r>
              <a:rPr lang="ru-RU" sz="3200" dirty="0" err="1">
                <a:solidFill>
                  <a:schemeClr val="bg1"/>
                </a:solidFill>
              </a:rPr>
              <a:t>таблиці</a:t>
            </a:r>
            <a:r>
              <a:rPr lang="ru-RU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0329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6F4CCF1-FEF8-47F2-BF59-22E926860673}"/>
              </a:ext>
            </a:extLst>
          </p:cNvPr>
          <p:cNvSpPr/>
          <p:nvPr/>
        </p:nvSpPr>
        <p:spPr>
          <a:xfrm>
            <a:off x="0" y="104576"/>
            <a:ext cx="10477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Завдання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для </a:t>
            </a:r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самостійної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роботи</a:t>
            </a:r>
            <a:endParaRPr lang="ru-RU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1ABAE-6E87-4948-8E02-94F8077ADB87}"/>
              </a:ext>
            </a:extLst>
          </p:cNvPr>
          <p:cNvSpPr txBox="1"/>
          <p:nvPr/>
        </p:nvSpPr>
        <p:spPr>
          <a:xfrm>
            <a:off x="9954311" y="6534834"/>
            <a:ext cx="178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ua.dots.org.ua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64C65-B168-47BE-91F2-57B3488983D4}"/>
              </a:ext>
            </a:extLst>
          </p:cNvPr>
          <p:cNvSpPr txBox="1"/>
          <p:nvPr/>
        </p:nvSpPr>
        <p:spPr>
          <a:xfrm>
            <a:off x="1139483" y="1716258"/>
            <a:ext cx="9931790" cy="206210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dirty="0" err="1">
                <a:solidFill>
                  <a:schemeClr val="bg1"/>
                </a:solidFill>
              </a:rPr>
              <a:t>Засобами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середовища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програмування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Python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створіть</a:t>
            </a:r>
            <a:r>
              <a:rPr lang="ru-RU" sz="3200" dirty="0">
                <a:solidFill>
                  <a:schemeClr val="bg1"/>
                </a:solidFill>
              </a:rPr>
              <a:t> проект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Парні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елементи</a:t>
            </a:r>
            <a:r>
              <a:rPr lang="ru-RU" sz="3200" dirty="0">
                <a:solidFill>
                  <a:schemeClr val="bg1"/>
                </a:solidFill>
              </a:rPr>
              <a:t>, у </a:t>
            </a:r>
            <a:r>
              <a:rPr lang="ru-RU" sz="3200" dirty="0" err="1">
                <a:solidFill>
                  <a:schemeClr val="bg1"/>
                </a:solidFill>
              </a:rPr>
              <a:t>якому</a:t>
            </a:r>
            <a:r>
              <a:rPr lang="ru-RU" sz="3200" dirty="0">
                <a:solidFill>
                  <a:schemeClr val="bg1"/>
                </a:solidFill>
              </a:rPr>
              <a:t> вводиться </a:t>
            </a:r>
            <a:r>
              <a:rPr lang="ru-RU" sz="3200" dirty="0" err="1">
                <a:solidFill>
                  <a:schemeClr val="bg1"/>
                </a:solidFill>
              </a:rPr>
              <a:t>масив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із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цілих</a:t>
            </a:r>
            <a:r>
              <a:rPr lang="ru-RU" sz="3200" dirty="0">
                <a:solidFill>
                  <a:schemeClr val="bg1"/>
                </a:solidFill>
              </a:rPr>
              <a:t> чисел,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а результатом </a:t>
            </a:r>
            <a:r>
              <a:rPr lang="uk-UA" sz="3200" dirty="0">
                <a:solidFill>
                  <a:schemeClr val="bg1"/>
                </a:solidFill>
              </a:rPr>
              <a:t>роботи проекту є елементи масиву з парними індексами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F912F0-84B9-4FA4-B299-7321C79950CC}"/>
              </a:ext>
            </a:extLst>
          </p:cNvPr>
          <p:cNvSpPr/>
          <p:nvPr/>
        </p:nvSpPr>
        <p:spPr>
          <a:xfrm>
            <a:off x="152400" y="4182282"/>
            <a:ext cx="2828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Приклад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593811F-E769-4860-884E-9AA33E37E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35059"/>
              </p:ext>
            </p:extLst>
          </p:nvPr>
        </p:nvGraphicFramePr>
        <p:xfrm>
          <a:off x="3432020" y="4466713"/>
          <a:ext cx="8128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7558926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74170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input.txt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output.txt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11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3</a:t>
                      </a:r>
                    </a:p>
                    <a:p>
                      <a:pPr algn="l"/>
                      <a:r>
                        <a:rPr lang="en-US" sz="2400" b="1" dirty="0"/>
                        <a:t>1   2   3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1   3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57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55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95F2A-E7A1-4AD0-8FC0-9D1A57B0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  <a:ea typeface="+mn-ea"/>
                <a:cs typeface="+mn-cs"/>
              </a:rPr>
              <a:t>Підсумки</a:t>
            </a:r>
            <a:endParaRPr lang="ru-RU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69F63D-0C25-4525-8D5B-960E2667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9085"/>
          </a:xfrm>
        </p:spPr>
        <p:txBody>
          <a:bodyPr/>
          <a:lstStyle/>
          <a:p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Що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таке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таблична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величина;</a:t>
            </a:r>
          </a:p>
          <a:p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E9375EA-1280-4A36-9EE8-7903A3FAB2CE}"/>
              </a:ext>
            </a:extLst>
          </p:cNvPr>
          <p:cNvSpPr txBox="1">
            <a:spLocks/>
          </p:cNvSpPr>
          <p:nvPr/>
        </p:nvSpPr>
        <p:spPr>
          <a:xfrm>
            <a:off x="838200" y="2627312"/>
            <a:ext cx="10515600" cy="549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Як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описувати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табличні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величини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мовою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програмування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Python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;</a:t>
            </a:r>
          </a:p>
          <a:p>
            <a:endParaRPr lang="ru-RU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endParaRPr lang="ru-RU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883681F1-48FB-4E11-B062-942F954EE091}"/>
              </a:ext>
            </a:extLst>
          </p:cNvPr>
          <p:cNvSpPr txBox="1">
            <a:spLocks/>
          </p:cNvSpPr>
          <p:nvPr/>
        </p:nvSpPr>
        <p:spPr>
          <a:xfrm>
            <a:off x="838200" y="3407061"/>
            <a:ext cx="10844284" cy="549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9000">
              <a:spcBef>
                <a:spcPct val="0"/>
              </a:spcBef>
              <a:spcAft>
                <a:spcPct val="35000"/>
              </a:spcAft>
            </a:pP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Як</a:t>
            </a:r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здійснювати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введення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та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виведення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табличних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 величин у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програмах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;</a:t>
            </a:r>
          </a:p>
          <a:p>
            <a:endParaRPr lang="ru-RU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0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42D6E-3389-419B-8518-1ECDBAE91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  <a:ea typeface="+mn-ea"/>
                <a:cs typeface="+mn-cs"/>
              </a:rPr>
              <a:t>Домашнє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  <a:ea typeface="+mn-ea"/>
                <a:cs typeface="+mn-cs"/>
              </a:rPr>
              <a:t>завдання</a:t>
            </a:r>
            <a:endParaRPr lang="ru-RU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FF9221DD-0618-4DC0-A0F9-F0094ED7BC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0154402"/>
              </p:ext>
            </p:extLst>
          </p:nvPr>
        </p:nvGraphicFramePr>
        <p:xfrm>
          <a:off x="2032000" y="1690688"/>
          <a:ext cx="7221182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01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1567068-3D20-4C78-BBA3-EB3956AB2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540078"/>
              </p:ext>
            </p:extLst>
          </p:nvPr>
        </p:nvGraphicFramePr>
        <p:xfrm>
          <a:off x="838200" y="1825625"/>
          <a:ext cx="10515600" cy="1874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8CD27D1-8B5C-45AD-82BB-883AB0F39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/>
              <a:t>Запитання та завдання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0CA76D-0CAA-47D4-B222-304B9D9A99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2" y="79656"/>
            <a:ext cx="1896500" cy="1896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B65338-91F3-44E8-A9CD-F392A662A1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317" y="0"/>
            <a:ext cx="1737194" cy="2351003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9707EBA-90B9-41BF-8508-C6CE0BCB58B3}"/>
              </a:ext>
            </a:extLst>
          </p:cNvPr>
          <p:cNvSpPr/>
          <p:nvPr/>
        </p:nvSpPr>
        <p:spPr>
          <a:xfrm>
            <a:off x="838200" y="4024831"/>
            <a:ext cx="358193" cy="35819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A0A4544-5644-49FF-995B-9CE69053C3B9}"/>
              </a:ext>
            </a:extLst>
          </p:cNvPr>
          <p:cNvGrpSpPr/>
          <p:nvPr/>
        </p:nvGrpSpPr>
        <p:grpSpPr>
          <a:xfrm>
            <a:off x="1247482" y="3786452"/>
            <a:ext cx="4534602" cy="834950"/>
            <a:chOff x="601299" y="1842509"/>
            <a:chExt cx="4534602" cy="83495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5211278-2392-4F7B-8271-399DBC1B0C6C}"/>
                </a:ext>
              </a:extLst>
            </p:cNvPr>
            <p:cNvSpPr/>
            <p:nvPr/>
          </p:nvSpPr>
          <p:spPr>
            <a:xfrm>
              <a:off x="601299" y="1842509"/>
              <a:ext cx="4534602" cy="834950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05140C6-1400-4BC1-A854-42D938BBF411}"/>
                </a:ext>
              </a:extLst>
            </p:cNvPr>
            <p:cNvSpPr txBox="1"/>
            <p:nvPr/>
          </p:nvSpPr>
          <p:spPr>
            <a:xfrm>
              <a:off x="601299" y="1842509"/>
              <a:ext cx="4534602" cy="83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/>
                <a:t>Як </a:t>
              </a:r>
              <a:r>
                <a:rPr lang="ru-RU" sz="2000" kern="1200" dirty="0" err="1"/>
                <a:t>створити</a:t>
              </a:r>
              <a:r>
                <a:rPr lang="ru-RU" sz="2000" kern="1200" dirty="0"/>
                <a:t> проект у </a:t>
              </a:r>
              <a:r>
                <a:rPr lang="ru-RU" sz="2000" kern="1200" dirty="0" err="1"/>
                <a:t>середовищ</a:t>
              </a:r>
              <a:r>
                <a:rPr lang="uk-UA" sz="2000" kern="1200" dirty="0"/>
                <a:t>і </a:t>
              </a:r>
              <a:r>
                <a:rPr lang="en-US" sz="2000" i="1" kern="1200" dirty="0"/>
                <a:t>Python</a:t>
              </a:r>
              <a:r>
                <a:rPr lang="en-US" sz="2000" kern="1200" dirty="0"/>
                <a:t>;</a:t>
              </a:r>
              <a:endParaRPr lang="ru-RU" sz="2000" kern="1200" dirty="0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9BDB545A-5113-4A76-A938-052AE0DEAB6C}"/>
              </a:ext>
            </a:extLst>
          </p:cNvPr>
          <p:cNvGrpSpPr/>
          <p:nvPr/>
        </p:nvGrpSpPr>
        <p:grpSpPr>
          <a:xfrm>
            <a:off x="1247482" y="4708051"/>
            <a:ext cx="4534602" cy="834950"/>
            <a:chOff x="601299" y="1842509"/>
            <a:chExt cx="4534602" cy="834950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2A9BFA28-458F-448F-A5B1-5CAEE5638900}"/>
                </a:ext>
              </a:extLst>
            </p:cNvPr>
            <p:cNvSpPr/>
            <p:nvPr/>
          </p:nvSpPr>
          <p:spPr>
            <a:xfrm>
              <a:off x="601299" y="1842509"/>
              <a:ext cx="4534602" cy="834950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B6F7648-6181-4A87-B4BC-3B5A292B2566}"/>
                </a:ext>
              </a:extLst>
            </p:cNvPr>
            <p:cNvSpPr txBox="1"/>
            <p:nvPr/>
          </p:nvSpPr>
          <p:spPr>
            <a:xfrm>
              <a:off x="601299" y="1842509"/>
              <a:ext cx="4534602" cy="83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Як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описувати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змінні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у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програмі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мовою</a:t>
              </a:r>
              <a:endParaRPr lang="ru-RU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+mn-ea"/>
                <a:cs typeface="+mn-cs"/>
              </a:endParaRPr>
            </a:p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програмування</a:t>
              </a:r>
              <a:r>
                <a:rPr lang="en-US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Python;</a:t>
              </a:r>
              <a:endParaRPr lang="ru-RU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7DB58C9D-A624-4684-B887-68F8757F2FC6}"/>
              </a:ext>
            </a:extLst>
          </p:cNvPr>
          <p:cNvGrpSpPr/>
          <p:nvPr/>
        </p:nvGrpSpPr>
        <p:grpSpPr>
          <a:xfrm>
            <a:off x="2182774" y="1273213"/>
            <a:ext cx="9069204" cy="3276544"/>
            <a:chOff x="5721012" y="1842509"/>
            <a:chExt cx="9069204" cy="3276544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6B3C8FD4-CC9A-4A80-B6AC-93C68A28A9E9}"/>
                </a:ext>
              </a:extLst>
            </p:cNvPr>
            <p:cNvSpPr/>
            <p:nvPr/>
          </p:nvSpPr>
          <p:spPr>
            <a:xfrm>
              <a:off x="5721012" y="1842509"/>
              <a:ext cx="4534602" cy="834950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19B875-56D3-4179-A17A-7A43A6499B79}"/>
                </a:ext>
              </a:extLst>
            </p:cNvPr>
            <p:cNvSpPr txBox="1"/>
            <p:nvPr/>
          </p:nvSpPr>
          <p:spPr>
            <a:xfrm>
              <a:off x="10255614" y="4284103"/>
              <a:ext cx="4534602" cy="83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Що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таке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таблична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величина;</a:t>
              </a: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355B54F4-E571-4889-8AA2-D9DE6085AB6C}"/>
              </a:ext>
            </a:extLst>
          </p:cNvPr>
          <p:cNvGrpSpPr/>
          <p:nvPr/>
        </p:nvGrpSpPr>
        <p:grpSpPr>
          <a:xfrm>
            <a:off x="6759580" y="4426542"/>
            <a:ext cx="4951724" cy="1059974"/>
            <a:chOff x="5562055" y="1937685"/>
            <a:chExt cx="4951724" cy="1059974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5241B180-4A4A-4EF2-8217-FDF217496771}"/>
                </a:ext>
              </a:extLst>
            </p:cNvPr>
            <p:cNvSpPr/>
            <p:nvPr/>
          </p:nvSpPr>
          <p:spPr>
            <a:xfrm>
              <a:off x="5744939" y="1937685"/>
              <a:ext cx="4768840" cy="878080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5697358-26E9-4F0A-BF9F-83C7CD4D423A}"/>
                </a:ext>
              </a:extLst>
            </p:cNvPr>
            <p:cNvSpPr txBox="1"/>
            <p:nvPr/>
          </p:nvSpPr>
          <p:spPr>
            <a:xfrm>
              <a:off x="5562055" y="2119579"/>
              <a:ext cx="4768840" cy="8780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Як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описувати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табличні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величини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мовою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програмування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en-US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Python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;</a:t>
              </a: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A2763EF7-3113-426D-B860-14F741304D3D}"/>
              </a:ext>
            </a:extLst>
          </p:cNvPr>
          <p:cNvGrpSpPr/>
          <p:nvPr/>
        </p:nvGrpSpPr>
        <p:grpSpPr>
          <a:xfrm>
            <a:off x="6759580" y="5668410"/>
            <a:ext cx="4951724" cy="878080"/>
            <a:chOff x="5562055" y="1937685"/>
            <a:chExt cx="4951724" cy="878080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C70273D6-8DE0-4BBB-B3D6-E86284EBC5E9}"/>
                </a:ext>
              </a:extLst>
            </p:cNvPr>
            <p:cNvSpPr/>
            <p:nvPr/>
          </p:nvSpPr>
          <p:spPr>
            <a:xfrm>
              <a:off x="5744939" y="1937685"/>
              <a:ext cx="4768840" cy="878080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7D1E02-BBB8-42CD-BA2B-33856477202B}"/>
                </a:ext>
              </a:extLst>
            </p:cNvPr>
            <p:cNvSpPr txBox="1"/>
            <p:nvPr/>
          </p:nvSpPr>
          <p:spPr>
            <a:xfrm>
              <a:off x="5562055" y="1937685"/>
              <a:ext cx="4768840" cy="8780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Як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здійснювати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введення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та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виведення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табличних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 величин у </a:t>
              </a:r>
              <a:r>
                <a:rPr lang="ru-RU" sz="2000" kern="1200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програмах</a:t>
              </a:r>
              <a:r>
                <a:rPr lang="ru-RU" sz="20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;</a:t>
              </a:r>
            </a:p>
          </p:txBody>
        </p:sp>
      </p:grp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A676B6EB-65A6-4068-B05D-48BC42878F13}"/>
              </a:ext>
            </a:extLst>
          </p:cNvPr>
          <p:cNvSpPr/>
          <p:nvPr/>
        </p:nvSpPr>
        <p:spPr>
          <a:xfrm>
            <a:off x="838199" y="4946429"/>
            <a:ext cx="358193" cy="35819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2E6A5C2-6F11-449A-BC3E-6E624DA92021}"/>
              </a:ext>
            </a:extLst>
          </p:cNvPr>
          <p:cNvSpPr/>
          <p:nvPr/>
        </p:nvSpPr>
        <p:spPr>
          <a:xfrm>
            <a:off x="6225381" y="4024830"/>
            <a:ext cx="358193" cy="35819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401BCC3E-503E-4A7A-A0E3-A681D91073FD}"/>
              </a:ext>
            </a:extLst>
          </p:cNvPr>
          <p:cNvSpPr/>
          <p:nvPr/>
        </p:nvSpPr>
        <p:spPr>
          <a:xfrm>
            <a:off x="6225380" y="4946429"/>
            <a:ext cx="358193" cy="35819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ADA10BB-8C30-4F91-8C13-4ED77C0C6F78}"/>
              </a:ext>
            </a:extLst>
          </p:cNvPr>
          <p:cNvSpPr/>
          <p:nvPr/>
        </p:nvSpPr>
        <p:spPr>
          <a:xfrm>
            <a:off x="6225380" y="5928353"/>
            <a:ext cx="358193" cy="358193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20985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6E9B2-5C5E-417B-A178-C1376557F94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таке</a:t>
            </a:r>
            <a:r>
              <a:rPr lang="ru-RU" b="1" dirty="0"/>
              <a:t> </a:t>
            </a:r>
            <a:r>
              <a:rPr lang="ru-RU" b="1" dirty="0" err="1"/>
              <a:t>таблична</a:t>
            </a:r>
            <a:r>
              <a:rPr lang="ru-RU" b="1" dirty="0"/>
              <a:t> величина?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38B5FAA-E40E-4114-85C9-8DE65537AEDB}"/>
              </a:ext>
            </a:extLst>
          </p:cNvPr>
          <p:cNvSpPr/>
          <p:nvPr/>
        </p:nvSpPr>
        <p:spPr>
          <a:xfrm>
            <a:off x="1083212" y="2368843"/>
            <a:ext cx="10270588" cy="1938992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58775" indent="-358775" algn="just">
              <a:defRPr/>
            </a:pPr>
            <a:r>
              <a:rPr lang="ru-RU" sz="4000" b="1" dirty="0" err="1">
                <a:solidFill>
                  <a:schemeClr val="bg1"/>
                </a:solidFill>
              </a:rPr>
              <a:t>Масив</a:t>
            </a:r>
            <a:r>
              <a:rPr lang="ru-RU" sz="4000" dirty="0">
                <a:solidFill>
                  <a:schemeClr val="bg1"/>
                </a:solidFill>
              </a:rPr>
              <a:t> – </a:t>
            </a:r>
            <a:r>
              <a:rPr lang="ru-RU" sz="4000" dirty="0" err="1">
                <a:solidFill>
                  <a:schemeClr val="bg1"/>
                </a:solidFill>
              </a:rPr>
              <a:t>це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набір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змінних</a:t>
            </a:r>
            <a:r>
              <a:rPr lang="ru-RU" sz="4000" dirty="0">
                <a:solidFill>
                  <a:schemeClr val="bg1"/>
                </a:solidFill>
              </a:rPr>
              <a:t> одного типу, </a:t>
            </a:r>
            <a:r>
              <a:rPr lang="ru-RU" sz="4000" dirty="0" err="1">
                <a:solidFill>
                  <a:schemeClr val="bg1"/>
                </a:solidFill>
              </a:rPr>
              <a:t>розміщених</a:t>
            </a:r>
            <a:r>
              <a:rPr lang="ru-RU" sz="4000" dirty="0">
                <a:solidFill>
                  <a:schemeClr val="bg1"/>
                </a:solidFill>
              </a:rPr>
              <a:t> в </a:t>
            </a:r>
            <a:r>
              <a:rPr lang="ru-RU" sz="4000" dirty="0" err="1">
                <a:solidFill>
                  <a:schemeClr val="bg1"/>
                </a:solidFill>
              </a:rPr>
              <a:t>пам’яті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поруч</a:t>
            </a:r>
            <a:r>
              <a:rPr lang="ru-RU" sz="4000" dirty="0">
                <a:solidFill>
                  <a:schemeClr val="bg1"/>
                </a:solidFill>
              </a:rPr>
              <a:t> (в </a:t>
            </a:r>
            <a:r>
              <a:rPr lang="ru-RU" sz="4000" dirty="0" err="1">
                <a:solidFill>
                  <a:schemeClr val="bg1"/>
                </a:solidFill>
              </a:rPr>
              <a:t>сусідніх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комірках</a:t>
            </a:r>
            <a:r>
              <a:rPr lang="ru-RU" sz="4000" dirty="0">
                <a:solidFill>
                  <a:schemeClr val="bg1"/>
                </a:solidFill>
              </a:rPr>
              <a:t>) </a:t>
            </a:r>
            <a:r>
              <a:rPr lang="ru-RU" sz="4000" dirty="0" err="1">
                <a:solidFill>
                  <a:schemeClr val="bg1"/>
                </a:solidFill>
              </a:rPr>
              <a:t>які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мають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спільне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ім’я</a:t>
            </a:r>
            <a:r>
              <a:rPr lang="ru-RU" sz="40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BE743A8-E5C9-42EF-8746-F6BFCFBEB5C5}"/>
              </a:ext>
            </a:extLst>
          </p:cNvPr>
          <p:cNvSpPr/>
          <p:nvPr/>
        </p:nvSpPr>
        <p:spPr>
          <a:xfrm>
            <a:off x="3250223" y="4928896"/>
            <a:ext cx="5936566" cy="647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Масиви в </a:t>
            </a:r>
            <a:r>
              <a:rPr lang="en-US" sz="3200" dirty="0"/>
              <a:t>Python </a:t>
            </a:r>
            <a:r>
              <a:rPr lang="uk-UA" sz="3200" dirty="0"/>
              <a:t>це </a:t>
            </a:r>
            <a:r>
              <a:rPr lang="uk-UA" sz="3200" b="1" dirty="0">
                <a:solidFill>
                  <a:srgbClr val="FFFF00"/>
                </a:solidFill>
              </a:rPr>
              <a:t>списки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8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DED9A2E-7AC1-4A41-8F80-079C03EE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таке</a:t>
            </a:r>
            <a:r>
              <a:rPr lang="ru-RU" b="1" dirty="0"/>
              <a:t> </a:t>
            </a:r>
            <a:r>
              <a:rPr lang="ru-RU" b="1" dirty="0" err="1"/>
              <a:t>таблична</a:t>
            </a:r>
            <a:r>
              <a:rPr lang="ru-RU" b="1" dirty="0"/>
              <a:t> величина?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D5628A0-4462-454F-9C2E-ABBA0C283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0973"/>
              </p:ext>
            </p:extLst>
          </p:nvPr>
        </p:nvGraphicFramePr>
        <p:xfrm>
          <a:off x="3229317" y="3462865"/>
          <a:ext cx="57333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673">
                  <a:extLst>
                    <a:ext uri="{9D8B030D-6E8A-4147-A177-3AD203B41FA5}">
                      <a16:colId xmlns:a16="http://schemas.microsoft.com/office/drawing/2014/main" val="609130969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4147014275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3348053784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00744988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982278168"/>
                    </a:ext>
                  </a:extLst>
                </a:gridCol>
              </a:tblGrid>
              <a:tr h="701171">
                <a:tc>
                  <a:txBody>
                    <a:bodyPr/>
                    <a:lstStyle/>
                    <a:p>
                      <a:pPr algn="ctr"/>
                      <a:r>
                        <a:rPr lang="uk-UA" sz="4400" dirty="0"/>
                        <a:t>1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400" dirty="0"/>
                        <a:t>3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400" dirty="0"/>
                        <a:t>5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400" dirty="0"/>
                        <a:t>7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400" dirty="0"/>
                        <a:t>9</a:t>
                      </a:r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635532"/>
                  </a:ext>
                </a:extLst>
              </a:tr>
            </a:tbl>
          </a:graphicData>
        </a:graphic>
      </p:graphicFrame>
      <p:sp>
        <p:nvSpPr>
          <p:cNvPr id="8" name="Левая фигурная скобка 7">
            <a:extLst>
              <a:ext uri="{FF2B5EF4-FFF2-40B4-BE49-F238E27FC236}">
                <a16:creationId xmlns:a16="http://schemas.microsoft.com/office/drawing/2014/main" id="{601DA16A-97A5-46AA-97F9-8A2B89DF0A47}"/>
              </a:ext>
            </a:extLst>
          </p:cNvPr>
          <p:cNvSpPr/>
          <p:nvPr/>
        </p:nvSpPr>
        <p:spPr>
          <a:xfrm rot="5400000">
            <a:off x="5765408" y="200079"/>
            <a:ext cx="661182" cy="5733365"/>
          </a:xfrm>
          <a:prstGeom prst="leftBrace">
            <a:avLst>
              <a:gd name="adj1" fmla="val 8333"/>
              <a:gd name="adj2" fmla="val 50491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60E20F7-44B2-4DE9-967A-C06FD4565339}"/>
              </a:ext>
            </a:extLst>
          </p:cNvPr>
          <p:cNvSpPr/>
          <p:nvPr/>
        </p:nvSpPr>
        <p:spPr>
          <a:xfrm>
            <a:off x="5176911" y="1905404"/>
            <a:ext cx="1730326" cy="532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M</a:t>
            </a:r>
            <a:endParaRPr lang="ru-RU" sz="4800" dirty="0"/>
          </a:p>
        </p:txBody>
      </p:sp>
      <p:graphicFrame>
        <p:nvGraphicFramePr>
          <p:cNvPr id="11" name="Group 52">
            <a:extLst>
              <a:ext uri="{FF2B5EF4-FFF2-40B4-BE49-F238E27FC236}">
                <a16:creationId xmlns:a16="http://schemas.microsoft.com/office/drawing/2014/main" id="{BFDB9C62-B837-4FFB-B307-93EE7A7D1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84518"/>
              </p:ext>
            </p:extLst>
          </p:nvPr>
        </p:nvGraphicFramePr>
        <p:xfrm>
          <a:off x="3229316" y="2926477"/>
          <a:ext cx="5733365" cy="506412"/>
        </p:xfrm>
        <a:graphic>
          <a:graphicData uri="http://schemas.openxmlformats.org/drawingml/2006/table">
            <a:tbl>
              <a:tblPr/>
              <a:tblGrid>
                <a:gridCol w="1146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310404F5-145A-4FC3-BDD8-3FFBB1C69BAE}"/>
              </a:ext>
            </a:extLst>
          </p:cNvPr>
          <p:cNvGrpSpPr/>
          <p:nvPr/>
        </p:nvGrpSpPr>
        <p:grpSpPr>
          <a:xfrm>
            <a:off x="6907237" y="1909099"/>
            <a:ext cx="4965896" cy="1523790"/>
            <a:chOff x="6907237" y="1909099"/>
            <a:chExt cx="4965896" cy="1523790"/>
          </a:xfrm>
        </p:grpSpPr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E0097661-9A81-478A-802B-0F6AE41CC793}"/>
                </a:ext>
              </a:extLst>
            </p:cNvPr>
            <p:cNvSpPr/>
            <p:nvPr/>
          </p:nvSpPr>
          <p:spPr>
            <a:xfrm>
              <a:off x="6907237" y="2926477"/>
              <a:ext cx="647114" cy="506412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блачко с текстом: овальное 12">
              <a:extLst>
                <a:ext uri="{FF2B5EF4-FFF2-40B4-BE49-F238E27FC236}">
                  <a16:creationId xmlns:a16="http://schemas.microsoft.com/office/drawing/2014/main" id="{AB4AA24E-C05E-411A-BD46-E3EBF1C0905D}"/>
                </a:ext>
              </a:extLst>
            </p:cNvPr>
            <p:cNvSpPr/>
            <p:nvPr/>
          </p:nvSpPr>
          <p:spPr>
            <a:xfrm>
              <a:off x="8325728" y="1909099"/>
              <a:ext cx="3547405" cy="731917"/>
            </a:xfrm>
            <a:prstGeom prst="wedgeEllipseCallout">
              <a:avLst>
                <a:gd name="adj1" fmla="val -73575"/>
                <a:gd name="adj2" fmla="val 1028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dirty="0"/>
                <a:t>Номер елементу </a:t>
              </a:r>
              <a:r>
                <a:rPr lang="uk-UA" sz="2400" b="1" dirty="0" err="1"/>
                <a:t>масива</a:t>
              </a:r>
              <a:r>
                <a:rPr lang="uk-UA" sz="2400" b="1" dirty="0"/>
                <a:t> (індекс)</a:t>
              </a:r>
              <a:endParaRPr lang="ru-RU" sz="2400" b="1" dirty="0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BB69EBC9-7D60-46F2-A3C3-BF1DC1432942}"/>
              </a:ext>
            </a:extLst>
          </p:cNvPr>
          <p:cNvGrpSpPr/>
          <p:nvPr/>
        </p:nvGrpSpPr>
        <p:grpSpPr>
          <a:xfrm>
            <a:off x="6457071" y="3397353"/>
            <a:ext cx="5261317" cy="2426671"/>
            <a:chOff x="6457071" y="3397353"/>
            <a:chExt cx="5261317" cy="2426671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315FAAC-5BE7-44C3-8276-D0F8E6BD0D88}"/>
                </a:ext>
              </a:extLst>
            </p:cNvPr>
            <p:cNvSpPr/>
            <p:nvPr/>
          </p:nvSpPr>
          <p:spPr>
            <a:xfrm>
              <a:off x="6457071" y="3397353"/>
              <a:ext cx="1519311" cy="10454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800" dirty="0"/>
                <a:t>7</a:t>
              </a:r>
              <a:endParaRPr lang="ru-RU" sz="8800" dirty="0"/>
            </a:p>
          </p:txBody>
        </p:sp>
        <p:sp>
          <p:nvSpPr>
            <p:cNvPr id="16" name="Облачко с текстом: прямоугольное со скругленными углами 15">
              <a:extLst>
                <a:ext uri="{FF2B5EF4-FFF2-40B4-BE49-F238E27FC236}">
                  <a16:creationId xmlns:a16="http://schemas.microsoft.com/office/drawing/2014/main" id="{65A6E908-1D09-4858-99EB-52B870344040}"/>
                </a:ext>
              </a:extLst>
            </p:cNvPr>
            <p:cNvSpPr/>
            <p:nvPr/>
          </p:nvSpPr>
          <p:spPr>
            <a:xfrm>
              <a:off x="8806375" y="4923691"/>
              <a:ext cx="2912013" cy="900333"/>
            </a:xfrm>
            <a:prstGeom prst="wedgeRoundRectCallout">
              <a:avLst>
                <a:gd name="adj1" fmla="val -93693"/>
                <a:gd name="adj2" fmla="val -10796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/>
                <a:t>Значення елементу </a:t>
              </a:r>
              <a:r>
                <a:rPr lang="uk-UA" sz="2400" dirty="0" err="1"/>
                <a:t>масива</a:t>
              </a:r>
              <a:r>
                <a:rPr lang="uk-UA" sz="2400" dirty="0"/>
                <a:t> </a:t>
              </a:r>
              <a:endParaRPr lang="ru-RU" sz="2400" dirty="0"/>
            </a:p>
          </p:txBody>
        </p:sp>
      </p:grpSp>
      <p:sp>
        <p:nvSpPr>
          <p:cNvPr id="18" name="AutoShape 60">
            <a:extLst>
              <a:ext uri="{FF2B5EF4-FFF2-40B4-BE49-F238E27FC236}">
                <a16:creationId xmlns:a16="http://schemas.microsoft.com/office/drawing/2014/main" id="{61B4187B-0718-4276-89FF-4D4B06B3D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9316" y="4738711"/>
            <a:ext cx="1036638" cy="476250"/>
          </a:xfrm>
          <a:prstGeom prst="wedgeRoundRectCallout">
            <a:avLst>
              <a:gd name="adj1" fmla="val 4213"/>
              <a:gd name="adj2" fmla="val -171333"/>
              <a:gd name="adj3" fmla="val 16667"/>
            </a:avLst>
          </a:prstGeom>
          <a:solidFill>
            <a:srgbClr val="FFFF00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M[</a:t>
            </a:r>
            <a:r>
              <a:rPr lang="ru-RU" sz="2400" b="1" dirty="0">
                <a:latin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9" name="AutoShape 61">
            <a:extLst>
              <a:ext uri="{FF2B5EF4-FFF2-40B4-BE49-F238E27FC236}">
                <a16:creationId xmlns:a16="http://schemas.microsoft.com/office/drawing/2014/main" id="{E1E0AD17-554C-4B58-8D07-7C027AD66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341" y="4738711"/>
            <a:ext cx="1036638" cy="476250"/>
          </a:xfrm>
          <a:prstGeom prst="wedgeRoundRectCallout">
            <a:avLst>
              <a:gd name="adj1" fmla="val 3597"/>
              <a:gd name="adj2" fmla="val -185333"/>
              <a:gd name="adj3" fmla="val 16667"/>
            </a:avLst>
          </a:prstGeom>
          <a:solidFill>
            <a:srgbClr val="FFFF00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M[</a:t>
            </a:r>
            <a:r>
              <a:rPr lang="ru-RU" sz="2400" b="1" dirty="0">
                <a:latin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20" name="AutoShape 62">
            <a:extLst>
              <a:ext uri="{FF2B5EF4-FFF2-40B4-BE49-F238E27FC236}">
                <a16:creationId xmlns:a16="http://schemas.microsoft.com/office/drawing/2014/main" id="{4E1B9BB0-80A4-4C90-9F46-BE747788F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366" y="4738711"/>
            <a:ext cx="1036638" cy="476250"/>
          </a:xfrm>
          <a:prstGeom prst="wedgeRoundRectCallout">
            <a:avLst>
              <a:gd name="adj1" fmla="val 7731"/>
              <a:gd name="adj2" fmla="val -178333"/>
              <a:gd name="adj3" fmla="val 16667"/>
            </a:avLst>
          </a:prstGeom>
          <a:solidFill>
            <a:srgbClr val="FFFF00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M[</a:t>
            </a:r>
            <a:r>
              <a:rPr lang="ru-RU" sz="2400" b="1" dirty="0">
                <a:latin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21" name="AutoShape 63">
            <a:extLst>
              <a:ext uri="{FF2B5EF4-FFF2-40B4-BE49-F238E27FC236}">
                <a16:creationId xmlns:a16="http://schemas.microsoft.com/office/drawing/2014/main" id="{C3AE2175-5ADA-4C36-9C17-9AE9F3383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391" y="4738711"/>
            <a:ext cx="1036638" cy="476250"/>
          </a:xfrm>
          <a:prstGeom prst="wedgeRoundRectCallout">
            <a:avLst>
              <a:gd name="adj1" fmla="val 1454"/>
              <a:gd name="adj2" fmla="val -182667"/>
              <a:gd name="adj3" fmla="val 16667"/>
            </a:avLst>
          </a:prstGeom>
          <a:solidFill>
            <a:srgbClr val="FFFF00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M[</a:t>
            </a:r>
            <a:r>
              <a:rPr lang="ru-RU" sz="2400" b="1" dirty="0">
                <a:latin typeface="Courier New" pitchFamily="49" charset="0"/>
              </a:rPr>
              <a:t>3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22" name="AutoShape 64">
            <a:extLst>
              <a:ext uri="{FF2B5EF4-FFF2-40B4-BE49-F238E27FC236}">
                <a16:creationId xmlns:a16="http://schemas.microsoft.com/office/drawing/2014/main" id="{042436D4-073E-4EE0-8352-D76B9389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004" y="4738711"/>
            <a:ext cx="1036637" cy="476250"/>
          </a:xfrm>
          <a:prstGeom prst="wedgeRoundRectCallout">
            <a:avLst>
              <a:gd name="adj1" fmla="val 1454"/>
              <a:gd name="adj2" fmla="val -185000"/>
              <a:gd name="adj3" fmla="val 16667"/>
            </a:avLst>
          </a:prstGeom>
          <a:solidFill>
            <a:srgbClr val="FFFF00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M[</a:t>
            </a:r>
            <a:r>
              <a:rPr lang="ru-RU" sz="2400" b="1" dirty="0">
                <a:latin typeface="Courier New" pitchFamily="49" charset="0"/>
              </a:rPr>
              <a:t>4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DC9670CE-A186-4E0D-9AA2-4B2E75760AEA}"/>
              </a:ext>
            </a:extLst>
          </p:cNvPr>
          <p:cNvSpPr/>
          <p:nvPr/>
        </p:nvSpPr>
        <p:spPr>
          <a:xfrm>
            <a:off x="4079631" y="5824024"/>
            <a:ext cx="1402348" cy="6967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M [0]</a:t>
            </a:r>
            <a:endParaRPr lang="ru-RU" sz="4000" dirty="0"/>
          </a:p>
        </p:txBody>
      </p:sp>
      <p:sp>
        <p:nvSpPr>
          <p:cNvPr id="24" name="Облачко с текстом: овальное 23">
            <a:extLst>
              <a:ext uri="{FF2B5EF4-FFF2-40B4-BE49-F238E27FC236}">
                <a16:creationId xmlns:a16="http://schemas.microsoft.com/office/drawing/2014/main" id="{685F4035-6CA5-4551-BC8A-4479C4C8C309}"/>
              </a:ext>
            </a:extLst>
          </p:cNvPr>
          <p:cNvSpPr/>
          <p:nvPr/>
        </p:nvSpPr>
        <p:spPr>
          <a:xfrm>
            <a:off x="98474" y="4738711"/>
            <a:ext cx="3130842" cy="1085313"/>
          </a:xfrm>
          <a:prstGeom prst="wedgeEllipseCallout">
            <a:avLst>
              <a:gd name="adj1" fmla="val 75849"/>
              <a:gd name="adj2" fmla="val 623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Вкажіть номер елементу </a:t>
            </a:r>
            <a:r>
              <a:rPr lang="uk-UA" sz="2400" dirty="0" err="1"/>
              <a:t>масива</a:t>
            </a:r>
            <a:endParaRPr lang="ru-RU" sz="2400" dirty="0"/>
          </a:p>
        </p:txBody>
      </p:sp>
      <p:sp>
        <p:nvSpPr>
          <p:cNvPr id="25" name="Облачко с текстом: прямоугольное со скругленными углами 24">
            <a:extLst>
              <a:ext uri="{FF2B5EF4-FFF2-40B4-BE49-F238E27FC236}">
                <a16:creationId xmlns:a16="http://schemas.microsoft.com/office/drawing/2014/main" id="{EA728D36-C86E-47FE-883F-ED0DA93DDCD4}"/>
              </a:ext>
            </a:extLst>
          </p:cNvPr>
          <p:cNvSpPr/>
          <p:nvPr/>
        </p:nvSpPr>
        <p:spPr>
          <a:xfrm>
            <a:off x="6520375" y="5872393"/>
            <a:ext cx="2912013" cy="900333"/>
          </a:xfrm>
          <a:prstGeom prst="wedgeRoundRectCallout">
            <a:avLst>
              <a:gd name="adj1" fmla="val -84514"/>
              <a:gd name="adj2" fmla="val -17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Вкажіть значення елементу </a:t>
            </a:r>
            <a:r>
              <a:rPr lang="uk-UA" sz="2400" dirty="0" err="1"/>
              <a:t>масива</a:t>
            </a:r>
            <a:r>
              <a:rPr lang="uk-UA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194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183FFC1-C797-4268-82CA-EFEB90B02597}"/>
              </a:ext>
            </a:extLst>
          </p:cNvPr>
          <p:cNvSpPr txBox="1">
            <a:spLocks/>
          </p:cNvSpPr>
          <p:nvPr/>
        </p:nvSpPr>
        <p:spPr>
          <a:xfrm>
            <a:off x="1894449" y="1027906"/>
            <a:ext cx="8285871" cy="132556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b="1" dirty="0"/>
              <a:t>Придумайте </a:t>
            </a:r>
            <a:r>
              <a:rPr lang="ru-RU" sz="2800" b="1" dirty="0" err="1"/>
              <a:t>назву</a:t>
            </a:r>
            <a:r>
              <a:rPr lang="ru-RU" sz="2800" b="1" dirty="0"/>
              <a:t> </a:t>
            </a:r>
            <a:r>
              <a:rPr lang="ru-RU" sz="2800" b="1" dirty="0" err="1"/>
              <a:t>таблиці</a:t>
            </a:r>
            <a:r>
              <a:rPr lang="ru-RU" sz="2800" b="1" dirty="0"/>
              <a:t>. </a:t>
            </a:r>
          </a:p>
          <a:p>
            <a:pPr algn="just"/>
            <a:r>
              <a:rPr lang="ru-RU" sz="2800" b="1" dirty="0" err="1"/>
              <a:t>Назвіть</a:t>
            </a:r>
            <a:r>
              <a:rPr lang="ru-RU" sz="2800" b="1" dirty="0"/>
              <a:t> </a:t>
            </a:r>
            <a:r>
              <a:rPr lang="ru-RU" sz="2800" b="1" dirty="0" err="1"/>
              <a:t>значення</a:t>
            </a:r>
            <a:r>
              <a:rPr lang="ru-RU" sz="2800" b="1" dirty="0"/>
              <a:t> </a:t>
            </a:r>
            <a:r>
              <a:rPr lang="ru-RU" sz="2800" b="1" dirty="0" err="1"/>
              <a:t>елемента</a:t>
            </a:r>
            <a:r>
              <a:rPr lang="ru-RU" sz="2800" b="1" dirty="0"/>
              <a:t> </a:t>
            </a:r>
            <a:r>
              <a:rPr lang="ru-RU" sz="2800" b="1" dirty="0" err="1"/>
              <a:t>таблиці</a:t>
            </a:r>
            <a:r>
              <a:rPr lang="ru-RU" sz="2800" b="1" dirty="0"/>
              <a:t> з </a:t>
            </a:r>
            <a:r>
              <a:rPr lang="ru-RU" sz="2800" b="1" dirty="0" err="1"/>
              <a:t>індексом</a:t>
            </a:r>
            <a:r>
              <a:rPr lang="ru-RU" sz="2800" b="1" dirty="0"/>
              <a:t> 2. </a:t>
            </a:r>
          </a:p>
          <a:p>
            <a:pPr algn="just"/>
            <a:r>
              <a:rPr lang="ru-RU" sz="2800" b="1" dirty="0" err="1"/>
              <a:t>Визначте</a:t>
            </a:r>
            <a:r>
              <a:rPr lang="ru-RU" sz="2800" b="1" dirty="0"/>
              <a:t> </a:t>
            </a:r>
            <a:r>
              <a:rPr lang="ru-RU" sz="2800" b="1" dirty="0" err="1"/>
              <a:t>кількість</a:t>
            </a:r>
            <a:r>
              <a:rPr lang="ru-RU" sz="2800" b="1" dirty="0"/>
              <a:t> </a:t>
            </a:r>
            <a:r>
              <a:rPr lang="ru-RU" sz="2800" b="1" dirty="0" err="1"/>
              <a:t>елементів</a:t>
            </a:r>
            <a:r>
              <a:rPr lang="ru-RU" sz="2800" b="1" dirty="0"/>
              <a:t> </a:t>
            </a:r>
            <a:r>
              <a:rPr lang="ru-RU" sz="2800" b="1" dirty="0" err="1"/>
              <a:t>табличної</a:t>
            </a:r>
            <a:r>
              <a:rPr lang="ru-RU" sz="2800" b="1" dirty="0"/>
              <a:t> </a:t>
            </a:r>
            <a:r>
              <a:rPr lang="ru-RU" sz="2800" b="1" dirty="0" err="1"/>
              <a:t>величини</a:t>
            </a:r>
            <a:r>
              <a:rPr lang="ru-RU" sz="2800" b="1" dirty="0"/>
              <a:t>.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A6FB4EF-0677-4F89-B1D9-7ABACFC70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30645"/>
              </p:ext>
            </p:extLst>
          </p:nvPr>
        </p:nvGraphicFramePr>
        <p:xfrm>
          <a:off x="753792" y="2533322"/>
          <a:ext cx="643480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67">
                  <a:extLst>
                    <a:ext uri="{9D8B030D-6E8A-4147-A177-3AD203B41FA5}">
                      <a16:colId xmlns:a16="http://schemas.microsoft.com/office/drawing/2014/main" val="1718555929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2946638686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2581154225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4122952693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3220406796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1057341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>
                          <a:solidFill>
                            <a:srgbClr val="FF0000"/>
                          </a:solidFill>
                        </a:rPr>
                        <a:t>…….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54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chemeClr val="bg1"/>
                          </a:solidFill>
                        </a:rPr>
                        <a:t>а</a:t>
                      </a:r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chemeClr val="bg1"/>
                          </a:solidFill>
                        </a:rPr>
                        <a:t>б</a:t>
                      </a:r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chemeClr val="bg1"/>
                          </a:solidFill>
                        </a:rPr>
                        <a:t>в</a:t>
                      </a:r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chemeClr val="bg1"/>
                          </a:solidFill>
                        </a:rPr>
                        <a:t>г</a:t>
                      </a:r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chemeClr val="bg1"/>
                          </a:solidFill>
                        </a:rPr>
                        <a:t>я</a:t>
                      </a:r>
                      <a:endParaRPr lang="ru-RU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08221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A63F873-197E-4F0C-88C6-B26FAACF3E2B}"/>
              </a:ext>
            </a:extLst>
          </p:cNvPr>
          <p:cNvSpPr txBox="1"/>
          <p:nvPr/>
        </p:nvSpPr>
        <p:spPr>
          <a:xfrm>
            <a:off x="8124092" y="3013657"/>
            <a:ext cx="2700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solidFill>
                  <a:srgbClr val="002060"/>
                </a:solidFill>
              </a:rPr>
              <a:t>Алфавіт</a:t>
            </a:r>
            <a:endParaRPr lang="ru-RU" sz="4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6BE0F315-ABD8-45B5-AE3E-A376C5FCE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4994"/>
              </p:ext>
            </p:extLst>
          </p:nvPr>
        </p:nvGraphicFramePr>
        <p:xfrm>
          <a:off x="5593075" y="4323751"/>
          <a:ext cx="6434802" cy="1308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67">
                  <a:extLst>
                    <a:ext uri="{9D8B030D-6E8A-4147-A177-3AD203B41FA5}">
                      <a16:colId xmlns:a16="http://schemas.microsoft.com/office/drawing/2014/main" val="2403962497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424172405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3663809865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2472212936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4178163818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1149924214"/>
                    </a:ext>
                  </a:extLst>
                </a:gridCol>
              </a:tblGrid>
              <a:tr h="6686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ru-RU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865423"/>
                  </a:ext>
                </a:extLst>
              </a:tr>
              <a:tr h="5517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-7</a:t>
                      </a:r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endParaRPr lang="ru-RU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44592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2A05CF6-C1BB-4183-ACC0-F327A500FA2C}"/>
              </a:ext>
            </a:extLst>
          </p:cNvPr>
          <p:cNvSpPr txBox="1"/>
          <p:nvPr/>
        </p:nvSpPr>
        <p:spPr>
          <a:xfrm>
            <a:off x="753792" y="5560352"/>
            <a:ext cx="57255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err="1">
                <a:solidFill>
                  <a:srgbClr val="002060"/>
                </a:solidFill>
              </a:rPr>
              <a:t>Температура_повітря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7A76840-0126-4DEE-BD18-E610E2890679}"/>
              </a:ext>
            </a:extLst>
          </p:cNvPr>
          <p:cNvSpPr/>
          <p:nvPr/>
        </p:nvSpPr>
        <p:spPr>
          <a:xfrm>
            <a:off x="0" y="104576"/>
            <a:ext cx="5742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Виконай завдання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188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47083F8-8A5C-43D9-9AA5-23EAFD97E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44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dirty="0"/>
              <a:t>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002060"/>
                </a:solidFill>
              </a:rPr>
              <a:t>Python</a:t>
            </a:r>
            <a:r>
              <a:rPr lang="ru-RU" dirty="0"/>
              <a:t> є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списків</a:t>
            </a:r>
            <a:r>
              <a:rPr lang="ru-RU" dirty="0"/>
              <a:t>: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5CEC449-1231-4E16-A2FB-45AB8718B4D3}"/>
              </a:ext>
            </a:extLst>
          </p:cNvPr>
          <p:cNvSpPr/>
          <p:nvPr/>
        </p:nvSpPr>
        <p:spPr>
          <a:xfrm>
            <a:off x="838200" y="1839741"/>
            <a:ext cx="5224975" cy="780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>
                <a:solidFill>
                  <a:schemeClr val="lt1"/>
                </a:solidFill>
              </a:rPr>
              <a:t># </a:t>
            </a:r>
            <a:r>
              <a:rPr lang="uk-UA" sz="3200" dirty="0"/>
              <a:t>створення</a:t>
            </a:r>
            <a:r>
              <a:rPr lang="uk-UA" sz="3200" dirty="0">
                <a:solidFill>
                  <a:schemeClr val="lt1"/>
                </a:solidFill>
              </a:rPr>
              <a:t> порожнього списку </a:t>
            </a:r>
            <a:endParaRPr lang="ru-RU" sz="3200" dirty="0">
              <a:solidFill>
                <a:schemeClr val="lt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607344C-615E-4821-930B-120A9C594309}"/>
              </a:ext>
            </a:extLst>
          </p:cNvPr>
          <p:cNvSpPr/>
          <p:nvPr/>
        </p:nvSpPr>
        <p:spPr>
          <a:xfrm>
            <a:off x="7047915" y="1938217"/>
            <a:ext cx="4305885" cy="5376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А = </a:t>
            </a:r>
            <a:r>
              <a:rPr lang="en-US" sz="3200" dirty="0"/>
              <a:t>[ ]</a:t>
            </a:r>
            <a:endParaRPr lang="ru-RU" sz="32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E7D13F3-86F6-488E-A32C-F46E05189AB5}"/>
              </a:ext>
            </a:extLst>
          </p:cNvPr>
          <p:cNvSpPr/>
          <p:nvPr/>
        </p:nvSpPr>
        <p:spPr>
          <a:xfrm>
            <a:off x="838200" y="2779713"/>
            <a:ext cx="5224976" cy="906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3200" dirty="0"/>
              <a:t># </a:t>
            </a:r>
            <a:r>
              <a:rPr lang="uk-UA" sz="3200" dirty="0"/>
              <a:t>створення як послідовність елементів</a:t>
            </a:r>
            <a:endParaRPr lang="ru-RU" sz="32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F878B09-6849-4BF9-A6BF-D41551188F0B}"/>
              </a:ext>
            </a:extLst>
          </p:cNvPr>
          <p:cNvSpPr/>
          <p:nvPr/>
        </p:nvSpPr>
        <p:spPr>
          <a:xfrm>
            <a:off x="7047916" y="2878189"/>
            <a:ext cx="4305883" cy="5376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 = [1, 2, 3] </a:t>
            </a:r>
            <a:endParaRPr lang="ru-RU" sz="32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FBCF17F-D39F-4BDC-ACA3-8CEC4A92B061}"/>
              </a:ext>
            </a:extLst>
          </p:cNvPr>
          <p:cNvSpPr/>
          <p:nvPr/>
        </p:nvSpPr>
        <p:spPr>
          <a:xfrm>
            <a:off x="838200" y="3872925"/>
            <a:ext cx="5224975" cy="906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3200" dirty="0"/>
              <a:t># </a:t>
            </a:r>
            <a:r>
              <a:rPr lang="ru-RU" sz="3200" dirty="0" err="1"/>
              <a:t>використати</a:t>
            </a:r>
            <a:r>
              <a:rPr lang="ru-RU" sz="3200" dirty="0"/>
              <a:t> </a:t>
            </a:r>
            <a:r>
              <a:rPr lang="ru-RU" sz="3200" dirty="0" err="1"/>
              <a:t>операції</a:t>
            </a:r>
            <a:r>
              <a:rPr lang="ru-RU" sz="3200" dirty="0"/>
              <a:t> </a:t>
            </a:r>
            <a:r>
              <a:rPr lang="ru-RU" sz="3200" dirty="0" err="1"/>
              <a:t>конкатенації</a:t>
            </a:r>
            <a:r>
              <a:rPr lang="ru-RU" sz="3200" dirty="0"/>
              <a:t> списку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ED617E5-5895-40AF-A63C-8CAA604188F3}"/>
              </a:ext>
            </a:extLst>
          </p:cNvPr>
          <p:cNvSpPr/>
          <p:nvPr/>
        </p:nvSpPr>
        <p:spPr>
          <a:xfrm>
            <a:off x="7047915" y="3872925"/>
            <a:ext cx="4305884" cy="906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93663" algn="just">
              <a:defRPr/>
            </a:pPr>
            <a:r>
              <a:rPr lang="ru-RU" sz="3200" b="1" dirty="0">
                <a:latin typeface="Courier New"/>
                <a:ea typeface="Times New Roman"/>
              </a:rPr>
              <a:t>A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[</a:t>
            </a:r>
            <a:r>
              <a:rPr lang="ru-RU" sz="32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3200" b="1" dirty="0">
                <a:latin typeface="Courier New"/>
                <a:ea typeface="Times New Roman"/>
              </a:rPr>
              <a:t>,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Courier New"/>
                <a:ea typeface="Times New Roman"/>
              </a:rPr>
              <a:t>3</a:t>
            </a:r>
            <a:r>
              <a:rPr lang="ru-RU" sz="3200" b="1" dirty="0">
                <a:latin typeface="Courier New"/>
                <a:ea typeface="Times New Roman"/>
              </a:rPr>
              <a:t>]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+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[</a:t>
            </a:r>
            <a:r>
              <a:rPr lang="ru-RU" sz="32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3200" b="1" dirty="0">
                <a:latin typeface="Courier New"/>
                <a:ea typeface="Times New Roman"/>
              </a:rPr>
              <a:t>,</a:t>
            </a:r>
            <a:r>
              <a:rPr lang="en-US" sz="3200" b="1" dirty="0">
                <a:ea typeface="Times New Roman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Courier New"/>
                <a:ea typeface="Times New Roman"/>
              </a:rPr>
              <a:t>23</a:t>
            </a:r>
            <a:r>
              <a:rPr lang="ru-RU" sz="3200" b="1" dirty="0">
                <a:latin typeface="Courier New"/>
                <a:ea typeface="Times New Roman"/>
              </a:rPr>
              <a:t>]</a:t>
            </a:r>
            <a:r>
              <a:rPr lang="en-US" sz="3200" b="1" dirty="0">
                <a:ea typeface="Times New Roman"/>
              </a:rPr>
              <a:t> </a:t>
            </a:r>
            <a:endParaRPr lang="ru-RU" sz="3200" b="1" dirty="0">
              <a:latin typeface="Courier New"/>
              <a:ea typeface="Times New Roman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28FD2A2-BD9F-4374-9F7C-33CC8CBAEB39}"/>
              </a:ext>
            </a:extLst>
          </p:cNvPr>
          <p:cNvSpPr/>
          <p:nvPr/>
        </p:nvSpPr>
        <p:spPr>
          <a:xfrm>
            <a:off x="838199" y="4924176"/>
            <a:ext cx="5224975" cy="906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3200" dirty="0"/>
              <a:t># </a:t>
            </a:r>
            <a:r>
              <a:rPr lang="uk-UA" sz="3200" dirty="0"/>
              <a:t>створення списку із 10 нулів</a:t>
            </a:r>
            <a:endParaRPr lang="ru-RU" sz="32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BBB1E09-9704-4A15-AE92-ACC72B4F3AA9}"/>
              </a:ext>
            </a:extLst>
          </p:cNvPr>
          <p:cNvSpPr/>
          <p:nvPr/>
        </p:nvSpPr>
        <p:spPr>
          <a:xfrm>
            <a:off x="7047915" y="4924176"/>
            <a:ext cx="4305884" cy="906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93663" algn="ctr">
              <a:defRPr/>
            </a:pPr>
            <a:r>
              <a:rPr lang="en-US" sz="3200" b="1" dirty="0">
                <a:latin typeface="Courier New"/>
                <a:ea typeface="Times New Roman"/>
              </a:rPr>
              <a:t>A = [0]*10 </a:t>
            </a:r>
            <a:endParaRPr lang="ru-RU" sz="3200" b="1" dirty="0">
              <a:latin typeface="Courier New"/>
              <a:ea typeface="Times New Roman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2ABACD6-35EE-4FE2-A928-5F1B844FA223}"/>
              </a:ext>
            </a:extLst>
          </p:cNvPr>
          <p:cNvSpPr/>
          <p:nvPr/>
        </p:nvSpPr>
        <p:spPr>
          <a:xfrm>
            <a:off x="838199" y="5916921"/>
            <a:ext cx="5224975" cy="906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3200" dirty="0"/>
              <a:t># </a:t>
            </a:r>
            <a:r>
              <a:rPr lang="uk-UA" sz="3200" dirty="0"/>
              <a:t>використовуючи функцію </a:t>
            </a:r>
            <a:r>
              <a:rPr lang="en-US" sz="3200" b="1" dirty="0">
                <a:solidFill>
                  <a:srgbClr val="FF0000"/>
                </a:solidFill>
              </a:rPr>
              <a:t>list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8237D8C-D249-4132-92E2-9E398FAB2A66}"/>
              </a:ext>
            </a:extLst>
          </p:cNvPr>
          <p:cNvSpPr/>
          <p:nvPr/>
        </p:nvSpPr>
        <p:spPr>
          <a:xfrm>
            <a:off x="7047915" y="5916921"/>
            <a:ext cx="4305884" cy="906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93663" algn="ctr">
              <a:defRPr/>
            </a:pPr>
            <a:r>
              <a:rPr lang="en-US" sz="3200" b="1" dirty="0">
                <a:latin typeface="Courier New"/>
                <a:ea typeface="Times New Roman"/>
              </a:rPr>
              <a:t>A = list </a:t>
            </a:r>
            <a:endParaRPr lang="uk-UA" sz="3200" b="1" dirty="0">
              <a:latin typeface="Courier New"/>
              <a:ea typeface="Times New Roman"/>
            </a:endParaRPr>
          </a:p>
          <a:p>
            <a:pPr marL="179388" indent="-93663" algn="ctr">
              <a:defRPr/>
            </a:pPr>
            <a:r>
              <a:rPr lang="en-US" sz="3200" b="1" dirty="0">
                <a:latin typeface="Courier New"/>
                <a:ea typeface="Times New Roman"/>
              </a:rPr>
              <a:t>( range(10) ) </a:t>
            </a:r>
            <a:endParaRPr lang="ru-RU" sz="3200" b="1" dirty="0">
              <a:latin typeface="Courier New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79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F118E4-A2EF-4C87-9580-5D0612F3A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002060"/>
                </a:solidFill>
              </a:rPr>
              <a:t>Python</a:t>
            </a:r>
            <a:r>
              <a:rPr lang="ru-RU" dirty="0"/>
              <a:t> є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списку: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505155B-7116-479F-B99B-F989490D6378}"/>
              </a:ext>
            </a:extLst>
          </p:cNvPr>
          <p:cNvSpPr/>
          <p:nvPr/>
        </p:nvSpPr>
        <p:spPr>
          <a:xfrm>
            <a:off x="838200" y="4729310"/>
            <a:ext cx="3480582" cy="861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3600" dirty="0"/>
              <a:t>Метод </a:t>
            </a:r>
            <a:r>
              <a:rPr lang="en-US" sz="3600" b="1" dirty="0">
                <a:solidFill>
                  <a:srgbClr val="FFFF00"/>
                </a:solidFill>
              </a:rPr>
              <a:t>append</a:t>
            </a:r>
            <a:r>
              <a:rPr lang="en-US" sz="3600" dirty="0"/>
              <a:t>.</a:t>
            </a:r>
            <a:endParaRPr lang="ru-RU" sz="3600" dirty="0">
              <a:solidFill>
                <a:schemeClr val="lt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29C3C36-6F11-4FAD-88B9-ADE566CC0FB6}"/>
              </a:ext>
            </a:extLst>
          </p:cNvPr>
          <p:cNvSpPr/>
          <p:nvPr/>
        </p:nvSpPr>
        <p:spPr>
          <a:xfrm>
            <a:off x="4798254" y="4729310"/>
            <a:ext cx="7090117" cy="17897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latin typeface="Courier New" panose="02070309020205020404" pitchFamily="49" charset="0"/>
              </a:rPr>
              <a:t>A = []</a:t>
            </a:r>
            <a:br>
              <a:rPr lang="ru-RU" altLang="ru-RU" sz="3200" b="1" dirty="0">
                <a:latin typeface="Courier New" panose="02070309020205020404" pitchFamily="49" charset="0"/>
              </a:rPr>
            </a:br>
            <a:r>
              <a:rPr lang="ru-RU" altLang="ru-RU" sz="3200" b="1" dirty="0" err="1">
                <a:latin typeface="Courier New" panose="02070309020205020404" pitchFamily="49" charset="0"/>
              </a:rPr>
              <a:t>for</a:t>
            </a:r>
            <a:r>
              <a:rPr lang="ru-RU" altLang="ru-RU" sz="3200" b="1" dirty="0">
                <a:latin typeface="Courier New" panose="02070309020205020404" pitchFamily="49" charset="0"/>
              </a:rPr>
              <a:t> i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</a:t>
            </a:r>
            <a:r>
              <a:rPr lang="ru-RU" altLang="ru-RU" sz="3200" b="1" dirty="0">
                <a:latin typeface="Courier New" panose="02070309020205020404" pitchFamily="49" charset="0"/>
              </a:rPr>
              <a:t>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range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int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input</a:t>
            </a:r>
            <a:r>
              <a:rPr lang="ru-RU" altLang="ru-RU" sz="3200" b="1" dirty="0">
                <a:latin typeface="Courier New" panose="02070309020205020404" pitchFamily="49" charset="0"/>
              </a:rPr>
              <a:t>()):</a:t>
            </a:r>
            <a:br>
              <a:rPr lang="ru-RU" altLang="ru-RU" sz="3200" b="1" dirty="0">
                <a:latin typeface="Courier New" panose="02070309020205020404" pitchFamily="49" charset="0"/>
              </a:rPr>
            </a:br>
            <a:r>
              <a:rPr lang="en-US" altLang="ru-RU" sz="3200" b="1" dirty="0">
                <a:latin typeface="Courier New" panose="02070309020205020404" pitchFamily="49" charset="0"/>
              </a:rPr>
              <a:t>   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A.append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int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input</a:t>
            </a:r>
            <a:r>
              <a:rPr lang="ru-RU" altLang="ru-RU" sz="3200" b="1" dirty="0">
                <a:latin typeface="Courier New" panose="02070309020205020404" pitchFamily="49" charset="0"/>
              </a:rPr>
              <a:t>())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7DEC892-8958-4736-B8EE-5F87C67ADE61}"/>
              </a:ext>
            </a:extLst>
          </p:cNvPr>
          <p:cNvSpPr/>
          <p:nvPr/>
        </p:nvSpPr>
        <p:spPr>
          <a:xfrm>
            <a:off x="838200" y="2278966"/>
            <a:ext cx="3480582" cy="122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uk-UA" sz="3600" dirty="0"/>
              <a:t>Введення з клавіатури</a:t>
            </a:r>
            <a:endParaRPr lang="ru-RU" sz="3600" dirty="0">
              <a:solidFill>
                <a:schemeClr val="lt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E3D2F1F-DCAA-491B-A4F8-BC409D82195E}"/>
              </a:ext>
            </a:extLst>
          </p:cNvPr>
          <p:cNvSpPr/>
          <p:nvPr/>
        </p:nvSpPr>
        <p:spPr>
          <a:xfrm>
            <a:off x="4798253" y="1882164"/>
            <a:ext cx="7090117" cy="23071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altLang="ru-RU" sz="3200" b="1" dirty="0">
                <a:latin typeface="Courier New" panose="02070309020205020404" pitchFamily="49" charset="0"/>
              </a:rPr>
              <a:t>N =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int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input</a:t>
            </a:r>
            <a:r>
              <a:rPr lang="ru-RU" altLang="ru-RU" sz="3200" b="1" dirty="0">
                <a:latin typeface="Courier New" panose="02070309020205020404" pitchFamily="49" charset="0"/>
              </a:rPr>
              <a:t>())</a:t>
            </a:r>
            <a:endParaRPr lang="pt-BR" altLang="ru-RU" sz="3200" b="1" dirty="0">
              <a:latin typeface="Courier New" panose="02070309020205020404" pitchFamily="49" charset="0"/>
            </a:endParaRPr>
          </a:p>
          <a:p>
            <a:r>
              <a:rPr lang="pt-BR" altLang="ru-RU" sz="3200" b="1" dirty="0">
                <a:latin typeface="Courier New" panose="02070309020205020404" pitchFamily="49" charset="0"/>
              </a:rPr>
              <a:t>A</a:t>
            </a:r>
            <a:r>
              <a:rPr lang="ru-RU" altLang="ru-RU" sz="3200" b="1" dirty="0">
                <a:latin typeface="Courier New" panose="02070309020205020404" pitchFamily="49" charset="0"/>
              </a:rPr>
              <a:t> = </a:t>
            </a:r>
            <a:r>
              <a:rPr lang="en-US" altLang="ru-RU" sz="3200" b="1" dirty="0">
                <a:latin typeface="Courier New" panose="02070309020205020404" pitchFamily="49" charset="0"/>
              </a:rPr>
              <a:t>[0]*</a:t>
            </a:r>
            <a:r>
              <a:rPr lang="pt-BR" altLang="ru-RU" sz="3200" b="1" dirty="0">
                <a:latin typeface="Courier New" panose="02070309020205020404" pitchFamily="49" charset="0"/>
              </a:rPr>
              <a:t>N</a:t>
            </a:r>
            <a:endParaRPr lang="uk-UA" altLang="ru-RU" sz="3200" b="1" dirty="0">
              <a:latin typeface="Courier New" panose="02070309020205020404" pitchFamily="49" charset="0"/>
            </a:endParaRPr>
          </a:p>
          <a:p>
            <a:pPr algn="just"/>
            <a:r>
              <a:rPr lang="ru-RU" altLang="ru-RU" sz="3200" b="1" dirty="0" err="1">
                <a:latin typeface="Courier New" panose="02070309020205020404" pitchFamily="49" charset="0"/>
              </a:rPr>
              <a:t>for</a:t>
            </a:r>
            <a:r>
              <a:rPr lang="ru-RU" altLang="ru-RU" sz="3200" b="1" dirty="0">
                <a:latin typeface="Courier New" panose="02070309020205020404" pitchFamily="49" charset="0"/>
              </a:rPr>
              <a:t> i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</a:t>
            </a:r>
            <a:r>
              <a:rPr lang="ru-RU" altLang="ru-RU" sz="3200" b="1" dirty="0">
                <a:latin typeface="Courier New" panose="02070309020205020404" pitchFamily="49" charset="0"/>
              </a:rPr>
              <a:t>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range</a:t>
            </a:r>
            <a:r>
              <a:rPr lang="ru-RU" altLang="ru-RU" sz="3200" b="1" dirty="0">
                <a:latin typeface="Courier New" panose="02070309020205020404" pitchFamily="49" charset="0"/>
              </a:rPr>
              <a:t>(N):</a:t>
            </a:r>
          </a:p>
          <a:p>
            <a:pPr algn="just"/>
            <a:r>
              <a:rPr lang="ru-RU" altLang="ru-RU" sz="3200" b="1" dirty="0">
                <a:latin typeface="Courier New" panose="02070309020205020404" pitchFamily="49" charset="0"/>
              </a:rPr>
              <a:t>    A[i] = 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int</a:t>
            </a:r>
            <a:r>
              <a:rPr lang="ru-RU" altLang="ru-RU" sz="3200" b="1" dirty="0">
                <a:latin typeface="Courier New" panose="02070309020205020404" pitchFamily="49" charset="0"/>
              </a:rPr>
              <a:t>(</a:t>
            </a:r>
            <a:r>
              <a:rPr lang="ru-RU" altLang="ru-RU" sz="3200" b="1" dirty="0" err="1">
                <a:latin typeface="Courier New" panose="02070309020205020404" pitchFamily="49" charset="0"/>
              </a:rPr>
              <a:t>input</a:t>
            </a:r>
            <a:r>
              <a:rPr lang="ru-RU" altLang="ru-RU" sz="3200" b="1" dirty="0">
                <a:latin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31499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527B8DF-70B2-490A-A204-8613DEF4C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002060"/>
                </a:solidFill>
              </a:rPr>
              <a:t>Python</a:t>
            </a:r>
            <a:r>
              <a:rPr lang="ru-RU" dirty="0"/>
              <a:t> є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списку: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152173-3B1F-491C-BD54-38F30026FA42}"/>
              </a:ext>
            </a:extLst>
          </p:cNvPr>
          <p:cNvSpPr/>
          <p:nvPr/>
        </p:nvSpPr>
        <p:spPr>
          <a:xfrm>
            <a:off x="838200" y="2343727"/>
            <a:ext cx="5224975" cy="906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3200" dirty="0"/>
              <a:t># </a:t>
            </a:r>
            <a:r>
              <a:rPr lang="uk-UA" sz="3200" dirty="0"/>
              <a:t>використовуючи функцію </a:t>
            </a:r>
            <a:r>
              <a:rPr lang="en-US" sz="3200" b="1" dirty="0">
                <a:solidFill>
                  <a:srgbClr val="FF0000"/>
                </a:solidFill>
              </a:rPr>
              <a:t>list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89D2F5B-C13E-4804-88E0-A8CC2564DC93}"/>
              </a:ext>
            </a:extLst>
          </p:cNvPr>
          <p:cNvSpPr/>
          <p:nvPr/>
        </p:nvSpPr>
        <p:spPr>
          <a:xfrm>
            <a:off x="2082019" y="3711877"/>
            <a:ext cx="9668578" cy="7736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3200" b="1" dirty="0">
                <a:latin typeface="Courier New" panose="02070309020205020404" pitchFamily="49" charset="0"/>
              </a:rPr>
              <a:t>A = list( map(</a:t>
            </a:r>
            <a:r>
              <a:rPr lang="en-US" altLang="ru-RU" sz="3200" b="1" dirty="0" err="1">
                <a:latin typeface="Courier New" panose="02070309020205020404" pitchFamily="49" charset="0"/>
              </a:rPr>
              <a:t>int</a:t>
            </a:r>
            <a:r>
              <a:rPr lang="en-US" altLang="ru-RU" sz="3200" b="1" dirty="0">
                <a:latin typeface="Courier New" panose="02070309020205020404" pitchFamily="49" charset="0"/>
              </a:rPr>
              <a:t>, input().split() ) ) </a:t>
            </a:r>
            <a:endParaRPr lang="ru-RU" altLang="ru-RU" sz="32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E111996-2F03-4640-8C74-35C17E8A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002060"/>
                </a:solidFill>
              </a:rPr>
              <a:t>Python</a:t>
            </a:r>
            <a:r>
              <a:rPr lang="ru-RU" dirty="0"/>
              <a:t> є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в</a:t>
            </a:r>
            <a:r>
              <a:rPr lang="uk-UA" dirty="0" err="1"/>
              <a:t>иведе</a:t>
            </a:r>
            <a:r>
              <a:rPr lang="ru-RU" dirty="0" err="1"/>
              <a:t>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списку: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B930F9-51DC-483A-9BDB-865548CE526D}"/>
              </a:ext>
            </a:extLst>
          </p:cNvPr>
          <p:cNvSpPr txBox="1"/>
          <p:nvPr/>
        </p:nvSpPr>
        <p:spPr>
          <a:xfrm>
            <a:off x="407964" y="2039815"/>
            <a:ext cx="6302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Виведення списку як об’єкту</a:t>
            </a:r>
            <a:endParaRPr lang="ru-RU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5A960F4-1323-4B05-B70D-5779E6F41973}"/>
              </a:ext>
            </a:extLst>
          </p:cNvPr>
          <p:cNvSpPr/>
          <p:nvPr/>
        </p:nvSpPr>
        <p:spPr>
          <a:xfrm>
            <a:off x="7377911" y="2250835"/>
            <a:ext cx="3496413" cy="58477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atin typeface="Courier New" panose="02070309020205020404" pitchFamily="49" charset="0"/>
              </a:rPr>
              <a:t>print</a:t>
            </a:r>
            <a:r>
              <a:rPr lang="ru-RU" sz="3200" b="1" dirty="0">
                <a:latin typeface="Courier New" panose="02070309020205020404" pitchFamily="49" charset="0"/>
              </a:rPr>
              <a:t> ( A )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BB82613C-B37A-4176-B9C1-92264BE8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179" y="3038164"/>
            <a:ext cx="3063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4, 5]</a:t>
            </a:r>
            <a:endParaRPr lang="ru-RU" alt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14F77D-0A76-4E42-B8D5-46D9B3ADCBAC}"/>
              </a:ext>
            </a:extLst>
          </p:cNvPr>
          <p:cNvSpPr txBox="1"/>
          <p:nvPr/>
        </p:nvSpPr>
        <p:spPr>
          <a:xfrm>
            <a:off x="309489" y="3794141"/>
            <a:ext cx="65029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Виведення елементів у стовпчик</a:t>
            </a:r>
            <a:endParaRPr lang="ru-RU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AAB03A03-E402-480B-B995-A18F82775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2427" y="3862387"/>
            <a:ext cx="4983163" cy="107721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for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in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</a:t>
            </a:r>
            <a:r>
              <a:rPr lang="ru-RU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range</a:t>
            </a:r>
            <a:r>
              <a:rPr lang="ru-RU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(N):</a:t>
            </a:r>
          </a:p>
          <a:p>
            <a:pPr algn="ctr"/>
            <a:r>
              <a:rPr lang="en-US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  print ( A[</a:t>
            </a:r>
            <a:r>
              <a:rPr lang="en-US" sz="3200" b="1" dirty="0" err="1">
                <a:solidFill>
                  <a:schemeClr val="lt1"/>
                </a:solidFill>
                <a:latin typeface="Courier New" panose="02070309020205020404" pitchFamily="49" charset="0"/>
              </a:rPr>
              <a:t>i</a:t>
            </a:r>
            <a:r>
              <a:rPr lang="en-US" sz="3200" b="1" dirty="0">
                <a:solidFill>
                  <a:schemeClr val="lt1"/>
                </a:solidFill>
                <a:latin typeface="Courier New" panose="02070309020205020404" pitchFamily="49" charset="0"/>
              </a:rPr>
              <a:t>])</a:t>
            </a:r>
            <a:endParaRPr lang="ru-RU" sz="3200" b="1" dirty="0">
              <a:solidFill>
                <a:schemeClr val="lt1"/>
              </a:solidFill>
              <a:latin typeface="Courier New" panose="02070309020205020404" pitchFamily="49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49B5B111-A7E4-4D64-AB3A-AE1EB790A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9013" y="4950178"/>
            <a:ext cx="60904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4625" indent="-1746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uk-UA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1 2 3 4 5</a:t>
            </a:r>
            <a:endParaRPr lang="ru-RU" alt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9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615</Words>
  <Application>Microsoft Office PowerPoint</Application>
  <PresentationFormat>Широкоэкранный</PresentationFormat>
  <Paragraphs>132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Verdana</vt:lpstr>
      <vt:lpstr>Тема Office</vt:lpstr>
      <vt:lpstr>Поняття табличної величини. Введення та виведення табличних величин. </vt:lpstr>
      <vt:lpstr>Запитання та завдання</vt:lpstr>
      <vt:lpstr>Що таке таблична величина?</vt:lpstr>
      <vt:lpstr>Що таке таблична величина?</vt:lpstr>
      <vt:lpstr>Презентация PowerPoint</vt:lpstr>
      <vt:lpstr>У мові програмування Python є декілька способів створення списків:</vt:lpstr>
      <vt:lpstr>У мові програмування Python є декілька способів введення елементів списку:</vt:lpstr>
      <vt:lpstr>У мові програмування Python є декілька способів введення елементів списку:</vt:lpstr>
      <vt:lpstr>У мові програмування Python є декілька способів виведення елементів списку:</vt:lpstr>
      <vt:lpstr>У мові програмування Python є декілька способів виведення елементів списку:</vt:lpstr>
      <vt:lpstr>Презентация PowerPoint</vt:lpstr>
      <vt:lpstr>Презентация PowerPoint</vt:lpstr>
      <vt:lpstr>Презентация PowerPoint</vt:lpstr>
      <vt:lpstr>Підсумки</vt:lpstr>
      <vt:lpstr>Домашнє завдання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табличної величини. Введення та виведення табличних величин. </dc:title>
  <dc:creator>Юрий Гонтарь</dc:creator>
  <cp:lastModifiedBy>Юрий Гонтарь</cp:lastModifiedBy>
  <cp:revision>66</cp:revision>
  <dcterms:created xsi:type="dcterms:W3CDTF">2017-10-19T16:37:53Z</dcterms:created>
  <dcterms:modified xsi:type="dcterms:W3CDTF">2017-11-25T13:10:49Z</dcterms:modified>
</cp:coreProperties>
</file>