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F8DD062-797B-4E68-A164-095646BE881A}" type="doc">
      <dgm:prSet loTypeId="urn:microsoft.com/office/officeart/2008/layout/PictureStrips" loCatId="picture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DB0DCEDD-047F-4259-AE74-9A65501AA05D}">
      <dgm:prSet phldrT="[Текст]" custT="1"/>
      <dgm:spPr/>
      <dgm:t>
        <a:bodyPr/>
        <a:lstStyle/>
        <a:p>
          <a:pPr>
            <a:lnSpc>
              <a:spcPct val="90000"/>
            </a:lnSpc>
          </a:pPr>
          <a:r>
            <a:rPr lang="uk-UA" sz="2400" b="1" dirty="0" err="1">
              <a:solidFill>
                <a:schemeClr val="tx2"/>
              </a:solidFill>
            </a:rPr>
            <a:t>Віллем</a:t>
          </a:r>
          <a:r>
            <a:rPr lang="uk-UA" sz="2400" b="1" dirty="0">
              <a:solidFill>
                <a:schemeClr val="tx2"/>
              </a:solidFill>
            </a:rPr>
            <a:t> </a:t>
          </a:r>
          <a:r>
            <a:rPr lang="uk-UA" sz="2400" b="1" dirty="0" err="1">
              <a:solidFill>
                <a:schemeClr val="tx2"/>
              </a:solidFill>
            </a:rPr>
            <a:t>Янсзон</a:t>
          </a:r>
          <a:endParaRPr lang="uk-UA" sz="2400" b="1" dirty="0">
            <a:solidFill>
              <a:schemeClr val="tx2"/>
            </a:solidFill>
          </a:endParaRPr>
        </a:p>
        <a:p>
          <a:pPr>
            <a:lnSpc>
              <a:spcPct val="150000"/>
            </a:lnSpc>
          </a:pPr>
          <a:r>
            <a:rPr lang="uk-UA" sz="2000" b="1" dirty="0">
              <a:latin typeface="+mn-lt"/>
            </a:rPr>
            <a:t>Першовідкривач Австралії, </a:t>
          </a:r>
          <a:r>
            <a:rPr lang="uk-UA" sz="2000" b="1" dirty="0" err="1">
              <a:latin typeface="+mn-lt"/>
            </a:rPr>
            <a:t>голандець</a:t>
          </a:r>
          <a:r>
            <a:rPr lang="uk-UA" sz="2000" b="1" dirty="0">
              <a:latin typeface="+mn-lt"/>
            </a:rPr>
            <a:t>. У 1606 р дістався її північного узбережжя. Покинув непривітні відкриті береги, не здогадуючись, що це материк</a:t>
          </a:r>
          <a:r>
            <a:rPr lang="uk-UA" sz="1800" b="1" dirty="0">
              <a:latin typeface="+mn-lt"/>
            </a:rPr>
            <a:t>.</a:t>
          </a:r>
          <a:endParaRPr lang="ru-RU" sz="1800" b="1" dirty="0">
            <a:latin typeface="+mn-lt"/>
          </a:endParaRPr>
        </a:p>
      </dgm:t>
    </dgm:pt>
    <dgm:pt modelId="{167EC97A-9207-4C59-82AD-77C31DA0FC21}" type="parTrans" cxnId="{E177B3AD-3516-4A36-A263-455E1D5E38B5}">
      <dgm:prSet/>
      <dgm:spPr/>
      <dgm:t>
        <a:bodyPr/>
        <a:lstStyle/>
        <a:p>
          <a:endParaRPr lang="ru-RU"/>
        </a:p>
      </dgm:t>
    </dgm:pt>
    <dgm:pt modelId="{5D35DED3-0626-470D-9746-81D35F5E60CD}" type="sibTrans" cxnId="{E177B3AD-3516-4A36-A263-455E1D5E38B5}">
      <dgm:prSet/>
      <dgm:spPr/>
      <dgm:t>
        <a:bodyPr/>
        <a:lstStyle/>
        <a:p>
          <a:endParaRPr lang="ru-RU"/>
        </a:p>
      </dgm:t>
    </dgm:pt>
    <dgm:pt modelId="{172FEE21-0840-4C30-81CA-88C953190303}">
      <dgm:prSet phldrT="[Текст]" custT="1"/>
      <dgm:spPr/>
      <dgm:t>
        <a:bodyPr/>
        <a:lstStyle/>
        <a:p>
          <a:pPr>
            <a:lnSpc>
              <a:spcPct val="90000"/>
            </a:lnSpc>
          </a:pPr>
          <a:r>
            <a:rPr lang="uk-UA" sz="2400" b="1" dirty="0" err="1">
              <a:solidFill>
                <a:schemeClr val="tx2"/>
              </a:solidFill>
            </a:rPr>
            <a:t>Абел</a:t>
          </a:r>
          <a:r>
            <a:rPr lang="uk-UA" sz="2400" b="1" dirty="0">
              <a:solidFill>
                <a:schemeClr val="tx2"/>
              </a:solidFill>
            </a:rPr>
            <a:t> </a:t>
          </a:r>
          <a:r>
            <a:rPr lang="uk-UA" sz="2400" b="1" dirty="0" err="1">
              <a:solidFill>
                <a:schemeClr val="tx2"/>
              </a:solidFill>
            </a:rPr>
            <a:t>Тасман</a:t>
          </a:r>
          <a:endParaRPr lang="uk-UA" sz="2400" b="1" dirty="0">
            <a:solidFill>
              <a:schemeClr val="tx2"/>
            </a:solidFill>
          </a:endParaRPr>
        </a:p>
        <a:p>
          <a:pPr>
            <a:lnSpc>
              <a:spcPct val="150000"/>
            </a:lnSpc>
          </a:pPr>
          <a:r>
            <a:rPr lang="uk-UA" sz="2000" b="1" dirty="0"/>
            <a:t>Підійшов до Австралії з півдня і встановив, що це материк. Але ці відомості зберігалися в таємниці.</a:t>
          </a:r>
          <a:endParaRPr lang="ru-RU" sz="2000" b="1" dirty="0"/>
        </a:p>
      </dgm:t>
    </dgm:pt>
    <dgm:pt modelId="{B63D99F7-A5EE-4441-ADFB-EBAA2735FDAF}" type="parTrans" cxnId="{138252D7-8FB6-4E53-98DF-FB426914C2E8}">
      <dgm:prSet/>
      <dgm:spPr/>
      <dgm:t>
        <a:bodyPr/>
        <a:lstStyle/>
        <a:p>
          <a:endParaRPr lang="ru-RU"/>
        </a:p>
      </dgm:t>
    </dgm:pt>
    <dgm:pt modelId="{37D58773-7B61-4955-9D0B-7C19D21918C5}" type="sibTrans" cxnId="{138252D7-8FB6-4E53-98DF-FB426914C2E8}">
      <dgm:prSet/>
      <dgm:spPr/>
      <dgm:t>
        <a:bodyPr/>
        <a:lstStyle/>
        <a:p>
          <a:endParaRPr lang="ru-RU"/>
        </a:p>
      </dgm:t>
    </dgm:pt>
    <dgm:pt modelId="{2C195337-A228-4C6A-B1AF-AB9FA03D1763}">
      <dgm:prSet phldrT="[Текст]" custT="1"/>
      <dgm:spPr/>
      <dgm:t>
        <a:bodyPr/>
        <a:lstStyle/>
        <a:p>
          <a:pPr>
            <a:lnSpc>
              <a:spcPct val="90000"/>
            </a:lnSpc>
          </a:pPr>
          <a:r>
            <a:rPr lang="uk-UA" sz="2400" b="1" dirty="0">
              <a:solidFill>
                <a:schemeClr val="tx2"/>
              </a:solidFill>
            </a:rPr>
            <a:t>Джеймс </a:t>
          </a:r>
          <a:r>
            <a:rPr lang="uk-UA" sz="2400" b="1" dirty="0" err="1">
              <a:solidFill>
                <a:schemeClr val="tx2"/>
              </a:solidFill>
            </a:rPr>
            <a:t>Кук</a:t>
          </a:r>
          <a:endParaRPr lang="uk-UA" sz="2400" b="1" dirty="0">
            <a:solidFill>
              <a:schemeClr val="tx2"/>
            </a:solidFill>
          </a:endParaRPr>
        </a:p>
        <a:p>
          <a:pPr>
            <a:lnSpc>
              <a:spcPct val="150000"/>
            </a:lnSpc>
          </a:pPr>
          <a:r>
            <a:rPr lang="uk-UA" sz="2000" b="1" dirty="0"/>
            <a:t>У 1770 р. досяг східного узбережжя Австралії   і оголосив відкриті землі володінням Англії.</a:t>
          </a:r>
          <a:endParaRPr lang="ru-RU" sz="2000" b="1" dirty="0"/>
        </a:p>
      </dgm:t>
    </dgm:pt>
    <dgm:pt modelId="{573F762A-FB5B-4E30-896F-3A69F0E93680}" type="parTrans" cxnId="{1E473F12-3481-46FE-A08B-C7007589F4BC}">
      <dgm:prSet/>
      <dgm:spPr/>
      <dgm:t>
        <a:bodyPr/>
        <a:lstStyle/>
        <a:p>
          <a:endParaRPr lang="ru-RU"/>
        </a:p>
      </dgm:t>
    </dgm:pt>
    <dgm:pt modelId="{9B2AC754-FCFC-4345-9BAD-0BD31B126767}" type="sibTrans" cxnId="{1E473F12-3481-46FE-A08B-C7007589F4BC}">
      <dgm:prSet/>
      <dgm:spPr/>
      <dgm:t>
        <a:bodyPr/>
        <a:lstStyle/>
        <a:p>
          <a:endParaRPr lang="ru-RU"/>
        </a:p>
      </dgm:t>
    </dgm:pt>
    <dgm:pt modelId="{5D361EDD-566F-4C65-A13B-9DC652DAA59A}" type="pres">
      <dgm:prSet presAssocID="{9F8DD062-797B-4E68-A164-095646BE881A}" presName="Name0" presStyleCnt="0">
        <dgm:presLayoutVars>
          <dgm:dir/>
          <dgm:resizeHandles val="exact"/>
        </dgm:presLayoutVars>
      </dgm:prSet>
      <dgm:spPr/>
    </dgm:pt>
    <dgm:pt modelId="{2B047329-6524-40D6-87F9-1303244F6647}" type="pres">
      <dgm:prSet presAssocID="{DB0DCEDD-047F-4259-AE74-9A65501AA05D}" presName="composite" presStyleCnt="0"/>
      <dgm:spPr/>
    </dgm:pt>
    <dgm:pt modelId="{7FEA7EC0-1962-4976-9833-727B6BCD2D4D}" type="pres">
      <dgm:prSet presAssocID="{DB0DCEDD-047F-4259-AE74-9A65501AA05D}" presName="rect1" presStyleLbl="trAlignAcc1" presStyleIdx="0" presStyleCnt="3" custScaleX="156228" custScaleY="122355" custLinFactNeighborX="12777" custLinFactNeighborY="-3118">
        <dgm:presLayoutVars>
          <dgm:bulletEnabled val="1"/>
        </dgm:presLayoutVars>
      </dgm:prSet>
      <dgm:spPr/>
    </dgm:pt>
    <dgm:pt modelId="{FC873AF8-B030-41B2-8990-40C1E561B5AA}" type="pres">
      <dgm:prSet presAssocID="{DB0DCEDD-047F-4259-AE74-9A65501AA05D}" presName="rect2" presStyleLbl="fgImgPlace1" presStyleIdx="0" presStyleCnt="3" custScaleX="127000" custLinFactX="-77152" custLinFactNeighborX="-100000" custLinFactNeighborY="6857"/>
      <dgm:spPr>
        <a:blipFill rotWithShape="1">
          <a:blip xmlns:r="http://schemas.openxmlformats.org/officeDocument/2006/relationships" r:embed="rId1">
            <a:duotone>
              <a:schemeClr val="accent2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2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</a:blip>
          <a:stretch>
            <a:fillRect/>
          </a:stretch>
        </a:blipFill>
      </dgm:spPr>
    </dgm:pt>
    <dgm:pt modelId="{E82B57CF-ED4B-4A9C-B846-E533A601B201}" type="pres">
      <dgm:prSet presAssocID="{5D35DED3-0626-470D-9746-81D35F5E60CD}" presName="sibTrans" presStyleCnt="0"/>
      <dgm:spPr/>
    </dgm:pt>
    <dgm:pt modelId="{EFD41592-FD56-4F86-9498-351DF945E7C6}" type="pres">
      <dgm:prSet presAssocID="{172FEE21-0840-4C30-81CA-88C953190303}" presName="composite" presStyleCnt="0"/>
      <dgm:spPr/>
    </dgm:pt>
    <dgm:pt modelId="{A2E1664E-5693-460C-A7A4-81ACEC072C2B}" type="pres">
      <dgm:prSet presAssocID="{172FEE21-0840-4C30-81CA-88C953190303}" presName="rect1" presStyleLbl="trAlignAcc1" presStyleIdx="1" presStyleCnt="3" custScaleX="148173" custLinFactNeighborX="9117" custLinFactNeighborY="-8149">
        <dgm:presLayoutVars>
          <dgm:bulletEnabled val="1"/>
        </dgm:presLayoutVars>
      </dgm:prSet>
      <dgm:spPr/>
    </dgm:pt>
    <dgm:pt modelId="{D58DEF4A-4C5B-4775-B91F-4550D484256A}" type="pres">
      <dgm:prSet presAssocID="{172FEE21-0840-4C30-81CA-88C953190303}" presName="rect2" presStyleLbl="fgImgPlace1" presStyleIdx="1" presStyleCnt="3" custScaleX="143000" custLinFactX="-57380" custLinFactNeighborX="-100000" custLinFactNeighborY="1495"/>
      <dgm:spPr>
        <a:blipFill rotWithShape="1">
          <a:blip xmlns:r="http://schemas.openxmlformats.org/officeDocument/2006/relationships" r:embed="rId2">
            <a:duotone>
              <a:schemeClr val="accent3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3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</a:blip>
          <a:stretch>
            <a:fillRect/>
          </a:stretch>
        </a:blipFill>
      </dgm:spPr>
    </dgm:pt>
    <dgm:pt modelId="{56E3DBC1-9119-455E-8AF1-DEA11CC65E31}" type="pres">
      <dgm:prSet presAssocID="{37D58773-7B61-4955-9D0B-7C19D21918C5}" presName="sibTrans" presStyleCnt="0"/>
      <dgm:spPr/>
    </dgm:pt>
    <dgm:pt modelId="{755140B9-CFEA-4EE8-BE54-FB6AF92E5201}" type="pres">
      <dgm:prSet presAssocID="{2C195337-A228-4C6A-B1AF-AB9FA03D1763}" presName="composite" presStyleCnt="0"/>
      <dgm:spPr/>
    </dgm:pt>
    <dgm:pt modelId="{DF93305E-90D0-41B5-9366-B9511B834CE1}" type="pres">
      <dgm:prSet presAssocID="{2C195337-A228-4C6A-B1AF-AB9FA03D1763}" presName="rect1" presStyleLbl="trAlignAcc1" presStyleIdx="2" presStyleCnt="3" custScaleX="156304" custScaleY="107407" custLinFactNeighborX="12252" custLinFactNeighborY="-8494">
        <dgm:presLayoutVars>
          <dgm:bulletEnabled val="1"/>
        </dgm:presLayoutVars>
      </dgm:prSet>
      <dgm:spPr/>
    </dgm:pt>
    <dgm:pt modelId="{30272D9E-782D-48EA-AFE8-000127454EF5}" type="pres">
      <dgm:prSet presAssocID="{2C195337-A228-4C6A-B1AF-AB9FA03D1763}" presName="rect2" presStyleLbl="fgImgPlace1" presStyleIdx="2" presStyleCnt="3" custScaleX="140498" custLinFactX="-77152" custLinFactNeighborX="-100000" custLinFactNeighborY="-5534"/>
      <dgm:spPr>
        <a:blipFill rotWithShape="1">
          <a:blip xmlns:r="http://schemas.openxmlformats.org/officeDocument/2006/relationships" r:embed="rId3">
            <a:duotone>
              <a:schemeClr val="accent4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4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</a:blip>
          <a:stretch>
            <a:fillRect/>
          </a:stretch>
        </a:blipFill>
      </dgm:spPr>
    </dgm:pt>
  </dgm:ptLst>
  <dgm:cxnLst>
    <dgm:cxn modelId="{1E473F12-3481-46FE-A08B-C7007589F4BC}" srcId="{9F8DD062-797B-4E68-A164-095646BE881A}" destId="{2C195337-A228-4C6A-B1AF-AB9FA03D1763}" srcOrd="2" destOrd="0" parTransId="{573F762A-FB5B-4E30-896F-3A69F0E93680}" sibTransId="{9B2AC754-FCFC-4345-9BAD-0BD31B126767}"/>
    <dgm:cxn modelId="{BE37FB7F-5FDA-40D4-AB08-56DEF1B6807C}" type="presOf" srcId="{172FEE21-0840-4C30-81CA-88C953190303}" destId="{A2E1664E-5693-460C-A7A4-81ACEC072C2B}" srcOrd="0" destOrd="0" presId="urn:microsoft.com/office/officeart/2008/layout/PictureStrips"/>
    <dgm:cxn modelId="{C795938A-35BF-4ADA-892F-25772B6F9266}" type="presOf" srcId="{2C195337-A228-4C6A-B1AF-AB9FA03D1763}" destId="{DF93305E-90D0-41B5-9366-B9511B834CE1}" srcOrd="0" destOrd="0" presId="urn:microsoft.com/office/officeart/2008/layout/PictureStrips"/>
    <dgm:cxn modelId="{E177B3AD-3516-4A36-A263-455E1D5E38B5}" srcId="{9F8DD062-797B-4E68-A164-095646BE881A}" destId="{DB0DCEDD-047F-4259-AE74-9A65501AA05D}" srcOrd="0" destOrd="0" parTransId="{167EC97A-9207-4C59-82AD-77C31DA0FC21}" sibTransId="{5D35DED3-0626-470D-9746-81D35F5E60CD}"/>
    <dgm:cxn modelId="{313AB4C8-57DD-41AD-8FE4-B051F705C9B3}" type="presOf" srcId="{DB0DCEDD-047F-4259-AE74-9A65501AA05D}" destId="{7FEA7EC0-1962-4976-9833-727B6BCD2D4D}" srcOrd="0" destOrd="0" presId="urn:microsoft.com/office/officeart/2008/layout/PictureStrips"/>
    <dgm:cxn modelId="{138252D7-8FB6-4E53-98DF-FB426914C2E8}" srcId="{9F8DD062-797B-4E68-A164-095646BE881A}" destId="{172FEE21-0840-4C30-81CA-88C953190303}" srcOrd="1" destOrd="0" parTransId="{B63D99F7-A5EE-4441-ADFB-EBAA2735FDAF}" sibTransId="{37D58773-7B61-4955-9D0B-7C19D21918C5}"/>
    <dgm:cxn modelId="{C24866EE-C616-4B25-A2EE-7E2A71CFF7E0}" type="presOf" srcId="{9F8DD062-797B-4E68-A164-095646BE881A}" destId="{5D361EDD-566F-4C65-A13B-9DC652DAA59A}" srcOrd="0" destOrd="0" presId="urn:microsoft.com/office/officeart/2008/layout/PictureStrips"/>
    <dgm:cxn modelId="{88A84E9F-BB09-4DC0-BE70-1F989B888B21}" type="presParOf" srcId="{5D361EDD-566F-4C65-A13B-9DC652DAA59A}" destId="{2B047329-6524-40D6-87F9-1303244F6647}" srcOrd="0" destOrd="0" presId="urn:microsoft.com/office/officeart/2008/layout/PictureStrips"/>
    <dgm:cxn modelId="{9DF19492-3D88-403A-A517-6CDB407FF19A}" type="presParOf" srcId="{2B047329-6524-40D6-87F9-1303244F6647}" destId="{7FEA7EC0-1962-4976-9833-727B6BCD2D4D}" srcOrd="0" destOrd="0" presId="urn:microsoft.com/office/officeart/2008/layout/PictureStrips"/>
    <dgm:cxn modelId="{EB339EA0-1784-460A-9F01-EB2D1647C0E3}" type="presParOf" srcId="{2B047329-6524-40D6-87F9-1303244F6647}" destId="{FC873AF8-B030-41B2-8990-40C1E561B5AA}" srcOrd="1" destOrd="0" presId="urn:microsoft.com/office/officeart/2008/layout/PictureStrips"/>
    <dgm:cxn modelId="{71D291B6-2C22-455D-9831-FF5D8D55DB4B}" type="presParOf" srcId="{5D361EDD-566F-4C65-A13B-9DC652DAA59A}" destId="{E82B57CF-ED4B-4A9C-B846-E533A601B201}" srcOrd="1" destOrd="0" presId="urn:microsoft.com/office/officeart/2008/layout/PictureStrips"/>
    <dgm:cxn modelId="{65812B58-7D5E-431F-8B20-A851058C54B6}" type="presParOf" srcId="{5D361EDD-566F-4C65-A13B-9DC652DAA59A}" destId="{EFD41592-FD56-4F86-9498-351DF945E7C6}" srcOrd="2" destOrd="0" presId="urn:microsoft.com/office/officeart/2008/layout/PictureStrips"/>
    <dgm:cxn modelId="{F7592358-C8E6-4318-9BC1-E148439FB4F4}" type="presParOf" srcId="{EFD41592-FD56-4F86-9498-351DF945E7C6}" destId="{A2E1664E-5693-460C-A7A4-81ACEC072C2B}" srcOrd="0" destOrd="0" presId="urn:microsoft.com/office/officeart/2008/layout/PictureStrips"/>
    <dgm:cxn modelId="{0926C0B6-FD67-452D-959E-7E2D9190C386}" type="presParOf" srcId="{EFD41592-FD56-4F86-9498-351DF945E7C6}" destId="{D58DEF4A-4C5B-4775-B91F-4550D484256A}" srcOrd="1" destOrd="0" presId="urn:microsoft.com/office/officeart/2008/layout/PictureStrips"/>
    <dgm:cxn modelId="{31454107-32B1-40D8-8124-7465561C1464}" type="presParOf" srcId="{5D361EDD-566F-4C65-A13B-9DC652DAA59A}" destId="{56E3DBC1-9119-455E-8AF1-DEA11CC65E31}" srcOrd="3" destOrd="0" presId="urn:microsoft.com/office/officeart/2008/layout/PictureStrips"/>
    <dgm:cxn modelId="{5526E449-AC57-4468-8B7A-C127281F7D24}" type="presParOf" srcId="{5D361EDD-566F-4C65-A13B-9DC652DAA59A}" destId="{755140B9-CFEA-4EE8-BE54-FB6AF92E5201}" srcOrd="4" destOrd="0" presId="urn:microsoft.com/office/officeart/2008/layout/PictureStrips"/>
    <dgm:cxn modelId="{0533112F-75E2-4B7A-9C92-459EF0A2CF07}" type="presParOf" srcId="{755140B9-CFEA-4EE8-BE54-FB6AF92E5201}" destId="{DF93305E-90D0-41B5-9366-B9511B834CE1}" srcOrd="0" destOrd="0" presId="urn:microsoft.com/office/officeart/2008/layout/PictureStrips"/>
    <dgm:cxn modelId="{4FC4E14D-A124-4875-BBE3-8C39D55E099C}" type="presParOf" srcId="{755140B9-CFEA-4EE8-BE54-FB6AF92E5201}" destId="{30272D9E-782D-48EA-AFE8-000127454EF5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EA7EC0-1962-4976-9833-727B6BCD2D4D}">
      <dsp:nvSpPr>
        <dsp:cNvPr id="0" name=""/>
        <dsp:cNvSpPr/>
      </dsp:nvSpPr>
      <dsp:spPr>
        <a:xfrm>
          <a:off x="1250606" y="172637"/>
          <a:ext cx="7340406" cy="1796523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99452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2400" b="1" kern="1200" dirty="0" err="1">
              <a:solidFill>
                <a:schemeClr val="tx2"/>
              </a:solidFill>
            </a:rPr>
            <a:t>Віллем</a:t>
          </a:r>
          <a:r>
            <a:rPr lang="uk-UA" sz="2400" b="1" kern="1200" dirty="0">
              <a:solidFill>
                <a:schemeClr val="tx2"/>
              </a:solidFill>
            </a:rPr>
            <a:t> </a:t>
          </a:r>
          <a:r>
            <a:rPr lang="uk-UA" sz="2400" b="1" kern="1200" dirty="0" err="1">
              <a:solidFill>
                <a:schemeClr val="tx2"/>
              </a:solidFill>
            </a:rPr>
            <a:t>Янсзон</a:t>
          </a:r>
          <a:endParaRPr lang="uk-UA" sz="2400" b="1" kern="1200" dirty="0">
            <a:solidFill>
              <a:schemeClr val="tx2"/>
            </a:solidFill>
          </a:endParaRPr>
        </a:p>
        <a:p>
          <a:pPr marL="0" lvl="0" indent="0" algn="l" defTabSz="106680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2000" b="1" kern="1200" dirty="0">
              <a:latin typeface="+mn-lt"/>
            </a:rPr>
            <a:t>Першовідкривач Австралії, </a:t>
          </a:r>
          <a:r>
            <a:rPr lang="uk-UA" sz="2000" b="1" kern="1200" dirty="0" err="1">
              <a:latin typeface="+mn-lt"/>
            </a:rPr>
            <a:t>голандець</a:t>
          </a:r>
          <a:r>
            <a:rPr lang="uk-UA" sz="2000" b="1" kern="1200" dirty="0">
              <a:latin typeface="+mn-lt"/>
            </a:rPr>
            <a:t>. У 1606 р дістався її північного узбережжя. Покинув непривітні відкриті береги, не здогадуючись, що це материк</a:t>
          </a:r>
          <a:r>
            <a:rPr lang="uk-UA" sz="1800" b="1" kern="1200" dirty="0">
              <a:latin typeface="+mn-lt"/>
            </a:rPr>
            <a:t>.</a:t>
          </a:r>
          <a:endParaRPr lang="ru-RU" sz="1800" b="1" kern="1200" dirty="0">
            <a:latin typeface="+mn-lt"/>
          </a:endParaRPr>
        </a:p>
      </dsp:txBody>
      <dsp:txXfrm>
        <a:off x="1250606" y="172637"/>
        <a:ext cx="7340406" cy="1796523"/>
      </dsp:txXfrm>
    </dsp:sp>
    <dsp:sp modelId="{FC873AF8-B030-41B2-8990-40C1E561B5AA}">
      <dsp:nvSpPr>
        <dsp:cNvPr id="0" name=""/>
        <dsp:cNvSpPr/>
      </dsp:nvSpPr>
      <dsp:spPr>
        <a:xfrm>
          <a:off x="0" y="276164"/>
          <a:ext cx="1305308" cy="1541702"/>
        </a:xfrm>
        <a:prstGeom prst="rect">
          <a:avLst/>
        </a:prstGeom>
        <a:blipFill rotWithShape="1">
          <a:blip xmlns:r="http://schemas.openxmlformats.org/officeDocument/2006/relationships" r:embed="rId1">
            <a:duotone>
              <a:schemeClr val="accent2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2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</a:blip>
          <a:stretch>
            <a:fillRect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A2E1664E-5693-460C-A7A4-81ACEC072C2B}">
      <dsp:nvSpPr>
        <dsp:cNvPr id="0" name=""/>
        <dsp:cNvSpPr/>
      </dsp:nvSpPr>
      <dsp:spPr>
        <a:xfrm>
          <a:off x="1267873" y="2275415"/>
          <a:ext cx="6961941" cy="1468288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99452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2400" b="1" kern="1200" dirty="0" err="1">
              <a:solidFill>
                <a:schemeClr val="tx2"/>
              </a:solidFill>
            </a:rPr>
            <a:t>Абел</a:t>
          </a:r>
          <a:r>
            <a:rPr lang="uk-UA" sz="2400" b="1" kern="1200" dirty="0">
              <a:solidFill>
                <a:schemeClr val="tx2"/>
              </a:solidFill>
            </a:rPr>
            <a:t> </a:t>
          </a:r>
          <a:r>
            <a:rPr lang="uk-UA" sz="2400" b="1" kern="1200" dirty="0" err="1">
              <a:solidFill>
                <a:schemeClr val="tx2"/>
              </a:solidFill>
            </a:rPr>
            <a:t>Тасман</a:t>
          </a:r>
          <a:endParaRPr lang="uk-UA" sz="2400" b="1" kern="1200" dirty="0">
            <a:solidFill>
              <a:schemeClr val="tx2"/>
            </a:solidFill>
          </a:endParaRPr>
        </a:p>
        <a:p>
          <a:pPr marL="0" lvl="0" indent="0" algn="l" defTabSz="106680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2000" b="1" kern="1200" dirty="0"/>
            <a:t>Підійшов до Австралії з півдня і встановив, що це материк. Але ці відомості зберігалися в таємниці.</a:t>
          </a:r>
          <a:endParaRPr lang="ru-RU" sz="2000" b="1" kern="1200" dirty="0"/>
        </a:p>
      </dsp:txBody>
      <dsp:txXfrm>
        <a:off x="1267873" y="2275415"/>
        <a:ext cx="6961941" cy="1468288"/>
      </dsp:txXfrm>
    </dsp:sp>
    <dsp:sp modelId="{D58DEF4A-4C5B-4775-B91F-4550D484256A}">
      <dsp:nvSpPr>
        <dsp:cNvPr id="0" name=""/>
        <dsp:cNvSpPr/>
      </dsp:nvSpPr>
      <dsp:spPr>
        <a:xfrm>
          <a:off x="0" y="2206028"/>
          <a:ext cx="1469756" cy="1541702"/>
        </a:xfrm>
        <a:prstGeom prst="rect">
          <a:avLst/>
        </a:prstGeom>
        <a:blipFill rotWithShape="1">
          <a:blip xmlns:r="http://schemas.openxmlformats.org/officeDocument/2006/relationships" r:embed="rId2">
            <a:duotone>
              <a:schemeClr val="accent3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3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</a:blip>
          <a:stretch>
            <a:fillRect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DF93305E-90D0-41B5-9366-B9511B834CE1}">
      <dsp:nvSpPr>
        <dsp:cNvPr id="0" name=""/>
        <dsp:cNvSpPr/>
      </dsp:nvSpPr>
      <dsp:spPr>
        <a:xfrm>
          <a:off x="1224154" y="4064383"/>
          <a:ext cx="7343977" cy="1577044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99452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2400" b="1" kern="1200" dirty="0">
              <a:solidFill>
                <a:schemeClr val="tx2"/>
              </a:solidFill>
            </a:rPr>
            <a:t>Джеймс </a:t>
          </a:r>
          <a:r>
            <a:rPr lang="uk-UA" sz="2400" b="1" kern="1200" dirty="0" err="1">
              <a:solidFill>
                <a:schemeClr val="tx2"/>
              </a:solidFill>
            </a:rPr>
            <a:t>Кук</a:t>
          </a:r>
          <a:endParaRPr lang="uk-UA" sz="2400" b="1" kern="1200" dirty="0">
            <a:solidFill>
              <a:schemeClr val="tx2"/>
            </a:solidFill>
          </a:endParaRPr>
        </a:p>
        <a:p>
          <a:pPr marL="0" lvl="0" indent="0" algn="l" defTabSz="106680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2000" b="1" kern="1200" dirty="0"/>
            <a:t>У 1770 р. досяг східного узбережжя Австралії   і оголосив відкриті землі володінням Англії.</a:t>
          </a:r>
          <a:endParaRPr lang="ru-RU" sz="2000" b="1" kern="1200" dirty="0"/>
        </a:p>
      </dsp:txBody>
      <dsp:txXfrm>
        <a:off x="1224154" y="4064383"/>
        <a:ext cx="7343977" cy="1577044"/>
      </dsp:txXfrm>
    </dsp:sp>
    <dsp:sp modelId="{30272D9E-782D-48EA-AFE8-000127454EF5}">
      <dsp:nvSpPr>
        <dsp:cNvPr id="0" name=""/>
        <dsp:cNvSpPr/>
      </dsp:nvSpPr>
      <dsp:spPr>
        <a:xfrm>
          <a:off x="0" y="3946073"/>
          <a:ext cx="1444040" cy="1541702"/>
        </a:xfrm>
        <a:prstGeom prst="rect">
          <a:avLst/>
        </a:prstGeom>
        <a:blipFill rotWithShape="1">
          <a:blip xmlns:r="http://schemas.openxmlformats.org/officeDocument/2006/relationships" r:embed="rId3">
            <a:duotone>
              <a:schemeClr val="accent4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4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</a:blip>
          <a:stretch>
            <a:fillRect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47376-6256-48FC-834E-589048232C37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B74A8-0175-4E54-B9D8-008A6DD156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6564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47376-6256-48FC-834E-589048232C37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B74A8-0175-4E54-B9D8-008A6DD156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148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47376-6256-48FC-834E-589048232C37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B74A8-0175-4E54-B9D8-008A6DD156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79665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47376-6256-48FC-834E-589048232C37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B74A8-0175-4E54-B9D8-008A6DD156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862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47376-6256-48FC-834E-589048232C37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B74A8-0175-4E54-B9D8-008A6DD156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2676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47376-6256-48FC-834E-589048232C37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B74A8-0175-4E54-B9D8-008A6DD156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2970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47376-6256-48FC-834E-589048232C37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B74A8-0175-4E54-B9D8-008A6DD156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5848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47376-6256-48FC-834E-589048232C37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B74A8-0175-4E54-B9D8-008A6DD156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45359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47376-6256-48FC-834E-589048232C37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B74A8-0175-4E54-B9D8-008A6DD156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33208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47376-6256-48FC-834E-589048232C37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B74A8-0175-4E54-B9D8-008A6DD156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1365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47376-6256-48FC-834E-589048232C37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B74A8-0175-4E54-B9D8-008A6DD156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787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647376-6256-48FC-834E-589048232C37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AB74A8-0175-4E54-B9D8-008A6DD156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1864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Австралия\2b6d54f87d9f1c3621a6817a1eb15de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9273" y="-39881"/>
            <a:ext cx="9252519" cy="6858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-3332" y="5516526"/>
            <a:ext cx="9075742" cy="126188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4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Georgia" panose="02040502050405020303" pitchFamily="18" charset="0"/>
              </a:rPr>
              <a:t>АВСТРАЛІЯ</a:t>
            </a:r>
            <a:r>
              <a:rPr lang="ru-RU" sz="4400" b="1" dirty="0">
                <a:latin typeface="Georgia" panose="02040502050405020303" pitchFamily="18" charset="0"/>
              </a:rPr>
              <a:t> </a:t>
            </a:r>
            <a:r>
              <a:rPr lang="ru-RU" sz="4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Georgia" panose="02040502050405020303" pitchFamily="18" charset="0"/>
              </a:rPr>
              <a:t>-</a:t>
            </a: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Georgia" panose="02040502050405020303" pitchFamily="18" charset="0"/>
              </a:rPr>
              <a:t>  </a:t>
            </a: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Georgia" panose="02040502050405020303" pitchFamily="18" charset="0"/>
              </a:rPr>
              <a:t>НАЙМЕНШИЙ</a:t>
            </a:r>
          </a:p>
          <a:p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Georgia" panose="02040502050405020303" pitchFamily="18" charset="0"/>
              </a:rPr>
              <a:t>                                         КОНТИНЕНТ ЗЕМЛІ</a:t>
            </a:r>
          </a:p>
        </p:txBody>
      </p:sp>
    </p:spTree>
    <p:extLst>
      <p:ext uri="{BB962C8B-B14F-4D97-AF65-F5344CB8AC3E}">
        <p14:creationId xmlns:p14="http://schemas.microsoft.com/office/powerpoint/2010/main" val="38125342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:\Австралия\412837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9188320" cy="69573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932842" y="548680"/>
            <a:ext cx="3173283" cy="5847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</a:rPr>
              <a:t>Озеро  </a:t>
            </a:r>
            <a:r>
              <a:rPr lang="ru-RU" sz="32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</a:rPr>
              <a:t>Ейр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/>
              </a:solidFill>
            </a:endParaRPr>
          </a:p>
        </p:txBody>
      </p:sp>
      <p:pic>
        <p:nvPicPr>
          <p:cNvPr id="11268" name="Picture 4" descr="Serious shortage issue: Australia will share its hydrological modelling software Source with India to help the country ..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276872"/>
            <a:ext cx="5670132" cy="44043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195736" y="5949280"/>
            <a:ext cx="4323748" cy="52322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dirty="0"/>
              <a:t>    </a:t>
            </a:r>
            <a:r>
              <a:rPr lang="ru-RU" sz="2800" b="1" dirty="0" err="1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Ріка</a:t>
            </a:r>
            <a:r>
              <a:rPr lang="ru-RU" sz="2800" b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</a:t>
            </a:r>
            <a:r>
              <a:rPr lang="ru-RU" sz="2800" b="1" dirty="0" err="1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Мюррей</a:t>
            </a:r>
            <a:r>
              <a:rPr lang="ru-RU" sz="2800" b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— </a:t>
            </a:r>
            <a:r>
              <a:rPr lang="ru-RU" sz="2800" b="1" dirty="0" err="1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Дарлінґ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11266" name="Picture 2" descr="Картинки по запросу оз. эйр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444" y="365036"/>
            <a:ext cx="5246492" cy="3816424"/>
          </a:xfrm>
          <a:prstGeom prst="rect">
            <a:avLst/>
          </a:prstGeom>
          <a:ln>
            <a:noFill/>
          </a:ln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00424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:\Австралия\412837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9188320" cy="69573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9552" y="692696"/>
            <a:ext cx="813690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Gabriola" panose="04040605051002020D02" pitchFamily="82" charset="0"/>
              </a:rPr>
              <a:t>ФІЗКУЛЬТХВИЛИНКА</a:t>
            </a:r>
            <a:endParaRPr lang="uk-UA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  <a:p>
            <a:pPr algn="ctr"/>
            <a:r>
              <a:rPr lang="uk-UA" sz="3200" b="1" dirty="0"/>
              <a:t>Ми географи — дослідники малі,</a:t>
            </a:r>
            <a:endParaRPr lang="ru-RU" sz="3200" b="1" dirty="0"/>
          </a:p>
          <a:p>
            <a:pPr algn="ctr"/>
            <a:r>
              <a:rPr lang="uk-UA" sz="3200" b="1" dirty="0"/>
              <a:t>Любим крокувати по Землі.</a:t>
            </a:r>
            <a:endParaRPr lang="ru-RU" sz="3200" b="1" dirty="0"/>
          </a:p>
          <a:p>
            <a:pPr algn="ctr"/>
            <a:r>
              <a:rPr lang="uk-UA" sz="3200" b="1" dirty="0"/>
              <a:t>На захід, на схід поглядаєм,</a:t>
            </a:r>
            <a:endParaRPr lang="ru-RU" sz="3200" b="1" dirty="0"/>
          </a:p>
          <a:p>
            <a:pPr algn="ctr"/>
            <a:r>
              <a:rPr lang="uk-UA" sz="3200" b="1" dirty="0"/>
              <a:t>На північ і південь аж присідаєм.</a:t>
            </a:r>
            <a:endParaRPr lang="ru-RU" sz="3200" b="1" dirty="0"/>
          </a:p>
          <a:p>
            <a:pPr algn="ctr"/>
            <a:r>
              <a:rPr lang="uk-UA" sz="3200" b="1" dirty="0" err="1"/>
              <a:t>Налларбор</a:t>
            </a:r>
            <a:r>
              <a:rPr lang="uk-UA" sz="3200" b="1" dirty="0"/>
              <a:t> рівнину зустріли</a:t>
            </a:r>
            <a:endParaRPr lang="ru-RU" sz="3200" b="1" dirty="0"/>
          </a:p>
          <a:p>
            <a:pPr algn="ctr"/>
            <a:r>
              <a:rPr lang="uk-UA" sz="3200" b="1" dirty="0"/>
              <a:t>І гору </a:t>
            </a:r>
            <a:r>
              <a:rPr lang="uk-UA" sz="3200" b="1" dirty="0" err="1"/>
              <a:t>Косцюшко</a:t>
            </a:r>
            <a:r>
              <a:rPr lang="uk-UA" sz="3200" b="1" dirty="0"/>
              <a:t> підкорити зуміли.</a:t>
            </a:r>
            <a:endParaRPr lang="ru-RU" sz="3200" b="1" dirty="0"/>
          </a:p>
          <a:p>
            <a:pPr algn="ctr"/>
            <a:r>
              <a:rPr lang="uk-UA" sz="3200" b="1" dirty="0"/>
              <a:t>У річці </a:t>
            </a:r>
            <a:r>
              <a:rPr lang="uk-UA" sz="3200" b="1" dirty="0" err="1"/>
              <a:t>Мюррей</a:t>
            </a:r>
            <a:r>
              <a:rPr lang="uk-UA" sz="3200" b="1" dirty="0"/>
              <a:t> плавати хотілось,</a:t>
            </a:r>
            <a:endParaRPr lang="ru-RU" sz="3200" b="1" dirty="0"/>
          </a:p>
          <a:p>
            <a:pPr algn="ctr"/>
            <a:r>
              <a:rPr lang="uk-UA" sz="3200" b="1" dirty="0"/>
              <a:t>Та вже дуже потомились,</a:t>
            </a:r>
            <a:endParaRPr lang="ru-RU" sz="3200" b="1" dirty="0"/>
          </a:p>
          <a:p>
            <a:pPr algn="ctr"/>
            <a:r>
              <a:rPr lang="uk-UA" sz="3200" b="1" dirty="0"/>
              <a:t>Тому за парти ми сідаємо</a:t>
            </a:r>
            <a:endParaRPr lang="ru-RU" sz="3200" b="1" dirty="0"/>
          </a:p>
          <a:p>
            <a:pPr algn="ctr"/>
            <a:r>
              <a:rPr lang="uk-UA" sz="3200" b="1" dirty="0"/>
              <a:t>І знову в подорож рушаємо.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9230862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Австралия\r_27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34290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:\Австралия\412837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3429" y="0"/>
            <a:ext cx="9188320" cy="69573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Штриховая стрелка вправо 1"/>
          <p:cNvSpPr/>
          <p:nvPr/>
        </p:nvSpPr>
        <p:spPr>
          <a:xfrm rot="5400000">
            <a:off x="1192657" y="835662"/>
            <a:ext cx="1582076" cy="864096"/>
          </a:xfrm>
          <a:prstGeom prst="stripedRightArrow">
            <a:avLst>
              <a:gd name="adj1" fmla="val 63091"/>
              <a:gd name="adj2" fmla="val 5000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Штриховая стрелка вправо 4"/>
          <p:cNvSpPr/>
          <p:nvPr/>
        </p:nvSpPr>
        <p:spPr>
          <a:xfrm rot="5400000">
            <a:off x="6229234" y="835662"/>
            <a:ext cx="1582076" cy="864096"/>
          </a:xfrm>
          <a:prstGeom prst="stripedRightArrow">
            <a:avLst>
              <a:gd name="adj1" fmla="val 63091"/>
              <a:gd name="adj2" fmla="val 5000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56676" y="2221728"/>
            <a:ext cx="4104456" cy="452431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36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Gabriola" panose="04040605051002020D02" pitchFamily="82" charset="0"/>
              </a:rPr>
              <a:t>Ендеміки</a:t>
            </a:r>
            <a:r>
              <a:rPr lang="ru-RU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ru-RU" sz="2400" b="1" dirty="0"/>
              <a:t>(</a:t>
            </a:r>
            <a:r>
              <a:rPr lang="ru-RU" sz="2800" b="1" dirty="0" err="1"/>
              <a:t>грецьк</a:t>
            </a:r>
            <a:r>
              <a:rPr lang="ru-RU" sz="2800" b="1" dirty="0"/>
              <a:t>. </a:t>
            </a:r>
            <a:r>
              <a:rPr lang="ru-RU" sz="2800" b="1" dirty="0" err="1"/>
              <a:t>endemos</a:t>
            </a:r>
            <a:r>
              <a:rPr lang="ru-RU" sz="2800" b="1" dirty="0"/>
              <a:t> — «</a:t>
            </a:r>
            <a:r>
              <a:rPr lang="ru-RU" sz="2800" b="1" dirty="0" err="1"/>
              <a:t>місцевий</a:t>
            </a:r>
            <a:r>
              <a:rPr lang="ru-RU" sz="2800" b="1" dirty="0"/>
              <a:t>») — </a:t>
            </a:r>
            <a:r>
              <a:rPr lang="ru-RU" sz="2800" b="1" dirty="0" err="1"/>
              <a:t>рослини</a:t>
            </a:r>
            <a:r>
              <a:rPr lang="ru-RU" sz="2800" b="1" dirty="0"/>
              <a:t> та </a:t>
            </a:r>
            <a:r>
              <a:rPr lang="ru-RU" sz="2800" b="1" dirty="0" err="1"/>
              <a:t>тварини</a:t>
            </a:r>
            <a:r>
              <a:rPr lang="ru-RU" sz="2800" b="1" dirty="0"/>
              <a:t>, </a:t>
            </a:r>
            <a:r>
              <a:rPr lang="ru-RU" sz="2800" b="1" dirty="0" err="1"/>
              <a:t>які</a:t>
            </a:r>
            <a:r>
              <a:rPr lang="ru-RU" sz="2800" b="1" dirty="0"/>
              <a:t> </a:t>
            </a:r>
            <a:r>
              <a:rPr lang="ru-RU" sz="2800" b="1" dirty="0" err="1"/>
              <a:t>живуть</a:t>
            </a:r>
            <a:r>
              <a:rPr lang="ru-RU" sz="2800" b="1" dirty="0"/>
              <a:t> </a:t>
            </a:r>
            <a:r>
              <a:rPr lang="ru-RU" sz="2800" b="1" dirty="0" err="1"/>
              <a:t>лише</a:t>
            </a:r>
            <a:r>
              <a:rPr lang="ru-RU" sz="2800" b="1" dirty="0"/>
              <a:t> в </a:t>
            </a:r>
            <a:r>
              <a:rPr lang="ru-RU" sz="2800" b="1" dirty="0" err="1"/>
              <a:t>певному</a:t>
            </a:r>
            <a:r>
              <a:rPr lang="ru-RU" sz="2800" b="1" dirty="0"/>
              <a:t>, </a:t>
            </a:r>
            <a:r>
              <a:rPr lang="ru-RU" sz="2800" b="1" dirty="0" err="1"/>
              <a:t>відносно</a:t>
            </a:r>
            <a:r>
              <a:rPr lang="ru-RU" sz="2800" b="1" dirty="0"/>
              <a:t> </a:t>
            </a:r>
            <a:r>
              <a:rPr lang="ru-RU" sz="2800" b="1" dirty="0" err="1"/>
              <a:t>обмеженому</a:t>
            </a:r>
            <a:r>
              <a:rPr lang="ru-RU" sz="2800" b="1" dirty="0"/>
              <a:t> </a:t>
            </a:r>
            <a:r>
              <a:rPr lang="ru-RU" sz="2800" b="1" dirty="0" err="1"/>
              <a:t>районі</a:t>
            </a:r>
            <a:r>
              <a:rPr lang="ru-RU" sz="2800" b="1" dirty="0"/>
              <a:t> </a:t>
            </a:r>
            <a:r>
              <a:rPr lang="ru-RU" sz="2800" b="1" dirty="0" err="1"/>
              <a:t>або</a:t>
            </a:r>
            <a:r>
              <a:rPr lang="ru-RU" sz="2800" b="1" dirty="0"/>
              <a:t> </a:t>
            </a:r>
            <a:r>
              <a:rPr lang="ru-RU" sz="2800" b="1" dirty="0" err="1"/>
              <a:t>групі</a:t>
            </a:r>
            <a:r>
              <a:rPr lang="ru-RU" sz="2800" b="1" dirty="0"/>
              <a:t> </a:t>
            </a:r>
            <a:r>
              <a:rPr lang="ru-RU" sz="2800" b="1" dirty="0" err="1"/>
              <a:t>районів</a:t>
            </a:r>
            <a:endParaRPr lang="ru-RU" sz="28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788024" y="2262369"/>
            <a:ext cx="4104456" cy="452431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3600" b="1" dirty="0" err="1">
                <a:ln>
                  <a:solidFill>
                    <a:srgbClr val="FF0000"/>
                  </a:solidFill>
                </a:ln>
                <a:latin typeface="Gabriola" panose="04040605051002020D02" pitchFamily="82" charset="0"/>
              </a:rPr>
              <a:t>Релікти</a:t>
            </a:r>
            <a:endParaRPr lang="ru-RU" sz="3600" b="1" dirty="0">
              <a:ln>
                <a:solidFill>
                  <a:srgbClr val="FF0000"/>
                </a:solidFill>
              </a:ln>
              <a:latin typeface="Gabriola" panose="04040605051002020D02" pitchFamily="82" charset="0"/>
            </a:endParaRPr>
          </a:p>
          <a:p>
            <a:pPr algn="ctr">
              <a:lnSpc>
                <a:spcPct val="150000"/>
              </a:lnSpc>
            </a:pPr>
            <a:r>
              <a:rPr lang="ru-RU" sz="2800" b="1" dirty="0"/>
              <a:t>(лат. </a:t>
            </a:r>
            <a:r>
              <a:rPr lang="ru-RU" sz="2800" b="1" dirty="0" err="1"/>
              <a:t>reliotus</a:t>
            </a:r>
            <a:r>
              <a:rPr lang="ru-RU" sz="2800" b="1" dirty="0"/>
              <a:t> — «</a:t>
            </a:r>
            <a:r>
              <a:rPr lang="ru-RU" sz="2800" b="1" dirty="0" err="1"/>
              <a:t>залишений</a:t>
            </a:r>
            <a:r>
              <a:rPr lang="ru-RU" sz="2800" b="1" dirty="0"/>
              <a:t>») — </a:t>
            </a:r>
            <a:r>
              <a:rPr lang="ru-RU" sz="2800" b="1" dirty="0" err="1"/>
              <a:t>види</a:t>
            </a:r>
            <a:r>
              <a:rPr lang="ru-RU" sz="2800" b="1" dirty="0"/>
              <a:t> </a:t>
            </a:r>
            <a:r>
              <a:rPr lang="ru-RU" sz="2800" b="1" dirty="0" err="1"/>
              <a:t>рослин</a:t>
            </a:r>
            <a:r>
              <a:rPr lang="ru-RU" sz="2800" b="1" dirty="0"/>
              <a:t> і </a:t>
            </a:r>
            <a:r>
              <a:rPr lang="ru-RU" sz="2800" b="1" dirty="0" err="1"/>
              <a:t>тварин</a:t>
            </a:r>
            <a:r>
              <a:rPr lang="ru-RU" sz="2800" b="1" dirty="0"/>
              <a:t>, </a:t>
            </a:r>
            <a:r>
              <a:rPr lang="ru-RU" sz="2800" b="1" dirty="0" err="1"/>
              <a:t>залишки</a:t>
            </a:r>
            <a:r>
              <a:rPr lang="ru-RU" sz="2800" b="1" dirty="0"/>
              <a:t> </a:t>
            </a:r>
            <a:r>
              <a:rPr lang="ru-RU" sz="2800" b="1" dirty="0" err="1"/>
              <a:t>давньої</a:t>
            </a:r>
            <a:r>
              <a:rPr lang="ru-RU" sz="2800" b="1" dirty="0"/>
              <a:t> </a:t>
            </a:r>
            <a:r>
              <a:rPr lang="ru-RU" sz="2800" b="1" dirty="0" err="1"/>
              <a:t>флори</a:t>
            </a:r>
            <a:r>
              <a:rPr lang="ru-RU" sz="2800" b="1" dirty="0"/>
              <a:t> й </a:t>
            </a:r>
            <a:r>
              <a:rPr lang="ru-RU" sz="2800" b="1" dirty="0" err="1"/>
              <a:t>фауни</a:t>
            </a:r>
            <a:r>
              <a:rPr lang="ru-RU" sz="2800" b="1" dirty="0"/>
              <a:t>, </a:t>
            </a:r>
            <a:r>
              <a:rPr lang="ru-RU" sz="2800" b="1" dirty="0" err="1"/>
              <a:t>що</a:t>
            </a:r>
            <a:r>
              <a:rPr lang="ru-RU" sz="2800" b="1" dirty="0"/>
              <a:t> </a:t>
            </a:r>
            <a:r>
              <a:rPr lang="ru-RU" sz="2800" b="1" dirty="0" err="1"/>
              <a:t>збереглися</a:t>
            </a:r>
            <a:r>
              <a:rPr lang="ru-RU" sz="2800" b="1" dirty="0"/>
              <a:t> </a:t>
            </a:r>
            <a:r>
              <a:rPr lang="ru-RU" sz="2800" b="1" dirty="0" err="1"/>
              <a:t>донині</a:t>
            </a:r>
            <a:endParaRPr lang="ru-RU" sz="2800" b="1" dirty="0"/>
          </a:p>
        </p:txBody>
      </p:sp>
      <p:pic>
        <p:nvPicPr>
          <p:cNvPr id="4" name="Picture 2" descr="D:\Downloads\512px-Australia_(orthographic_projection)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6514" y="608736"/>
            <a:ext cx="2232248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81402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" name="Picture 3" descr="D:\Австралия\599920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24528" cy="6846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7" name="Рисунок 3" descr="Картинки по запросу фото пляшкове дерево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4628" y="3022717"/>
            <a:ext cx="3179820" cy="361946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 descr="Эвкалипт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57200"/>
            <a:ext cx="5101100" cy="37416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Картинки по запросу фото араукарія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28599"/>
            <a:ext cx="2966974" cy="27941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Похожее изображение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958" y="3894290"/>
            <a:ext cx="5119891" cy="27588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251520" y="228600"/>
            <a:ext cx="5173108" cy="5232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sz="2800" b="1" dirty="0">
                <a:solidFill>
                  <a:schemeClr val="tx2"/>
                </a:solidFill>
              </a:rPr>
              <a:t>Своєрідні рослини Австралії  </a:t>
            </a:r>
            <a:endParaRPr lang="ru-RU" sz="2800" b="1" dirty="0">
              <a:solidFill>
                <a:schemeClr val="tx2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3799418"/>
            <a:ext cx="1440160" cy="40011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sz="2000" b="1" dirty="0"/>
              <a:t>Евкаліпт</a:t>
            </a:r>
            <a:r>
              <a:rPr lang="uk-UA" b="1" dirty="0"/>
              <a:t> 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613443" y="6270150"/>
            <a:ext cx="2365691" cy="369332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b="1" dirty="0"/>
              <a:t>Пляшкове дерево</a:t>
            </a:r>
            <a:endParaRPr lang="ru-RU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691680" y="6279815"/>
            <a:ext cx="3599960" cy="40011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uk-UA" sz="2000" b="1" dirty="0" err="1"/>
              <a:t>Скреб</a:t>
            </a:r>
            <a:r>
              <a:rPr lang="uk-UA" sz="2000" b="1" dirty="0"/>
              <a:t> – зарості колючих кущів</a:t>
            </a:r>
            <a:endParaRPr lang="ru-RU" sz="20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868145" y="2653384"/>
            <a:ext cx="3291126" cy="40011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sz="2000" b="1" dirty="0"/>
              <a:t>Араукарія – давні хвойні 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26528236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D:\Австралия\599920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24528" cy="6846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 descr="Картинки по запросу фото кенгуру австралии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783866"/>
            <a:ext cx="4032448" cy="31491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KOALA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60647"/>
            <a:ext cx="4032448" cy="31623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Картинки по запросу фото качкодзьоб австралії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0098" y="3573016"/>
            <a:ext cx="4608512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227793" y="260647"/>
            <a:ext cx="5173108" cy="5232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sz="2800" b="1" dirty="0">
                <a:solidFill>
                  <a:schemeClr val="tx2"/>
                </a:solidFill>
              </a:rPr>
              <a:t>Своєрідні тварини Австралії  </a:t>
            </a:r>
            <a:endParaRPr lang="ru-RU" sz="2800" b="1" dirty="0">
              <a:solidFill>
                <a:schemeClr val="tx2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11560" y="3763079"/>
            <a:ext cx="1584176" cy="40011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dirty="0"/>
              <a:t> </a:t>
            </a:r>
            <a:r>
              <a:rPr lang="uk-UA" sz="2000" b="1" dirty="0"/>
              <a:t>Кенгуру</a:t>
            </a:r>
            <a:r>
              <a:rPr lang="uk-UA" dirty="0"/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406153" y="3172906"/>
            <a:ext cx="1440159" cy="40011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sz="2000" b="1" dirty="0"/>
              <a:t> </a:t>
            </a:r>
            <a:r>
              <a:rPr lang="uk-UA" sz="2000" b="1" dirty="0" err="1"/>
              <a:t>Коала</a:t>
            </a:r>
            <a:endParaRPr lang="ru-RU" sz="20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804248" y="6093296"/>
            <a:ext cx="1800200" cy="40011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sz="2000" b="1" dirty="0"/>
              <a:t>Качкодзьоб 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952792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:\Австралия\599920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24528" cy="68460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Рисунок 13" descr="Картинки по запросу фото дика собака дінго австралії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2264" y="304015"/>
            <a:ext cx="4045937" cy="33003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27793" y="260647"/>
            <a:ext cx="5173108" cy="5232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sz="2800" b="1" dirty="0">
                <a:solidFill>
                  <a:schemeClr val="tx2"/>
                </a:solidFill>
              </a:rPr>
              <a:t>Своєрідні тварини Австралії  </a:t>
            </a:r>
            <a:endParaRPr lang="ru-RU" sz="2800" b="1" dirty="0">
              <a:solidFill>
                <a:schemeClr val="tx2"/>
              </a:solidFill>
            </a:endParaRPr>
          </a:p>
        </p:txBody>
      </p:sp>
      <p:pic>
        <p:nvPicPr>
          <p:cNvPr id="1025" name="Рисунок 14" descr="Картинки по запросу фото страус эму австралії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793" y="783867"/>
            <a:ext cx="3768143" cy="282050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2647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  <a:endParaRPr kumimoji="0" lang="uk-UA" alt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0" y="68865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  <a:endParaRPr kumimoji="0" lang="uk-UA" alt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0" y="90487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Рисунок 13" descr="Картинки по запросу фото єхидна австралії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623101"/>
            <a:ext cx="3678779" cy="28557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6713084" y="3222992"/>
            <a:ext cx="2259786" cy="40011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uk-UA" sz="2000" b="1" dirty="0"/>
              <a:t>Дика собака </a:t>
            </a:r>
            <a:r>
              <a:rPr lang="uk-UA" sz="2000" b="1" dirty="0" err="1"/>
              <a:t>дінго</a:t>
            </a:r>
            <a:r>
              <a:rPr lang="uk-UA" sz="2000" b="1" dirty="0"/>
              <a:t> </a:t>
            </a:r>
            <a:endParaRPr lang="ru-RU" sz="2000" b="1" dirty="0"/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5784206" y="6078790"/>
            <a:ext cx="1512168" cy="400110"/>
          </a:xfrm>
          <a:prstGeom prst="rect">
            <a:avLst/>
          </a:prstGeom>
          <a:solidFill>
            <a:schemeClr val="bg2"/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Єхидна</a:t>
            </a: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67544" y="3222992"/>
            <a:ext cx="1644320" cy="40011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uk-UA" sz="2000" b="1" dirty="0"/>
              <a:t>Страус </a:t>
            </a:r>
            <a:r>
              <a:rPr lang="uk-UA" sz="2000" b="1" dirty="0" err="1"/>
              <a:t>ему</a:t>
            </a:r>
            <a:endParaRPr lang="ru-RU" sz="2000" b="1" dirty="0"/>
          </a:p>
        </p:txBody>
      </p:sp>
      <p:pic>
        <p:nvPicPr>
          <p:cNvPr id="17" name="Рисунок 16" descr="Картинки по запросу птах лірохвіст фото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9536" y="3789040"/>
            <a:ext cx="2686519" cy="2689860"/>
          </a:xfrm>
          <a:prstGeom prst="rect">
            <a:avLst/>
          </a:prstGeom>
          <a:noFill/>
          <a:ln w="19050">
            <a:solidFill>
              <a:schemeClr val="bg2">
                <a:lumMod val="50000"/>
              </a:schemeClr>
            </a:solidFill>
          </a:ln>
        </p:spPr>
      </p:pic>
      <p:sp>
        <p:nvSpPr>
          <p:cNvPr id="12" name="Прямоугольник 11"/>
          <p:cNvSpPr/>
          <p:nvPr/>
        </p:nvSpPr>
        <p:spPr>
          <a:xfrm>
            <a:off x="2279393" y="6235833"/>
            <a:ext cx="1453402" cy="40011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sz="2000" b="1" dirty="0"/>
              <a:t>Лірохвіст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36080554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инки по запросу фото великий барєрний риф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4879513" y="6348001"/>
            <a:ext cx="4257412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uk-UA" sz="2400" b="1" dirty="0"/>
              <a:t>Великий бар</a:t>
            </a:r>
            <a:r>
              <a:rPr lang="ru-RU" sz="2400" b="1" dirty="0"/>
              <a:t>’</a:t>
            </a:r>
            <a:r>
              <a:rPr lang="uk-UA" sz="2400" b="1" dirty="0" err="1"/>
              <a:t>єрний</a:t>
            </a:r>
            <a:r>
              <a:rPr lang="uk-UA" sz="2400" b="1" dirty="0"/>
              <a:t> риф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9276438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3" descr="D:\Австралия\599920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8" y="-22417"/>
            <a:ext cx="9324528" cy="67637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Скругленный прямоугольник 44"/>
          <p:cNvSpPr/>
          <p:nvPr/>
        </p:nvSpPr>
        <p:spPr>
          <a:xfrm>
            <a:off x="395536" y="1163652"/>
            <a:ext cx="8496944" cy="5577715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835696" y="332656"/>
            <a:ext cx="564770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4800" b="1" dirty="0">
                <a:solidFill>
                  <a:schemeClr val="tx2"/>
                </a:solidFill>
                <a:latin typeface="Gabriola" panose="04040605051002020D02" pitchFamily="82" charset="0"/>
              </a:rPr>
              <a:t>«Асоціативний кущ»           </a:t>
            </a:r>
            <a:endParaRPr lang="ru-RU" sz="4800" b="1" dirty="0">
              <a:solidFill>
                <a:schemeClr val="tx2"/>
              </a:solidFill>
              <a:latin typeface="Gabriola" panose="04040605051002020D02" pitchFamily="82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875579" y="3109748"/>
            <a:ext cx="3528391" cy="842194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uk-UA" sz="2800" b="1" dirty="0">
                <a:effectLst/>
                <a:ea typeface="Calibri"/>
                <a:cs typeface="Times New Roman"/>
              </a:rPr>
              <a:t>АВСТРАЛІЯ</a:t>
            </a:r>
            <a:endParaRPr lang="ru-RU" sz="2800" dirty="0">
              <a:effectLst/>
              <a:ea typeface="Calibri"/>
              <a:cs typeface="Times New Roman"/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4610568" y="3972985"/>
            <a:ext cx="58414" cy="1319451"/>
          </a:xfrm>
          <a:prstGeom prst="straightConnector1">
            <a:avLst/>
          </a:prstGeom>
          <a:ln w="5715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5160331" y="3933056"/>
            <a:ext cx="914400" cy="914400"/>
          </a:xfrm>
          <a:prstGeom prst="straightConnector1">
            <a:avLst/>
          </a:prstGeom>
          <a:ln w="5715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6372199" y="3515785"/>
            <a:ext cx="914400" cy="0"/>
          </a:xfrm>
          <a:prstGeom prst="straightConnector1">
            <a:avLst/>
          </a:prstGeom>
          <a:ln w="5715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3329073" y="3999059"/>
            <a:ext cx="648072" cy="914400"/>
          </a:xfrm>
          <a:prstGeom prst="straightConnector1">
            <a:avLst/>
          </a:prstGeom>
          <a:ln w="5715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6074731" y="3789040"/>
            <a:ext cx="873533" cy="432048"/>
          </a:xfrm>
          <a:prstGeom prst="straightConnector1">
            <a:avLst/>
          </a:prstGeom>
          <a:ln w="5715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H="1" flipV="1">
            <a:off x="4565746" y="1772816"/>
            <a:ext cx="23030" cy="1254441"/>
          </a:xfrm>
          <a:prstGeom prst="straightConnector1">
            <a:avLst/>
          </a:prstGeom>
          <a:ln w="5715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H="1">
            <a:off x="2411760" y="3801616"/>
            <a:ext cx="792089" cy="588640"/>
          </a:xfrm>
          <a:prstGeom prst="straightConnector1">
            <a:avLst/>
          </a:prstGeom>
          <a:ln w="5715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H="1">
            <a:off x="1835696" y="3530845"/>
            <a:ext cx="972108" cy="0"/>
          </a:xfrm>
          <a:prstGeom prst="straightConnector1">
            <a:avLst/>
          </a:prstGeom>
          <a:ln w="5715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flipH="1" flipV="1">
            <a:off x="3653109" y="2140213"/>
            <a:ext cx="349190" cy="914402"/>
          </a:xfrm>
          <a:prstGeom prst="straightConnector1">
            <a:avLst/>
          </a:prstGeom>
          <a:ln w="5715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flipV="1">
            <a:off x="5249898" y="2112857"/>
            <a:ext cx="281898" cy="969114"/>
          </a:xfrm>
          <a:prstGeom prst="straightConnector1">
            <a:avLst/>
          </a:prstGeom>
          <a:ln w="5715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 flipV="1">
            <a:off x="5956518" y="2509268"/>
            <a:ext cx="544294" cy="681935"/>
          </a:xfrm>
          <a:prstGeom prst="straightConnector1">
            <a:avLst/>
          </a:prstGeom>
          <a:ln w="5715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 flipH="1" flipV="1">
            <a:off x="2555776" y="2597414"/>
            <a:ext cx="648073" cy="687571"/>
          </a:xfrm>
          <a:prstGeom prst="straightConnector1">
            <a:avLst/>
          </a:prstGeom>
          <a:ln w="5715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50833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3D6E3DE-8DBC-4C72-98DA-0B5FA38C5F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49936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Австралия\412837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9188320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Картинки по запросу корабли колумб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401616"/>
            <a:ext cx="5472608" cy="345638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1308165688_gulfstream-g650_630_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78911"/>
            <a:ext cx="3932312" cy="335607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6" descr="Картинки по запросу географические открыти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8" descr="Картинки по запросу географические открытия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439856" y="378911"/>
            <a:ext cx="417646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000" b="1" dirty="0">
                <a:latin typeface="Gabriola" panose="04040605051002020D02" pitchFamily="82" charset="0"/>
              </a:rPr>
              <a:t>Ти на Землі живеш, </a:t>
            </a:r>
          </a:p>
          <a:p>
            <a:pPr algn="ctr"/>
            <a:r>
              <a:rPr lang="uk-UA" sz="4000" b="1" dirty="0">
                <a:latin typeface="Gabriola" panose="04040605051002020D02" pitchFamily="82" charset="0"/>
              </a:rPr>
              <a:t>Тож , </a:t>
            </a:r>
            <a:r>
              <a:rPr lang="uk-UA" sz="4000" b="1" dirty="0" err="1">
                <a:latin typeface="Gabriola" panose="04040605051002020D02" pitchFamily="82" charset="0"/>
              </a:rPr>
              <a:t>пізнавай</a:t>
            </a:r>
            <a:r>
              <a:rPr lang="uk-UA" sz="4000" b="1" dirty="0">
                <a:latin typeface="Gabriola" panose="04040605051002020D02" pitchFamily="82" charset="0"/>
              </a:rPr>
              <a:t> її!..</a:t>
            </a:r>
            <a:endParaRPr lang="ru-RU" sz="4000" b="1" dirty="0">
              <a:latin typeface="Gabriola" panose="04040605051002020D02" pitchFamily="82" charset="0"/>
            </a:endParaRPr>
          </a:p>
          <a:p>
            <a:pPr algn="ctr"/>
            <a:r>
              <a:rPr lang="uk-UA" sz="4000" b="1" dirty="0">
                <a:latin typeface="Gabriola" panose="04040605051002020D02" pitchFamily="82" charset="0"/>
              </a:rPr>
              <a:t>Ти, як </a:t>
            </a:r>
            <a:r>
              <a:rPr lang="ru-RU" sz="4000" b="1" dirty="0">
                <a:latin typeface="Gabriola" panose="04040605051002020D02" pitchFamily="82" charset="0"/>
              </a:rPr>
              <a:t>Колумб,</a:t>
            </a:r>
          </a:p>
          <a:p>
            <a:pPr algn="ctr"/>
            <a:r>
              <a:rPr lang="uk-UA" sz="4000" b="1" dirty="0">
                <a:latin typeface="Gabriola" panose="04040605051002020D02" pitchFamily="82" charset="0"/>
              </a:rPr>
              <a:t>Відкрий щодня нову країну,</a:t>
            </a:r>
            <a:endParaRPr lang="ru-RU" sz="4000" b="1" dirty="0">
              <a:latin typeface="Gabriola" panose="04040605051002020D02" pitchFamily="82" charset="0"/>
            </a:endParaRPr>
          </a:p>
          <a:p>
            <a:pPr algn="ctr"/>
            <a:r>
              <a:rPr lang="uk-UA" sz="4000" b="1" dirty="0">
                <a:latin typeface="Gabriola" panose="04040605051002020D02" pitchFamily="82" charset="0"/>
              </a:rPr>
              <a:t>Материк чи річку край села.</a:t>
            </a:r>
            <a:endParaRPr lang="ru-RU" sz="4000" b="1" dirty="0">
              <a:latin typeface="Gabriola" panose="04040605051002020D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32859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0F77EA5-D145-49D4-84CD-F0752C5CB8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29943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:\Австралия\412837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9188320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53700" y="404664"/>
            <a:ext cx="8366772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uk-UA" sz="3200" b="1" dirty="0">
                <a:solidFill>
                  <a:schemeClr val="tx2">
                    <a:lumMod val="75000"/>
                  </a:schemeClr>
                </a:solidFill>
              </a:rPr>
              <a:t>Очікувані результати</a:t>
            </a:r>
            <a:r>
              <a:rPr lang="uk-UA" sz="3200" b="1" dirty="0"/>
              <a:t>:</a:t>
            </a:r>
            <a:endParaRPr lang="uk-UA" sz="2000" b="1" dirty="0"/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uk-UA" sz="2400" b="1" dirty="0"/>
              <a:t>Навчитись виділяти  своєрідність та особливості природи материка Австралії .</a:t>
            </a:r>
            <a:endParaRPr lang="ru-RU" sz="2400" b="1" dirty="0"/>
          </a:p>
          <a:p>
            <a:pPr marL="342900" lvl="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uk-UA" sz="2400" b="1" dirty="0"/>
              <a:t>Формувати географічне мислення, вміння аналізувати, встановлювати причинно-наслідкові зв’язки. </a:t>
            </a:r>
            <a:endParaRPr lang="ru-RU" sz="2400" b="1" dirty="0"/>
          </a:p>
          <a:p>
            <a:pPr marL="342900" lvl="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uk-UA" sz="2400" b="1" dirty="0"/>
              <a:t>Розвивати навички монологічної мови, читання і аудіювання з вилученням необхідної інформації.</a:t>
            </a:r>
            <a:endParaRPr lang="ru-RU" sz="2400" b="1" dirty="0"/>
          </a:p>
          <a:p>
            <a:pPr marL="342900" lvl="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uk-UA" sz="2400" b="1" dirty="0"/>
              <a:t>В</a:t>
            </a:r>
            <a:r>
              <a:rPr lang="ru-RU" sz="2400" b="1" dirty="0" err="1"/>
              <a:t>досконал</a:t>
            </a:r>
            <a:r>
              <a:rPr lang="uk-UA" sz="2400" b="1" dirty="0"/>
              <a:t>и</a:t>
            </a:r>
            <a:r>
              <a:rPr lang="ru-RU" sz="2400" b="1" dirty="0" err="1"/>
              <a:t>ти</a:t>
            </a:r>
            <a:r>
              <a:rPr lang="ru-RU" sz="2400" b="1" dirty="0"/>
              <a:t> </a:t>
            </a:r>
            <a:r>
              <a:rPr lang="ru-RU" sz="2400" b="1" dirty="0" err="1"/>
              <a:t>практичні</a:t>
            </a:r>
            <a:r>
              <a:rPr lang="ru-RU" sz="2400" b="1" dirty="0"/>
              <a:t> </a:t>
            </a:r>
            <a:r>
              <a:rPr lang="ru-RU" sz="2400" b="1" dirty="0" err="1"/>
              <a:t>вміння</a:t>
            </a:r>
            <a:r>
              <a:rPr lang="ru-RU" sz="2400" b="1" dirty="0"/>
              <a:t> та </a:t>
            </a:r>
            <a:r>
              <a:rPr lang="ru-RU" sz="2400" b="1" dirty="0" err="1"/>
              <a:t>навички</a:t>
            </a:r>
            <a:r>
              <a:rPr lang="ru-RU" sz="2400" b="1" dirty="0"/>
              <a:t> </a:t>
            </a:r>
            <a:r>
              <a:rPr lang="ru-RU" sz="2400" b="1" dirty="0" err="1"/>
              <a:t>працювати</a:t>
            </a:r>
            <a:r>
              <a:rPr lang="ru-RU" sz="2400" b="1" dirty="0"/>
              <a:t> з картами атласу, </a:t>
            </a:r>
            <a:r>
              <a:rPr lang="ru-RU" sz="2400" b="1" dirty="0" err="1"/>
              <a:t>підручником</a:t>
            </a:r>
            <a:r>
              <a:rPr lang="ru-RU" sz="2400" b="1" dirty="0"/>
              <a:t> та </a:t>
            </a:r>
            <a:r>
              <a:rPr lang="ru-RU" sz="2400" b="1" dirty="0" err="1"/>
              <a:t>іншими</a:t>
            </a:r>
            <a:r>
              <a:rPr lang="ru-RU" sz="2400" b="1" dirty="0"/>
              <a:t> </a:t>
            </a:r>
            <a:r>
              <a:rPr lang="ru-RU" sz="2400" b="1" dirty="0" err="1"/>
              <a:t>джерелами</a:t>
            </a:r>
            <a:r>
              <a:rPr lang="ru-RU" sz="2400" b="1" dirty="0"/>
              <a:t> </a:t>
            </a:r>
            <a:r>
              <a:rPr lang="ru-RU" sz="2400" b="1" dirty="0" err="1"/>
              <a:t>знань</a:t>
            </a:r>
            <a:r>
              <a:rPr lang="uk-UA" sz="2400" b="1" dirty="0"/>
              <a:t>.</a:t>
            </a:r>
            <a:endParaRPr lang="ru-RU" sz="2400" b="1" dirty="0"/>
          </a:p>
          <a:p>
            <a:pPr marL="342900" lvl="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uk-UA" sz="2400" b="1" dirty="0"/>
              <a:t>Формувати соціокультурні, інформаційні компетентності</a:t>
            </a:r>
            <a:r>
              <a:rPr lang="uk-UA" sz="2000" b="1" dirty="0"/>
              <a:t>.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665308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5901423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7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5725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400" b="1" dirty="0">
                          <a:solidFill>
                            <a:schemeClr val="tx1"/>
                          </a:solidFill>
                          <a:effectLst/>
                        </a:rPr>
                        <a:t>State – </a:t>
                      </a:r>
                      <a:r>
                        <a:rPr lang="uk-UA" sz="2400" b="1" dirty="0">
                          <a:solidFill>
                            <a:schemeClr val="tx1"/>
                          </a:solidFill>
                          <a:effectLst/>
                        </a:rPr>
                        <a:t>держава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400" b="1" dirty="0">
                          <a:solidFill>
                            <a:schemeClr val="tx1"/>
                          </a:solidFill>
                          <a:effectLst/>
                        </a:rPr>
                        <a:t>To occupy – </a:t>
                      </a:r>
                      <a:r>
                        <a:rPr lang="uk-UA" sz="2400" b="1" dirty="0">
                          <a:solidFill>
                            <a:schemeClr val="tx1"/>
                          </a:solidFill>
                          <a:effectLst/>
                        </a:rPr>
                        <a:t>займати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5725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400" b="1" dirty="0">
                          <a:solidFill>
                            <a:schemeClr val="tx1"/>
                          </a:solidFill>
                          <a:effectLst/>
                        </a:rPr>
                        <a:t>Aborigine –</a:t>
                      </a:r>
                      <a:r>
                        <a:rPr lang="uk-UA" sz="2400" b="1" dirty="0">
                          <a:solidFill>
                            <a:schemeClr val="tx1"/>
                          </a:solidFill>
                          <a:effectLst/>
                        </a:rPr>
                        <a:t> абориген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400" b="1" dirty="0">
                          <a:solidFill>
                            <a:schemeClr val="tx1"/>
                          </a:solidFill>
                          <a:effectLst/>
                        </a:rPr>
                        <a:t>Desert – </a:t>
                      </a:r>
                      <a:r>
                        <a:rPr lang="uk-UA" sz="2400" b="1" dirty="0">
                          <a:solidFill>
                            <a:schemeClr val="tx1"/>
                          </a:solidFill>
                          <a:effectLst/>
                        </a:rPr>
                        <a:t>пустеля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5725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400" b="1" dirty="0">
                          <a:solidFill>
                            <a:schemeClr val="tx1"/>
                          </a:solidFill>
                          <a:effectLst/>
                        </a:rPr>
                        <a:t>Hemisphere – </a:t>
                      </a:r>
                      <a:r>
                        <a:rPr lang="uk-UA" sz="2400" b="1" dirty="0">
                          <a:solidFill>
                            <a:schemeClr val="tx1"/>
                          </a:solidFill>
                          <a:effectLst/>
                        </a:rPr>
                        <a:t>півкуля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400" b="1" dirty="0">
                          <a:solidFill>
                            <a:schemeClr val="tx1"/>
                          </a:solidFill>
                          <a:effectLst/>
                        </a:rPr>
                        <a:t>To be washed by –</a:t>
                      </a:r>
                      <a:r>
                        <a:rPr lang="uk-UA" sz="2400" b="1" dirty="0">
                          <a:solidFill>
                            <a:schemeClr val="tx1"/>
                          </a:solidFill>
                          <a:effectLst/>
                        </a:rPr>
                        <a:t> омивається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5725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400" b="1" dirty="0">
                          <a:solidFill>
                            <a:schemeClr val="tx1"/>
                          </a:solidFill>
                          <a:effectLst/>
                        </a:rPr>
                        <a:t>Continent –</a:t>
                      </a:r>
                      <a:r>
                        <a:rPr lang="uk-UA" sz="2400" b="1" dirty="0">
                          <a:solidFill>
                            <a:schemeClr val="tx1"/>
                          </a:solidFill>
                          <a:effectLst/>
                        </a:rPr>
                        <a:t> континент, материк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400" b="1" dirty="0">
                          <a:solidFill>
                            <a:schemeClr val="tx1"/>
                          </a:solidFill>
                          <a:effectLst/>
                        </a:rPr>
                        <a:t>The Indian Ocean – </a:t>
                      </a:r>
                      <a:r>
                        <a:rPr lang="uk-UA" sz="2400" b="1" dirty="0">
                          <a:solidFill>
                            <a:schemeClr val="tx1"/>
                          </a:solidFill>
                          <a:effectLst/>
                        </a:rPr>
                        <a:t>Індійський океан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5725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400" b="1" dirty="0">
                          <a:solidFill>
                            <a:schemeClr val="tx1"/>
                          </a:solidFill>
                          <a:effectLst/>
                        </a:rPr>
                        <a:t>South-southern –</a:t>
                      </a:r>
                      <a:r>
                        <a:rPr lang="uk-UA" sz="2400" b="1" dirty="0">
                          <a:solidFill>
                            <a:schemeClr val="tx1"/>
                          </a:solidFill>
                          <a:effectLst/>
                        </a:rPr>
                        <a:t> південь, південний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400" b="1" dirty="0">
                          <a:solidFill>
                            <a:schemeClr val="tx1"/>
                          </a:solidFill>
                          <a:effectLst/>
                        </a:rPr>
                        <a:t>The Pacific Ocean – </a:t>
                      </a:r>
                      <a:r>
                        <a:rPr lang="uk-UA" sz="2400" b="1" dirty="0">
                          <a:solidFill>
                            <a:schemeClr val="tx1"/>
                          </a:solidFill>
                          <a:effectLst/>
                        </a:rPr>
                        <a:t>Тихий океан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5725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400" b="1" dirty="0">
                          <a:solidFill>
                            <a:schemeClr val="tx1"/>
                          </a:solidFill>
                          <a:effectLst/>
                        </a:rPr>
                        <a:t>North-northern –</a:t>
                      </a:r>
                      <a:r>
                        <a:rPr lang="uk-UA" sz="2400" b="1" dirty="0">
                          <a:solidFill>
                            <a:schemeClr val="tx1"/>
                          </a:solidFill>
                          <a:effectLst/>
                        </a:rPr>
                        <a:t> північ, північний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400" b="1" dirty="0">
                          <a:solidFill>
                            <a:schemeClr val="tx1"/>
                          </a:solidFill>
                          <a:effectLst/>
                        </a:rPr>
                        <a:t>Coast –</a:t>
                      </a:r>
                      <a:r>
                        <a:rPr lang="uk-UA" sz="2400" b="1" dirty="0">
                          <a:solidFill>
                            <a:schemeClr val="tx1"/>
                          </a:solidFill>
                          <a:effectLst/>
                        </a:rPr>
                        <a:t> узбережжя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5725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400" b="1" dirty="0">
                          <a:solidFill>
                            <a:schemeClr val="tx1"/>
                          </a:solidFill>
                          <a:effectLst/>
                        </a:rPr>
                        <a:t>West-western -</a:t>
                      </a:r>
                      <a:r>
                        <a:rPr lang="uk-UA" sz="2400" b="1" dirty="0">
                          <a:solidFill>
                            <a:schemeClr val="tx1"/>
                          </a:solidFill>
                          <a:effectLst/>
                        </a:rPr>
                        <a:t>захід, західний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400" b="1" dirty="0">
                          <a:solidFill>
                            <a:schemeClr val="tx1"/>
                          </a:solidFill>
                          <a:effectLst/>
                        </a:rPr>
                        <a:t>Population –</a:t>
                      </a:r>
                      <a:r>
                        <a:rPr lang="uk-UA" sz="2400" b="1" dirty="0">
                          <a:solidFill>
                            <a:schemeClr val="tx1"/>
                          </a:solidFill>
                          <a:effectLst/>
                        </a:rPr>
                        <a:t> населення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5725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400" b="1" dirty="0">
                          <a:solidFill>
                            <a:schemeClr val="tx1"/>
                          </a:solidFill>
                          <a:effectLst/>
                        </a:rPr>
                        <a:t>East – eastern – </a:t>
                      </a:r>
                      <a:r>
                        <a:rPr lang="uk-UA" sz="2400" b="1" dirty="0">
                          <a:solidFill>
                            <a:schemeClr val="tx1"/>
                          </a:solidFill>
                          <a:effectLst/>
                        </a:rPr>
                        <a:t>схід, східний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400" b="1" dirty="0">
                          <a:solidFill>
                            <a:schemeClr val="tx1"/>
                          </a:solidFill>
                          <a:effectLst/>
                        </a:rPr>
                        <a:t>The capital city –</a:t>
                      </a:r>
                      <a:r>
                        <a:rPr lang="uk-UA" sz="2400" b="1" dirty="0">
                          <a:solidFill>
                            <a:schemeClr val="tx1"/>
                          </a:solidFill>
                          <a:effectLst/>
                        </a:rPr>
                        <a:t> столиця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17578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Австралия\hello_html_62c4be6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3" y="0"/>
            <a:ext cx="921975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44095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D:\Австралия\599920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24528" cy="6846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D:\Австралия\anti-world-map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772" y="260648"/>
            <a:ext cx="8856984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195736" y="4950382"/>
            <a:ext cx="6624736" cy="14766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b="1" dirty="0">
                <a:latin typeface="Gabriola" panose="04040605051002020D02" pitchFamily="82" charset="0"/>
              </a:rPr>
              <a:t>Вона </a:t>
            </a:r>
            <a:r>
              <a:rPr lang="ru-RU" sz="3200" b="1" dirty="0" err="1">
                <a:latin typeface="Gabriola" panose="04040605051002020D02" pitchFamily="82" charset="0"/>
              </a:rPr>
              <a:t>знаходиться</a:t>
            </a:r>
            <a:r>
              <a:rPr lang="ru-RU" sz="3200" b="1" dirty="0">
                <a:latin typeface="Gabriola" panose="04040605051002020D02" pitchFamily="82" charset="0"/>
              </a:rPr>
              <a:t> </a:t>
            </a:r>
            <a:r>
              <a:rPr lang="ru-RU" sz="3200" b="1" dirty="0" err="1">
                <a:latin typeface="Gabriola" panose="04040605051002020D02" pitchFamily="82" charset="0"/>
              </a:rPr>
              <a:t>під</a:t>
            </a:r>
            <a:r>
              <a:rPr lang="ru-RU" sz="3200" b="1" dirty="0">
                <a:latin typeface="Gabriola" panose="04040605051002020D02" pitchFamily="82" charset="0"/>
              </a:rPr>
              <a:t> нами,</a:t>
            </a:r>
          </a:p>
          <a:p>
            <a:pPr>
              <a:lnSpc>
                <a:spcPct val="150000"/>
              </a:lnSpc>
            </a:pPr>
            <a:r>
              <a:rPr lang="ru-RU" sz="3200" b="1" dirty="0">
                <a:latin typeface="Gabriola" panose="04040605051002020D02" pitchFamily="82" charset="0"/>
              </a:rPr>
              <a:t>         І </a:t>
            </a:r>
            <a:r>
              <a:rPr lang="ru-RU" sz="3200" b="1" dirty="0" err="1">
                <a:latin typeface="Gabriola" panose="04040605051002020D02" pitchFamily="82" charset="0"/>
              </a:rPr>
              <a:t>ходять</a:t>
            </a:r>
            <a:r>
              <a:rPr lang="ru-RU" sz="3200" b="1" dirty="0">
                <a:latin typeface="Gabriola" panose="04040605051002020D02" pitchFamily="82" charset="0"/>
              </a:rPr>
              <a:t> там, напевно, догори ногами…</a:t>
            </a:r>
          </a:p>
        </p:txBody>
      </p:sp>
    </p:spTree>
    <p:extLst>
      <p:ext uri="{BB962C8B-B14F-4D97-AF65-F5344CB8AC3E}">
        <p14:creationId xmlns:p14="http://schemas.microsoft.com/office/powerpoint/2010/main" val="19110748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D:\Австралия\599920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24528" cy="6846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526912919"/>
              </p:ext>
            </p:extLst>
          </p:nvPr>
        </p:nvGraphicFramePr>
        <p:xfrm>
          <a:off x="251520" y="732766"/>
          <a:ext cx="8640960" cy="59365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377788" y="188640"/>
            <a:ext cx="8568952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altLang="ru-RU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Історія відкриття та дослідження</a:t>
            </a:r>
            <a:endParaRPr lang="ru-RU" alt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41391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D:\Австралия\412837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9188320" cy="69573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Картинки по запросу равнина Налларбор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8587" y="417494"/>
            <a:ext cx="5353050" cy="40100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Картинки по запросу равнина Налларбор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704" y="3717032"/>
            <a:ext cx="5004048" cy="31748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Картинки по запросу равнина Налларбор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4159" y="4427520"/>
            <a:ext cx="4532359" cy="24304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2" name="Picture 10" descr="Похожее изображение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60036"/>
            <a:ext cx="3600400" cy="42930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24298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Австралия\412837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9188320" cy="69573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Картинки по запросу г. косцюшко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03933"/>
            <a:ext cx="4771903" cy="318126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Картинки по запросу г. косцюшко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8578" y="3683567"/>
            <a:ext cx="6888956" cy="29857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Похожее изображение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503933"/>
            <a:ext cx="4224660" cy="32904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56673" y="2746644"/>
            <a:ext cx="1740202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uk-UA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Gabriola" panose="04040605051002020D02" pitchFamily="82" charset="0"/>
              </a:rPr>
              <a:t>г. </a:t>
            </a:r>
            <a:r>
              <a:rPr lang="uk-UA" sz="28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Gabriola" panose="04040605051002020D02" pitchFamily="82" charset="0"/>
              </a:rPr>
              <a:t>Косцюшко</a:t>
            </a:r>
            <a:r>
              <a:rPr lang="uk-UA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Gabriola" panose="04040605051002020D02" pitchFamily="82" charset="0"/>
              </a:rPr>
              <a:t> 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1"/>
              </a:solidFill>
              <a:latin typeface="Gabriola" panose="04040605051002020D02" pitchFamily="82" charset="0"/>
            </a:endParaRPr>
          </a:p>
        </p:txBody>
      </p:sp>
      <p:sp>
        <p:nvSpPr>
          <p:cNvPr id="4" name="4-конечная звезда 3"/>
          <p:cNvSpPr/>
          <p:nvPr/>
        </p:nvSpPr>
        <p:spPr>
          <a:xfrm>
            <a:off x="7634015" y="3258033"/>
            <a:ext cx="457200" cy="457200"/>
          </a:xfrm>
          <a:prstGeom prst="star4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841074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618</TotalTime>
  <Words>411</Words>
  <Application>Microsoft Office PowerPoint</Application>
  <PresentationFormat>Экран (4:3)</PresentationFormat>
  <Paragraphs>75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7" baseType="lpstr">
      <vt:lpstr>Arial</vt:lpstr>
      <vt:lpstr>Calibri</vt:lpstr>
      <vt:lpstr>Gabriola</vt:lpstr>
      <vt:lpstr>Georgia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win10pc</cp:lastModifiedBy>
  <cp:revision>32</cp:revision>
  <dcterms:created xsi:type="dcterms:W3CDTF">2018-01-04T21:25:25Z</dcterms:created>
  <dcterms:modified xsi:type="dcterms:W3CDTF">2018-01-21T18:43:31Z</dcterms:modified>
</cp:coreProperties>
</file>