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5B"/>
    <a:srgbClr val="53D2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аша\Downloads\9983955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13" y="0"/>
            <a:ext cx="9168974" cy="688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196752"/>
            <a:ext cx="74168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Презентація до відкритого уроку з математики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 тему: «Число і цифра 0. Місце 0 у ряді чисел. Написання цифри 0. Віднімання рівних частин.»</a:t>
            </a: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Виконала:</a:t>
            </a:r>
          </a:p>
          <a:p>
            <a:pPr algn="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Вчитель початкових класів</a:t>
            </a:r>
          </a:p>
          <a:p>
            <a:pPr algn="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Нєтрєбіна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Д. 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Эдгар Никитин (саксофон) &amp; Сергей Колесник (гитара) - Когда нет слов... (audil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78824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42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8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0"/>
            <a:ext cx="60487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1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3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0933"/>
            <a:ext cx="7347305" cy="607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2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26609"/>
            <a:ext cx="4950282" cy="70567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08104" y="1340768"/>
            <a:ext cx="259228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47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685" y="3068960"/>
            <a:ext cx="3673125" cy="303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33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вук - Аплодисмен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39375" y="5661248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848764"/>
            <a:ext cx="6561297" cy="542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4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8640"/>
            <a:ext cx="6847162" cy="643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3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3879874" cy="38798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39937"/>
            <a:ext cx="3501008" cy="35010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81" y="3284984"/>
            <a:ext cx="3314080" cy="331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51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58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Oval 5"/>
          <p:cNvSpPr>
            <a:spLocks noChangeArrowheads="1"/>
          </p:cNvSpPr>
          <p:nvPr/>
        </p:nvSpPr>
        <p:spPr bwMode="auto">
          <a:xfrm rot="901450">
            <a:off x="2797175" y="1133475"/>
            <a:ext cx="2460625" cy="4721225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2" name="Oval 3"/>
          <p:cNvSpPr>
            <a:spLocks noChangeArrowheads="1"/>
          </p:cNvSpPr>
          <p:nvPr/>
        </p:nvSpPr>
        <p:spPr bwMode="auto">
          <a:xfrm>
            <a:off x="5257800" y="24384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51466">
            <a:off x="4549775" y="1241425"/>
            <a:ext cx="3873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Arc 6"/>
          <p:cNvSpPr>
            <a:spLocks/>
          </p:cNvSpPr>
          <p:nvPr/>
        </p:nvSpPr>
        <p:spPr bwMode="auto">
          <a:xfrm flipH="1">
            <a:off x="6172200" y="1981200"/>
            <a:ext cx="2286000" cy="3124200"/>
          </a:xfrm>
          <a:custGeom>
            <a:avLst/>
            <a:gdLst>
              <a:gd name="T0" fmla="*/ 0 w 21600"/>
              <a:gd name="T1" fmla="*/ 0 h 21600"/>
              <a:gd name="T2" fmla="*/ 2286000 w 21600"/>
              <a:gd name="T3" fmla="*/ 3124200 h 21600"/>
              <a:gd name="T4" fmla="*/ 0 w 21600"/>
              <a:gd name="T5" fmla="*/ 3124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Arc 8"/>
          <p:cNvSpPr>
            <a:spLocks/>
          </p:cNvSpPr>
          <p:nvPr/>
        </p:nvSpPr>
        <p:spPr bwMode="auto">
          <a:xfrm rot="9714009" flipH="1" flipV="1">
            <a:off x="6667500" y="2965450"/>
            <a:ext cx="800100" cy="230188"/>
          </a:xfrm>
          <a:custGeom>
            <a:avLst/>
            <a:gdLst>
              <a:gd name="T0" fmla="*/ 0 w 41238"/>
              <a:gd name="T1" fmla="*/ 134330 h 21600"/>
              <a:gd name="T2" fmla="*/ 800100 w 41238"/>
              <a:gd name="T3" fmla="*/ 230188 h 21600"/>
              <a:gd name="T4" fmla="*/ 381017 w 41238"/>
              <a:gd name="T5" fmla="*/ 230188 h 21600"/>
              <a:gd name="T6" fmla="*/ 0 60000 65536"/>
              <a:gd name="T7" fmla="*/ 0 60000 65536"/>
              <a:gd name="T8" fmla="*/ 0 60000 65536"/>
              <a:gd name="T9" fmla="*/ 0 w 41238"/>
              <a:gd name="T10" fmla="*/ 0 h 21600"/>
              <a:gd name="T11" fmla="*/ 41238 w 412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238" h="21600" fill="none" extrusionOk="0">
                <a:moveTo>
                  <a:pt x="0" y="12605"/>
                </a:moveTo>
                <a:cubicBezTo>
                  <a:pt x="3517" y="4924"/>
                  <a:pt x="11190" y="-1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</a:path>
              <a:path w="41238" h="21600" stroke="0" extrusionOk="0">
                <a:moveTo>
                  <a:pt x="0" y="12605"/>
                </a:moveTo>
                <a:cubicBezTo>
                  <a:pt x="3517" y="4924"/>
                  <a:pt x="11190" y="-1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  <a:lnTo>
                  <a:pt x="19638" y="21600"/>
                </a:lnTo>
                <a:close/>
              </a:path>
            </a:pathLst>
          </a:custGeom>
          <a:noFill/>
          <a:ln w="7620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6" name="Arc 9"/>
          <p:cNvSpPr>
            <a:spLocks/>
          </p:cNvSpPr>
          <p:nvPr/>
        </p:nvSpPr>
        <p:spPr bwMode="auto">
          <a:xfrm rot="9714009" flipH="1" flipV="1">
            <a:off x="7010400" y="2438400"/>
            <a:ext cx="800100" cy="223838"/>
          </a:xfrm>
          <a:custGeom>
            <a:avLst/>
            <a:gdLst>
              <a:gd name="T0" fmla="*/ 0 w 41238"/>
              <a:gd name="T1" fmla="*/ 130624 h 21600"/>
              <a:gd name="T2" fmla="*/ 800100 w 41238"/>
              <a:gd name="T3" fmla="*/ 223838 h 21600"/>
              <a:gd name="T4" fmla="*/ 381017 w 41238"/>
              <a:gd name="T5" fmla="*/ 223838 h 21600"/>
              <a:gd name="T6" fmla="*/ 0 60000 65536"/>
              <a:gd name="T7" fmla="*/ 0 60000 65536"/>
              <a:gd name="T8" fmla="*/ 0 60000 65536"/>
              <a:gd name="T9" fmla="*/ 0 w 41238"/>
              <a:gd name="T10" fmla="*/ 0 h 21600"/>
              <a:gd name="T11" fmla="*/ 41238 w 412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238" h="21600" fill="none" extrusionOk="0">
                <a:moveTo>
                  <a:pt x="0" y="12605"/>
                </a:moveTo>
                <a:cubicBezTo>
                  <a:pt x="3517" y="4924"/>
                  <a:pt x="11190" y="-1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</a:path>
              <a:path w="41238" h="21600" stroke="0" extrusionOk="0">
                <a:moveTo>
                  <a:pt x="0" y="12605"/>
                </a:moveTo>
                <a:cubicBezTo>
                  <a:pt x="3517" y="4924"/>
                  <a:pt x="11190" y="-1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  <a:lnTo>
                  <a:pt x="19638" y="21600"/>
                </a:lnTo>
                <a:close/>
              </a:path>
            </a:pathLst>
          </a:custGeom>
          <a:noFill/>
          <a:ln w="7620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7" name="Arc 10"/>
          <p:cNvSpPr>
            <a:spLocks/>
          </p:cNvSpPr>
          <p:nvPr/>
        </p:nvSpPr>
        <p:spPr bwMode="auto">
          <a:xfrm rot="9714009" flipH="1" flipV="1">
            <a:off x="6324600" y="3810000"/>
            <a:ext cx="800100" cy="230188"/>
          </a:xfrm>
          <a:custGeom>
            <a:avLst/>
            <a:gdLst>
              <a:gd name="T0" fmla="*/ 0 w 41238"/>
              <a:gd name="T1" fmla="*/ 134330 h 21600"/>
              <a:gd name="T2" fmla="*/ 800100 w 41238"/>
              <a:gd name="T3" fmla="*/ 230188 h 21600"/>
              <a:gd name="T4" fmla="*/ 381017 w 41238"/>
              <a:gd name="T5" fmla="*/ 230188 h 21600"/>
              <a:gd name="T6" fmla="*/ 0 60000 65536"/>
              <a:gd name="T7" fmla="*/ 0 60000 65536"/>
              <a:gd name="T8" fmla="*/ 0 60000 65536"/>
              <a:gd name="T9" fmla="*/ 0 w 41238"/>
              <a:gd name="T10" fmla="*/ 0 h 21600"/>
              <a:gd name="T11" fmla="*/ 41238 w 4123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238" h="21600" fill="none" extrusionOk="0">
                <a:moveTo>
                  <a:pt x="0" y="12605"/>
                </a:moveTo>
                <a:cubicBezTo>
                  <a:pt x="3517" y="4924"/>
                  <a:pt x="11190" y="-1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</a:path>
              <a:path w="41238" h="21600" stroke="0" extrusionOk="0">
                <a:moveTo>
                  <a:pt x="0" y="12605"/>
                </a:moveTo>
                <a:cubicBezTo>
                  <a:pt x="3517" y="4924"/>
                  <a:pt x="11190" y="-1"/>
                  <a:pt x="19638" y="0"/>
                </a:cubicBezTo>
                <a:cubicBezTo>
                  <a:pt x="31567" y="0"/>
                  <a:pt x="41238" y="9670"/>
                  <a:pt x="41238" y="21600"/>
                </a:cubicBezTo>
                <a:lnTo>
                  <a:pt x="19638" y="21600"/>
                </a:lnTo>
                <a:close/>
              </a:path>
            </a:pathLst>
          </a:custGeom>
          <a:noFill/>
          <a:ln w="7620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94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15541E-6 C -0.00209 -0.02845 -0.00625 -0.04903 -0.01406 -0.07493 C -0.02188 -0.10083 -0.03334 -0.13876 -0.04653 -0.15565 C -0.05972 -0.17253 -0.07344 -0.17692 -0.09288 -0.17623 C -0.11233 -0.17553 -0.14063 -0.17183 -0.16337 -0.15194 C -0.18611 -0.13206 -0.20868 -0.10847 -0.22952 -0.0562 C -0.25035 -0.00393 -0.279 0.09597 -0.28872 0.16142 C -0.29844 0.22687 -0.29323 0.28492 -0.28733 0.3358 C -0.28143 0.38668 -0.26806 0.43941 -0.25347 0.46716 C -0.23889 0.49491 -0.21945 0.50393 -0.2 0.50277 C -0.18056 0.50162 -0.16146 0.48913 -0.13663 0.45976 C -0.11181 0.43039 -0.07153 0.37095 -0.0507 0.32655 C -0.02986 0.28214 -0.01945 0.23173 -0.01129 0.19334 C -0.00313 0.15495 -0.00278 0.12766 -0.00139 0.09574 C 2.5E-6 0.06383 0.00208 0.02844 2.5E-6 2.15541E-6 Z " pathEditMode="relative" rAng="0" ptsTypes="aaaaaaaaaaaaaaa">
                                      <p:cBhvr>
                                        <p:cTn id="6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4464496" cy="61163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28340" y="635204"/>
            <a:ext cx="428314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С. 4</a:t>
            </a:r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</a:p>
          <a:p>
            <a:pPr algn="ctr"/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252" y="2184260"/>
            <a:ext cx="3954677" cy="3717057"/>
          </a:xfrm>
          <a:prstGeom prst="rect">
            <a:avLst/>
          </a:prstGeom>
        </p:spPr>
      </p:pic>
      <p:pic>
        <p:nvPicPr>
          <p:cNvPr id="5" name="Эдгар Никитин (саксофон) &amp; Сергей Колесник (гитара) - Когда нет слов... (audil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64288" y="59114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39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8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112615"/>
            <a:ext cx="6487122" cy="6097337"/>
          </a:xfrm>
          <a:prstGeom prst="rect">
            <a:avLst/>
          </a:prstGeom>
        </p:spPr>
      </p:pic>
      <p:pic>
        <p:nvPicPr>
          <p:cNvPr id="3" name="Звук - Аплодисмен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25931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9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0"/>
            <a:ext cx="10024339" cy="71734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612576" y="4653136"/>
            <a:ext cx="7776864" cy="14465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Смішарія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758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559" y="764704"/>
            <a:ext cx="8707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Сьогодні на уроці ми…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898" y="1844824"/>
            <a:ext cx="5159986" cy="492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3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40"/>
            <a:ext cx="68371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Кінець!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Дякуємо за увагу!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1" y="1911956"/>
            <a:ext cx="2659414" cy="27809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409" y="4149080"/>
            <a:ext cx="2517681" cy="24014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645" y="1911956"/>
            <a:ext cx="2888889" cy="23873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276925"/>
            <a:ext cx="2422452" cy="227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0" y="-60325"/>
            <a:ext cx="11303000" cy="698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Звук - Аплодисмен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3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аша\Downloads\56047beac6b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342"/>
            <a:ext cx="9445501" cy="691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45500"/>
              </p:ext>
            </p:extLst>
          </p:nvPr>
        </p:nvGraphicFramePr>
        <p:xfrm>
          <a:off x="683568" y="1412776"/>
          <a:ext cx="2975992" cy="406433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487996"/>
                <a:gridCol w="1487996"/>
              </a:tblGrid>
              <a:tr h="1686890">
                <a:tc>
                  <a:txBody>
                    <a:bodyPr/>
                    <a:lstStyle/>
                    <a:p>
                      <a:r>
                        <a:rPr lang="uk-UA" sz="7200" dirty="0" smtClean="0">
                          <a:latin typeface="Times New Roman" pitchFamily="18" charset="0"/>
                          <a:cs typeface="Times New Roman" pitchFamily="18" charset="0"/>
                        </a:rPr>
                        <a:t>  5</a:t>
                      </a:r>
                      <a:endParaRPr lang="ru-RU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720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</a:tr>
              <a:tr h="1037373">
                <a:tc>
                  <a:txBody>
                    <a:bodyPr/>
                    <a:lstStyle/>
                    <a:p>
                      <a:r>
                        <a:rPr lang="uk-UA" sz="7200" dirty="0" smtClean="0">
                          <a:latin typeface="Times New Roman" pitchFamily="18" charset="0"/>
                          <a:cs typeface="Times New Roman" pitchFamily="18" charset="0"/>
                        </a:rPr>
                        <a:t>  4</a:t>
                      </a:r>
                      <a:endParaRPr lang="ru-RU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720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</a:tr>
              <a:tr h="1037373">
                <a:tc>
                  <a:txBody>
                    <a:bodyPr/>
                    <a:lstStyle/>
                    <a:p>
                      <a:r>
                        <a:rPr lang="uk-UA" sz="7200" dirty="0" smtClean="0">
                          <a:latin typeface="Times New Roman" pitchFamily="18" charset="0"/>
                          <a:cs typeface="Times New Roman" pitchFamily="18" charset="0"/>
                        </a:rPr>
                        <a:t>  3</a:t>
                      </a:r>
                      <a:endParaRPr lang="ru-RU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720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2619"/>
              </p:ext>
            </p:extLst>
          </p:nvPr>
        </p:nvGraphicFramePr>
        <p:xfrm>
          <a:off x="3851920" y="1412776"/>
          <a:ext cx="3048000" cy="40233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4000"/>
                <a:gridCol w="1524000"/>
              </a:tblGrid>
              <a:tr h="922046">
                <a:tc>
                  <a:txBody>
                    <a:bodyPr/>
                    <a:lstStyle/>
                    <a:p>
                      <a:r>
                        <a:rPr lang="uk-UA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  7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</a:tr>
              <a:tr h="922046">
                <a:tc>
                  <a:txBody>
                    <a:bodyPr/>
                    <a:lstStyle/>
                    <a:p>
                      <a:r>
                        <a:rPr lang="uk-UA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  6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</a:tr>
              <a:tr h="922046">
                <a:tc>
                  <a:txBody>
                    <a:bodyPr/>
                    <a:lstStyle/>
                    <a:p>
                      <a:r>
                        <a:rPr lang="uk-UA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  5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</a:tr>
              <a:tr h="922046">
                <a:tc>
                  <a:txBody>
                    <a:bodyPr/>
                    <a:lstStyle/>
                    <a:p>
                      <a:r>
                        <a:rPr lang="uk-UA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  4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5B"/>
                    </a:solidFill>
                  </a:tcPr>
                </a:tc>
              </a:tr>
            </a:tbl>
          </a:graphicData>
        </a:graphic>
      </p:graphicFrame>
      <p:sp>
        <p:nvSpPr>
          <p:cNvPr id="8" name="Равнобедренный треугольник 7"/>
          <p:cNvSpPr/>
          <p:nvPr/>
        </p:nvSpPr>
        <p:spPr>
          <a:xfrm>
            <a:off x="755576" y="391105"/>
            <a:ext cx="2880320" cy="1008112"/>
          </a:xfrm>
          <a:prstGeom prst="triangle">
            <a:avLst/>
          </a:prstGeom>
          <a:solidFill>
            <a:srgbClr val="53D2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3779912" y="260648"/>
            <a:ext cx="3168352" cy="1138569"/>
          </a:xfrm>
          <a:prstGeom prst="triangle">
            <a:avLst/>
          </a:prstGeom>
          <a:solidFill>
            <a:srgbClr val="53D2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39679" y="233440"/>
            <a:ext cx="1152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17546" y="171884"/>
            <a:ext cx="1296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79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аша\Downloads\losyash-kartinki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260" y="32645"/>
            <a:ext cx="112566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- Аплодисмен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4328" y="52434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5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аша\Downloads\0047c3248c4e99d24865b8eb5edda34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8415"/>
            <a:ext cx="10646552" cy="686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44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819472"/>
            <a:ext cx="8280920" cy="828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8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116632"/>
            <a:ext cx="9852587" cy="7389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01017" y="1928378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При письмі нулю дісталось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2348880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 багато і не мало,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08626" y="2810059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 не рідко, і не густо.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8624" y="3249346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Нуль – ніщо, ніскільки, пусто!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21097" y="3711011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Хай же знає вся малеча: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7121" y="4162570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Нуль – це просто порожнеча!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48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891480"/>
            <a:ext cx="8640960" cy="8640960"/>
          </a:xfrm>
          <a:prstGeom prst="rect">
            <a:avLst/>
          </a:prstGeom>
        </p:spPr>
      </p:pic>
      <p:pic>
        <p:nvPicPr>
          <p:cNvPr id="3" name="Звук - Аплодисмент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85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225</TotalTime>
  <Words>126</Words>
  <Application>Microsoft Office PowerPoint</Application>
  <PresentationFormat>Экран (4:3)</PresentationFormat>
  <Paragraphs>35</Paragraphs>
  <Slides>21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даша</dc:creator>
  <cp:lastModifiedBy>даша</cp:lastModifiedBy>
  <cp:revision>20</cp:revision>
  <dcterms:created xsi:type="dcterms:W3CDTF">2016-11-03T16:55:33Z</dcterms:created>
  <dcterms:modified xsi:type="dcterms:W3CDTF">2018-01-18T16:40:56Z</dcterms:modified>
</cp:coreProperties>
</file>