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66" r:id="rId5"/>
    <p:sldId id="267" r:id="rId6"/>
    <p:sldId id="268" r:id="rId7"/>
    <p:sldId id="269" r:id="rId8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1E56B-67CE-4EFA-A64D-FE2066500F59}" type="datetimeFigureOut">
              <a:rPr lang="uk-UA"/>
              <a:pPr>
                <a:defRPr/>
              </a:pPr>
              <a:t>12.01.2018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86947-2CEE-4FE0-B932-8CC6A176475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BCA6A-C620-4E3E-8B4E-C7465B9D24DA}" type="datetimeFigureOut">
              <a:rPr lang="uk-UA"/>
              <a:pPr>
                <a:defRPr/>
              </a:pPr>
              <a:t>12.01.2018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F90E5-0275-4389-88B9-88F5C71A612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6DB38-448D-4B8E-8A9E-E93B90F7D408}" type="datetimeFigureOut">
              <a:rPr lang="uk-UA"/>
              <a:pPr>
                <a:defRPr/>
              </a:pPr>
              <a:t>12.01.2018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BB53D-C300-4EBE-962C-2727870AA15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19363-DC2E-4F9E-8339-EC1117B8BD36}" type="datetimeFigureOut">
              <a:rPr lang="uk-UA"/>
              <a:pPr>
                <a:defRPr/>
              </a:pPr>
              <a:t>12.01.2018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2CCB8-CADD-4BA7-ACEC-AA015E5112D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4FC84-C53F-4711-9F33-98C0E58632F9}" type="datetimeFigureOut">
              <a:rPr lang="uk-UA"/>
              <a:pPr>
                <a:defRPr/>
              </a:pPr>
              <a:t>12.01.2018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1E96D-8B39-4CD5-BC89-4F45051BA2F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DB715-5633-4F81-843A-6F463404FD72}" type="datetimeFigureOut">
              <a:rPr lang="uk-UA"/>
              <a:pPr>
                <a:defRPr/>
              </a:pPr>
              <a:t>12.01.2018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2EDB6-2599-4263-A266-F56C24936BF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C8625-6F7D-4A60-A1DE-7C4177F41128}" type="datetimeFigureOut">
              <a:rPr lang="uk-UA"/>
              <a:pPr>
                <a:defRPr/>
              </a:pPr>
              <a:t>12.01.2018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AE5C9-C996-4B06-9665-E1FB3958F49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44497-95E7-40BD-A3AE-5DDBF4DD38F5}" type="datetimeFigureOut">
              <a:rPr lang="uk-UA"/>
              <a:pPr>
                <a:defRPr/>
              </a:pPr>
              <a:t>12.01.2018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A89DF-CBF0-4825-A3CE-1B53308F36F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0CFC8-7A19-49AC-B0EA-4C96A36B9A85}" type="datetimeFigureOut">
              <a:rPr lang="uk-UA"/>
              <a:pPr>
                <a:defRPr/>
              </a:pPr>
              <a:t>12.01.2018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4627C-0670-4BFA-A2B5-56D235E2C52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F4A9F-99B9-48FD-A7C6-B238A51A41C3}" type="datetimeFigureOut">
              <a:rPr lang="uk-UA"/>
              <a:pPr>
                <a:defRPr/>
              </a:pPr>
              <a:t>12.01.2018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0F85B-4B16-4B16-B71B-C3DDCA63EA5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0FB73-FC7A-4147-86D7-1C93231909DB}" type="datetimeFigureOut">
              <a:rPr lang="uk-UA"/>
              <a:pPr>
                <a:defRPr/>
              </a:pPr>
              <a:t>12.01.2018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8C4E3-7AA0-483D-B506-905D1C23565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969E20-3F42-4258-87E3-8BBEEF46A716}" type="datetimeFigureOut">
              <a:rPr lang="uk-UA"/>
              <a:pPr>
                <a:defRPr/>
              </a:pPr>
              <a:t>12.01.2018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D90C94-1D7B-4D2C-988C-378927846CB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84;&#1091;&#1079;&#1080;&#1082;&#1072;\Saxophone%20Hits%20(3CD%20Boxset)%20(2007)\VA%20-%20Saxophone%20Hits%20(3CD%20Boxset)%20(2007)\CD1\05%20Fields%20Of%20Gold.mp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05 Fields Of Gold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980728"/>
            <a:ext cx="7772400" cy="1470025"/>
          </a:xfrm>
          <a:ln>
            <a:solidFill>
              <a:schemeClr val="accent2">
                <a:lumMod val="75000"/>
              </a:schemeClr>
            </a:solidFill>
          </a:ln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Гра</a:t>
            </a: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“Відтвори ілюзію”</a:t>
            </a:r>
            <a:endParaRPr lang="uk-U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97200"/>
            <a:ext cx="7088188" cy="266382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uk-UA" sz="1700" dirty="0" smtClean="0">
              <a:solidFill>
                <a:srgbClr val="898989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uk-UA" sz="1700" dirty="0" smtClean="0">
                <a:solidFill>
                  <a:srgbClr val="632523"/>
                </a:solidFill>
              </a:rPr>
              <a:t>Для виконання завдань із </a:t>
            </a:r>
            <a:r>
              <a:rPr lang="uk-UA" sz="1700" dirty="0" smtClean="0">
                <a:solidFill>
                  <a:srgbClr val="632523"/>
                </a:solidFill>
              </a:rPr>
              <a:t>даної </a:t>
            </a:r>
            <a:r>
              <a:rPr lang="uk-UA" sz="1700" dirty="0" smtClean="0">
                <a:solidFill>
                  <a:srgbClr val="632523"/>
                </a:solidFill>
              </a:rPr>
              <a:t>гри</a:t>
            </a:r>
            <a:r>
              <a:rPr lang="uk-UA" sz="1700" dirty="0" smtClean="0">
                <a:solidFill>
                  <a:srgbClr val="632523"/>
                </a:solidFill>
              </a:rPr>
              <a:t>, </a:t>
            </a:r>
            <a:r>
              <a:rPr lang="uk-UA" sz="1700" dirty="0" smtClean="0">
                <a:solidFill>
                  <a:srgbClr val="632523"/>
                </a:solidFill>
              </a:rPr>
              <a:t>необхідно заготовити два манекени, відповідно два плаття, чорного та білого кольорів, та різноманітні  накладні деталі, з допомогою яких можна було б відтворити ту чи іншу ілюзію.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sz="1700" dirty="0" smtClean="0">
                <a:solidFill>
                  <a:srgbClr val="632523"/>
                </a:solidFill>
              </a:rPr>
              <a:t>Учні, по одному із команд, отримують картку із завданням, для виконання якого, потрібно проаналізувати, з допомогою яких, із запропонованих деталей, можна </a:t>
            </a:r>
            <a:r>
              <a:rPr lang="uk-UA" sz="1700" dirty="0" err="1" smtClean="0">
                <a:solidFill>
                  <a:srgbClr val="632523"/>
                </a:solidFill>
              </a:rPr>
              <a:t>зорово</a:t>
            </a:r>
            <a:r>
              <a:rPr lang="uk-UA" sz="1700" dirty="0" smtClean="0">
                <a:solidFill>
                  <a:srgbClr val="632523"/>
                </a:solidFill>
              </a:rPr>
              <a:t> змінити фігуру людини та, як результат, продемонструвати це на манекені.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sz="1700" dirty="0" smtClean="0">
                <a:solidFill>
                  <a:srgbClr val="632523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3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7"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6"/>
                </p:tgtEl>
              </p:cMediaNode>
            </p:audio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На даній фотографії зображено плаття та зразки накладних деталей.</a:t>
            </a:r>
            <a:br>
              <a:rPr lang="uk-UA" sz="200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Нижче наведено варіанти завдань, відповіді до яких проілюстровано.</a:t>
            </a:r>
            <a:br>
              <a:rPr lang="uk-UA" sz="2000" smtClean="0">
                <a:latin typeface="Times New Roman" pitchFamily="18" charset="0"/>
                <a:cs typeface="Times New Roman" pitchFamily="18" charset="0"/>
              </a:rPr>
            </a:br>
            <a:endParaRPr lang="uk-UA" sz="20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PIM18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1800" b="1" smtClean="0">
                <a:latin typeface="Times New Roman" pitchFamily="18" charset="0"/>
                <a:cs typeface="Times New Roman" pitchFamily="18" charset="0"/>
              </a:rPr>
              <a:t>Завдання: використовуючи відповідний зразок плаття, прокоментуйте, які зорові ілюзії виникають в результаті використання того чи іншого кольору 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13" y="1341438"/>
            <a:ext cx="4040187" cy="63976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1800" b="0" dirty="0" smtClean="0">
                <a:latin typeface="Times New Roman" pitchFamily="18" charset="0"/>
                <a:cs typeface="Times New Roman" pitchFamily="18" charset="0"/>
              </a:rPr>
              <a:t>Білий колір </a:t>
            </a:r>
            <a:r>
              <a:rPr lang="uk-UA" sz="1800" b="0" dirty="0" err="1" smtClean="0">
                <a:latin typeface="Times New Roman" pitchFamily="18" charset="0"/>
                <a:cs typeface="Times New Roman" pitchFamily="18" charset="0"/>
              </a:rPr>
              <a:t>зорово</a:t>
            </a:r>
            <a:r>
              <a:rPr lang="uk-UA" sz="1800" b="0" dirty="0" smtClean="0">
                <a:latin typeface="Times New Roman" pitchFamily="18" charset="0"/>
                <a:cs typeface="Times New Roman" pitchFamily="18" charset="0"/>
              </a:rPr>
              <a:t> збільшує об'єм фігури.</a:t>
            </a:r>
            <a:endParaRPr lang="uk-UA" sz="1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1341438"/>
            <a:ext cx="4041775" cy="63976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1800" b="0" dirty="0" smtClean="0">
                <a:latin typeface="Times New Roman" pitchFamily="18" charset="0"/>
                <a:cs typeface="Times New Roman" pitchFamily="18" charset="0"/>
              </a:rPr>
              <a:t>Чорний колір </a:t>
            </a:r>
            <a:r>
              <a:rPr lang="uk-UA" sz="1800" b="0" dirty="0" err="1" smtClean="0">
                <a:latin typeface="Times New Roman" pitchFamily="18" charset="0"/>
                <a:cs typeface="Times New Roman" pitchFamily="18" charset="0"/>
              </a:rPr>
              <a:t>зорово</a:t>
            </a:r>
            <a:r>
              <a:rPr lang="uk-UA" sz="1800" b="0" dirty="0" smtClean="0">
                <a:latin typeface="Times New Roman" pitchFamily="18" charset="0"/>
                <a:cs typeface="Times New Roman" pitchFamily="18" charset="0"/>
              </a:rPr>
              <a:t> зменшує об'єм фігури.</a:t>
            </a:r>
            <a:endParaRPr lang="uk-UA" sz="18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4" descr="HPIM190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95107" y="2174875"/>
            <a:ext cx="2964373" cy="3951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Содержимое 5" descr="HPIM191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83726" y="2174875"/>
            <a:ext cx="2964373" cy="3951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  <p:bldP spid="3" grpId="0" build="p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uk-UA" sz="1800" b="1" smtClean="0">
                <a:latin typeface="Times New Roman" pitchFamily="18" charset="0"/>
                <a:cs typeface="Times New Roman" pitchFamily="18" charset="0"/>
              </a:rPr>
              <a:t>Завдання: використовуючи відповідні елементи одягу, відтворіть зорову ілюзію іррадіації.</a:t>
            </a:r>
          </a:p>
        </p:txBody>
      </p:sp>
      <p:sp>
        <p:nvSpPr>
          <p:cNvPr id="16386" name="Текст 2"/>
          <p:cNvSpPr>
            <a:spLocks noGrp="1"/>
          </p:cNvSpPr>
          <p:nvPr>
            <p:ph type="body" idx="1"/>
          </p:nvPr>
        </p:nvSpPr>
        <p:spPr>
          <a:xfrm>
            <a:off x="468313" y="1196975"/>
            <a:ext cx="8218487" cy="647700"/>
          </a:xfrm>
        </p:spPr>
        <p:txBody>
          <a:bodyPr/>
          <a:lstStyle/>
          <a:p>
            <a:pPr eaLnBrk="1" hangingPunct="1"/>
            <a:r>
              <a:rPr lang="uk-UA" sz="1800" b="0" smtClean="0">
                <a:latin typeface="Times New Roman" pitchFamily="18" charset="0"/>
                <a:cs typeface="Times New Roman" pitchFamily="18" charset="0"/>
              </a:rPr>
              <a:t>Чорна смуга на білому фоні виглядає вужчою, ніж така ж смуга білого кольору на 			чорному фоні.</a:t>
            </a:r>
          </a:p>
        </p:txBody>
      </p:sp>
      <p:pic>
        <p:nvPicPr>
          <p:cNvPr id="7" name="Содержимое 4" descr="HPIM190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95107" y="2174875"/>
            <a:ext cx="2964373" cy="3951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Содержимое 5" descr="HPIM189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83726" y="2174875"/>
            <a:ext cx="2964373" cy="3951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  <p:bldP spid="1638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/>
            <a:r>
              <a:rPr lang="uk-UA" sz="1800" b="1" smtClean="0">
                <a:latin typeface="Times New Roman" pitchFamily="18" charset="0"/>
                <a:cs typeface="Times New Roman" pitchFamily="18" charset="0"/>
              </a:rPr>
              <a:t>Завдання: використовуючи відповідні елементи одягу, відтворіть зорові ілюзії, які виникають в результаті використання конструктивних, декоративних ліній.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41438"/>
            <a:ext cx="4040188" cy="833437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1800" b="0" dirty="0" smtClean="0">
                <a:latin typeface="Times New Roman" pitchFamily="18" charset="0"/>
                <a:cs typeface="Times New Roman" pitchFamily="18" charset="0"/>
              </a:rPr>
              <a:t>Використовуючи вертикальні лінії в одязі, можна візуально зменшити об'єм фігури.</a:t>
            </a:r>
            <a:endParaRPr lang="uk-UA" sz="1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268413"/>
            <a:ext cx="4041775" cy="792162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1800" b="0" dirty="0" smtClean="0">
                <a:latin typeface="Times New Roman" pitchFamily="18" charset="0"/>
                <a:cs typeface="Times New Roman" pitchFamily="18" charset="0"/>
              </a:rPr>
              <a:t>Використовуючи діагональні лінії, які наближені до вертикальних, можна </a:t>
            </a:r>
            <a:r>
              <a:rPr lang="uk-UA" sz="1800" b="0" dirty="0" err="1" smtClean="0">
                <a:latin typeface="Times New Roman" pitchFamily="18" charset="0"/>
                <a:cs typeface="Times New Roman" pitchFamily="18" charset="0"/>
              </a:rPr>
              <a:t>зорово</a:t>
            </a:r>
            <a:r>
              <a:rPr lang="uk-UA" sz="1800" b="0" dirty="0" smtClean="0">
                <a:latin typeface="Times New Roman" pitchFamily="18" charset="0"/>
                <a:cs typeface="Times New Roman" pitchFamily="18" charset="0"/>
              </a:rPr>
              <a:t> видовжити  та зменшити об'єм фігури.</a:t>
            </a:r>
            <a:endParaRPr lang="uk-UA" sz="18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4" descr="HPIM191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95107" y="2174875"/>
            <a:ext cx="2964373" cy="3951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Содержимое 5" descr="HPIM189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83726" y="2174875"/>
            <a:ext cx="2964373" cy="3951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3" grpId="0" build="p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/>
            <a:r>
              <a:rPr lang="uk-UA" sz="1800" b="1" smtClean="0">
                <a:latin typeface="Times New Roman" pitchFamily="18" charset="0"/>
                <a:cs typeface="Times New Roman" pitchFamily="18" charset="0"/>
              </a:rPr>
              <a:t>Завдання: використовуючи відповідні елементи одягу, продемонструйте як можна приховати або ж підкреслити певні частини фігури.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68413"/>
            <a:ext cx="4040188" cy="90646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1800" b="0" dirty="0" smtClean="0">
                <a:latin typeface="Times New Roman" pitchFamily="18" charset="0"/>
                <a:cs typeface="Times New Roman" pitchFamily="18" charset="0"/>
              </a:rPr>
              <a:t>Використовуючи накладні деталі, можна </a:t>
            </a:r>
            <a:r>
              <a:rPr lang="uk-UA" sz="1800" b="0" dirty="0" err="1" smtClean="0">
                <a:latin typeface="Times New Roman" pitchFamily="18" charset="0"/>
                <a:cs typeface="Times New Roman" pitchFamily="18" charset="0"/>
              </a:rPr>
              <a:t>зорово</a:t>
            </a:r>
            <a:r>
              <a:rPr lang="uk-UA" sz="1800" b="0" dirty="0" smtClean="0">
                <a:latin typeface="Times New Roman" pitchFamily="18" charset="0"/>
                <a:cs typeface="Times New Roman" pitchFamily="18" charset="0"/>
              </a:rPr>
              <a:t> збільшити об'єм. В нашому випадку – стегон та грудей.</a:t>
            </a:r>
            <a:endParaRPr lang="uk-UA" sz="1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96975"/>
            <a:ext cx="4041775" cy="9779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1800" b="0" dirty="0" smtClean="0">
                <a:latin typeface="Times New Roman" pitchFamily="18" charset="0"/>
                <a:cs typeface="Times New Roman" pitchFamily="18" charset="0"/>
              </a:rPr>
              <a:t>Підкреслити красиву талію можна з допомогою поясу. В нашому випадку пояс широкий, що дозволяє ще й візуально підняти рівень талії.</a:t>
            </a:r>
            <a:endParaRPr lang="uk-UA" sz="18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5" descr="HPIM191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71600" y="2348880"/>
            <a:ext cx="2964373" cy="3951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Содержимое 6" descr="HPIM190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20072" y="2348880"/>
            <a:ext cx="2964373" cy="3951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  <p:bldP spid="3" grpId="0" build="p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1800" b="1" smtClean="0">
                <a:latin typeface="Times New Roman" pitchFamily="18" charset="0"/>
                <a:cs typeface="Times New Roman" pitchFamily="18" charset="0"/>
              </a:rPr>
              <a:t>Завдання: використовуючи накладні деталі, відтворіть ілюзію </a:t>
            </a:r>
            <a:br>
              <a:rPr lang="uk-UA" sz="1800" b="1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1" smtClean="0">
                <a:latin typeface="Times New Roman" pitchFamily="18" charset="0"/>
                <a:cs typeface="Times New Roman" pitchFamily="18" charset="0"/>
              </a:rPr>
              <a:t>“ психологічного відволікання ”.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750" y="1341438"/>
            <a:ext cx="4040188" cy="63976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1800" b="0" dirty="0" smtClean="0">
                <a:latin typeface="Times New Roman" pitchFamily="18" charset="0"/>
                <a:cs typeface="Times New Roman" pitchFamily="18" charset="0"/>
              </a:rPr>
              <a:t>Використовуючи таке оздоблення, можна приховати різну висоту плечей.</a:t>
            </a:r>
            <a:endParaRPr lang="uk-UA" sz="1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463" y="1341438"/>
            <a:ext cx="4041775" cy="63976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1800" b="0" dirty="0" smtClean="0">
                <a:latin typeface="Times New Roman" pitchFamily="18" charset="0"/>
                <a:cs typeface="Times New Roman" pitchFamily="18" charset="0"/>
              </a:rPr>
              <a:t>В даному випадку – приховати асиметричні стегна.</a:t>
            </a:r>
            <a:endParaRPr lang="uk-UA" sz="18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4" descr="DSCF887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95107" y="2174875"/>
            <a:ext cx="2964373" cy="3951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Содержимое 5" descr="HPIM190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83726" y="2174875"/>
            <a:ext cx="2964373" cy="3951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  <p:bldP spid="3" grpId="0" build="p"/>
      <p:bldP spid="5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</TotalTime>
  <Words>288</Words>
  <Application>Microsoft Office PowerPoint</Application>
  <PresentationFormat>Экран (4:3)</PresentationFormat>
  <Paragraphs>20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Гра “Відтвори ілюзію”</vt:lpstr>
      <vt:lpstr>На даній фотографії зображено плаття та зразки накладних деталей. Нижче наведено варіанти завдань, відповіді до яких проілюстровано. </vt:lpstr>
      <vt:lpstr>Завдання: використовуючи відповідний зразок плаття, прокоментуйте, які зорові ілюзії виникають в результаті використання того чи іншого кольору .</vt:lpstr>
      <vt:lpstr>Завдання: використовуючи відповідні елементи одягу, відтворіть зорову ілюзію іррадіації.</vt:lpstr>
      <vt:lpstr>Завдання: використовуючи відповідні елементи одягу, відтворіть зорові ілюзії, які виникають в результаті використання конструктивних, декоративних ліній. </vt:lpstr>
      <vt:lpstr>Завдання: використовуючи відповідні елементи одягу, продемонструйте як можна приховати або ж підкреслити певні частини фігури. </vt:lpstr>
      <vt:lpstr>Завдання: використовуючи накладні деталі, відтворіть ілюзію  “ психологічного відволікання ”.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Віднайди у скрині</dc:title>
  <dc:creator>Orest</dc:creator>
  <cp:lastModifiedBy>Ivancuk</cp:lastModifiedBy>
  <cp:revision>77</cp:revision>
  <dcterms:created xsi:type="dcterms:W3CDTF">2011-02-27T11:39:24Z</dcterms:created>
  <dcterms:modified xsi:type="dcterms:W3CDTF">2018-01-12T08:39:01Z</dcterms:modified>
</cp:coreProperties>
</file>