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21"/>
  </p:notesMasterIdLst>
  <p:sldIdLst>
    <p:sldId id="275" r:id="rId2"/>
    <p:sldId id="266" r:id="rId3"/>
    <p:sldId id="264" r:id="rId4"/>
    <p:sldId id="270" r:id="rId5"/>
    <p:sldId id="267" r:id="rId6"/>
    <p:sldId id="268" r:id="rId7"/>
    <p:sldId id="269" r:id="rId8"/>
    <p:sldId id="272" r:id="rId9"/>
    <p:sldId id="271" r:id="rId10"/>
    <p:sldId id="276" r:id="rId11"/>
    <p:sldId id="273" r:id="rId12"/>
    <p:sldId id="265" r:id="rId13"/>
    <p:sldId id="277" r:id="rId14"/>
    <p:sldId id="274" r:id="rId15"/>
    <p:sldId id="279" r:id="rId16"/>
    <p:sldId id="278" r:id="rId17"/>
    <p:sldId id="261" r:id="rId18"/>
    <p:sldId id="262" r:id="rId19"/>
    <p:sldId id="263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CC99FF"/>
    <a:srgbClr val="FFFF00"/>
    <a:srgbClr val="00FF00"/>
    <a:srgbClr val="00FFFF"/>
    <a:srgbClr val="0000FF"/>
    <a:srgbClr val="33CC33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45" autoAdjust="0"/>
    <p:restoredTop sz="90929"/>
  </p:normalViewPr>
  <p:slideViewPr>
    <p:cSldViewPr>
      <p:cViewPr>
        <p:scale>
          <a:sx n="50" d="100"/>
          <a:sy n="50" d="100"/>
        </p:scale>
        <p:origin x="-1536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98781F-4788-4581-8ED1-8A5651CB7571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62B4D-8190-490D-8652-469B9240F35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9699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29700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29701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29702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03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04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05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06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07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08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09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10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11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12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13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14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15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16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17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18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19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20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21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22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23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24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25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26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27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28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29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30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31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32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33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34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35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36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37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38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39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40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41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42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43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44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45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46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47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48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49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50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51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52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9753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9754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29755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9756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9757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9758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9759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29760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9761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9762" name="Arc 66"/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297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97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9765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9766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9767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5F79C97-DB9C-49E0-B3D4-E0584A5BAC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FFD38-550E-45D3-90DB-F77E0C2625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08CB2-15E3-4EC9-96F8-0DDF161CA7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7AED4D-A019-4467-A656-746405BC8C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654BFF-F00F-44E5-B78F-668DDBC15E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C72A4-48ED-4173-B28B-08F0525F8B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05123F-28EF-4A4E-80C4-EECFA5444E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8B2BD2-D67B-4120-B6F6-3A034593D7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7C4FC3-37F2-4382-9C83-565E856263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3334F7-E497-4A47-AA62-10F45342F1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8E24DF-F82D-4D1C-95EC-0C8A5F9E8B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867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28676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28677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678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679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680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681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682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68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68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68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68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687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68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68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69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69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692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69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69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69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69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697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69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28699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2870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0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0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0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0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0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0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0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0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0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1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1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1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1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1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1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1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1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1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1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2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2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2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2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2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2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2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2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72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28729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730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8731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28732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733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734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28735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8736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7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287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287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194054C-2763-419E-A162-5890F494B8E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F79C97-DB9C-49E0-B3D4-E0584A5BACA5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27584" y="1052736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24.01.2018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1700808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/>
              <a:t>Класна робота.</a:t>
            </a:r>
            <a:endParaRPr lang="ru-RU" sz="2800" dirty="0"/>
          </a:p>
        </p:txBody>
      </p:sp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5725704" y="4078030"/>
            <a:ext cx="1079500" cy="1439862"/>
          </a:xfrm>
          <a:prstGeom prst="rtTriangle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800" b="1">
              <a:latin typeface="Arial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725704" y="5517892"/>
            <a:ext cx="1079500" cy="10795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800" b="1">
              <a:latin typeface="Arial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 rot="-2249805">
            <a:off x="6086067" y="3358892"/>
            <a:ext cx="1800225" cy="1800225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800" b="1">
              <a:latin typeface="Arial" charset="0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285842" y="4078030"/>
            <a:ext cx="1439862" cy="1439862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8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8" grpId="0" animBg="1" autoUpdateAnimBg="0"/>
      <p:bldP spid="9" grpId="0" animBg="1" autoUpdateAnimBg="0"/>
      <p:bldP spid="10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4FC3-37F2-4382-9C83-565E856263F0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5589240"/>
            <a:ext cx="9144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https://uk.wikipedia.org/wiki/</a:t>
            </a:r>
            <a:r>
              <a:rPr lang="ru-RU" sz="1000" dirty="0" err="1" smtClean="0"/>
              <a:t>Піфагор#%</a:t>
            </a:r>
            <a:r>
              <a:rPr lang="en-US" sz="1000" dirty="0" smtClean="0"/>
              <a:t>D0%9F%D1%80%D0%BE_%D0%B4%D1%80%D1%83%D0%B6%D0%B1%D1%83</a:t>
            </a:r>
            <a:endParaRPr lang="ru-RU" sz="1000" dirty="0"/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2" cstate="print"/>
          <a:srcRect l="17347" t="25391" r="33397" b="30313"/>
          <a:stretch>
            <a:fillRect/>
          </a:stretch>
        </p:blipFill>
        <p:spPr bwMode="auto">
          <a:xfrm>
            <a:off x="0" y="836712"/>
            <a:ext cx="914400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71600" y="332656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Піфагорові трійки чисел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ый треугольник 1"/>
          <p:cNvSpPr/>
          <p:nvPr/>
        </p:nvSpPr>
        <p:spPr bwMode="auto">
          <a:xfrm>
            <a:off x="467544" y="332656"/>
            <a:ext cx="2880320" cy="4464496"/>
          </a:xfrm>
          <a:prstGeom prst="rt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664" y="1124744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с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988840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а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87624" y="4725144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в</a:t>
            </a:r>
            <a:endParaRPr lang="ru-RU" b="1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483768" y="692696"/>
          <a:ext cx="6552728" cy="2316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2088"/>
                <a:gridCol w="864096"/>
                <a:gridCol w="792088"/>
                <a:gridCol w="2563484"/>
                <a:gridCol w="1540972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в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с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а</a:t>
                      </a:r>
                      <a:r>
                        <a:rPr lang="uk-UA" sz="3200" baseline="30000" dirty="0" smtClean="0"/>
                        <a:t>2</a:t>
                      </a:r>
                      <a:r>
                        <a:rPr lang="uk-UA" sz="3200" dirty="0" smtClean="0"/>
                        <a:t>+в</a:t>
                      </a:r>
                      <a:r>
                        <a:rPr lang="uk-UA" sz="3200" baseline="30000" dirty="0" smtClean="0"/>
                        <a:t>2</a:t>
                      </a:r>
                      <a:r>
                        <a:rPr lang="uk-UA" sz="3200" dirty="0" smtClean="0"/>
                        <a:t>=с</a:t>
                      </a:r>
                      <a:r>
                        <a:rPr lang="uk-UA" sz="3200" baseline="30000" dirty="0" smtClean="0"/>
                        <a:t>2</a:t>
                      </a:r>
                      <a:endParaRPr lang="ru-RU" sz="32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0" dirty="0" smtClean="0"/>
                        <a:t>висновок</a:t>
                      </a:r>
                      <a:endParaRPr lang="ru-RU" sz="2400" b="0" dirty="0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i="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endParaRPr lang="ru-RU" sz="32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i="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  <a:endParaRPr lang="ru-RU" sz="32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4FC3-37F2-4382-9C83-565E856263F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4FC3-37F2-4382-9C83-565E856263F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4FC3-37F2-4382-9C83-565E856263F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4FC3-37F2-4382-9C83-565E856263F0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49154" name="Рисунок 21" descr="C:\Documents and Settings\Papa\Рабочий стол\635.bm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550810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4FC3-37F2-4382-9C83-565E856263F0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71600" y="1556792"/>
            <a:ext cx="63367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>
                <a:solidFill>
                  <a:srgbClr val="C00000"/>
                </a:solidFill>
              </a:rPr>
              <a:t>Домашнє завдання: </a:t>
            </a:r>
            <a:r>
              <a:rPr lang="uk-UA" sz="4000" dirty="0" smtClean="0"/>
              <a:t>Опрацювати § 18 , виконати № 649, № 655 (ст.124-125)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4FC3-37F2-4382-9C83-565E856263F0}" type="slidenum">
              <a:rPr lang="ru-RU" smtClean="0"/>
              <a:pPr/>
              <a:t>16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268760"/>
          <a:ext cx="8748464" cy="1633220"/>
        </p:xfrm>
        <a:graphic>
          <a:graphicData uri="http://schemas.openxmlformats.org/drawingml/2006/table">
            <a:tbl>
              <a:tblPr/>
              <a:tblGrid>
                <a:gridCol w="2394172"/>
                <a:gridCol w="2075132"/>
                <a:gridCol w="2115354"/>
                <a:gridCol w="2163806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активність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пасивність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ввічливість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Упертість</a:t>
                      </a:r>
                      <a:endParaRPr lang="ru-RU" sz="2000" b="1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дисциплінованість</a:t>
                      </a:r>
                      <a:endParaRPr lang="ru-RU" sz="2000" b="1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допитливість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ініціативність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Наполегливість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неуважність</a:t>
                      </a:r>
                      <a:endParaRPr lang="ru-RU" sz="2000" b="1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незібраність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недбалість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працелюбство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організованість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лінь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уважність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відповідальність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1" y="-33392"/>
            <a:ext cx="9144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Випишіть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Які риси характеру допомагали вам досягти успіху на уроці?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Які заважали?                                                                                      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3"/>
          <p:cNvSpPr txBox="1">
            <a:spLocks noChangeArrowheads="1"/>
          </p:cNvSpPr>
          <p:nvPr/>
        </p:nvSpPr>
        <p:spPr bwMode="auto">
          <a:xfrm>
            <a:off x="838200" y="5943600"/>
            <a:ext cx="830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800">
              <a:latin typeface="Times New Roman" pitchFamily="18" charset="0"/>
            </a:endParaRPr>
          </a:p>
        </p:txBody>
      </p:sp>
      <p:graphicFrame>
        <p:nvGraphicFramePr>
          <p:cNvPr id="23555" name="Object 5"/>
          <p:cNvGraphicFramePr>
            <a:graphicFrameLocks noChangeAspect="1"/>
          </p:cNvGraphicFramePr>
          <p:nvPr/>
        </p:nvGraphicFramePr>
        <p:xfrm>
          <a:off x="228600" y="1752600"/>
          <a:ext cx="8312150" cy="2971800"/>
        </p:xfrm>
        <a:graphic>
          <a:graphicData uri="http://schemas.openxmlformats.org/presentationml/2006/ole">
            <p:oleObj spid="_x0000_s23555" name="Точечный рисунок" r:id="rId3" imgW="6800000" imgH="3247619" progId="PBrush">
              <p:embed/>
            </p:oleObj>
          </a:graphicData>
        </a:graphic>
      </p:graphicFrame>
      <p:sp>
        <p:nvSpPr>
          <p:cNvPr id="23556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/>
            <a:r>
              <a:rPr lang="ru-RU" dirty="0" err="1" smtClean="0">
                <a:solidFill>
                  <a:srgbClr val="0000FF"/>
                </a:solidFill>
              </a:rPr>
              <a:t>Знайдіть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X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4FC3-37F2-4382-9C83-565E856263F0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827088" y="3213100"/>
            <a:ext cx="7869237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3200">
                <a:solidFill>
                  <a:srgbClr val="000000"/>
                </a:solidFill>
                <a:latin typeface="Times New Roman" pitchFamily="18" charset="0"/>
              </a:rPr>
              <a:t>    С аэродрома вылетели одновременно два самолёта: один - на запад, другой - на юг. Через два часа расстояние между ними было 2000 км. Найдите скорости самолётов, если скорость одного составляла 75% скорости другого.</a:t>
            </a:r>
          </a:p>
        </p:txBody>
      </p:sp>
      <p:pic>
        <p:nvPicPr>
          <p:cNvPr id="24579" name="Picture 3" descr="j022378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85800"/>
            <a:ext cx="273208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587" name="Group 11"/>
          <p:cNvGrpSpPr>
            <a:grpSpLocks/>
          </p:cNvGrpSpPr>
          <p:nvPr/>
        </p:nvGrpSpPr>
        <p:grpSpPr bwMode="auto">
          <a:xfrm>
            <a:off x="5257800" y="457200"/>
            <a:ext cx="2362200" cy="2590800"/>
            <a:chOff x="3312" y="288"/>
            <a:chExt cx="1488" cy="1632"/>
          </a:xfrm>
        </p:grpSpPr>
        <p:sp>
          <p:nvSpPr>
            <p:cNvPr id="24581" name="Line 5"/>
            <p:cNvSpPr>
              <a:spLocks noChangeShapeType="1"/>
            </p:cNvSpPr>
            <p:nvPr/>
          </p:nvSpPr>
          <p:spPr bwMode="auto">
            <a:xfrm>
              <a:off x="4416" y="384"/>
              <a:ext cx="0" cy="13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24582" name="Line 6"/>
            <p:cNvSpPr>
              <a:spLocks noChangeShapeType="1"/>
            </p:cNvSpPr>
            <p:nvPr/>
          </p:nvSpPr>
          <p:spPr bwMode="auto">
            <a:xfrm flipH="1">
              <a:off x="3648" y="384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24583" name="Line 7"/>
            <p:cNvSpPr>
              <a:spLocks noChangeShapeType="1"/>
            </p:cNvSpPr>
            <p:nvPr/>
          </p:nvSpPr>
          <p:spPr bwMode="auto">
            <a:xfrm>
              <a:off x="3648" y="384"/>
              <a:ext cx="768" cy="13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24584" name="Text Box 8"/>
            <p:cNvSpPr txBox="1">
              <a:spLocks noChangeArrowheads="1"/>
            </p:cNvSpPr>
            <p:nvPr/>
          </p:nvSpPr>
          <p:spPr bwMode="auto">
            <a:xfrm>
              <a:off x="4464" y="288"/>
              <a:ext cx="2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C</a:t>
              </a:r>
              <a:endParaRPr lang="ru-RU"/>
            </a:p>
          </p:txBody>
        </p:sp>
        <p:sp>
          <p:nvSpPr>
            <p:cNvPr id="24585" name="Text Box 9"/>
            <p:cNvSpPr txBox="1">
              <a:spLocks noChangeArrowheads="1"/>
            </p:cNvSpPr>
            <p:nvPr/>
          </p:nvSpPr>
          <p:spPr bwMode="auto">
            <a:xfrm>
              <a:off x="3312" y="288"/>
              <a:ext cx="2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A</a:t>
              </a:r>
              <a:endParaRPr lang="ru-RU"/>
            </a:p>
          </p:txBody>
        </p:sp>
        <p:sp>
          <p:nvSpPr>
            <p:cNvPr id="24586" name="Text Box 10"/>
            <p:cNvSpPr txBox="1">
              <a:spLocks noChangeArrowheads="1"/>
            </p:cNvSpPr>
            <p:nvPr/>
          </p:nvSpPr>
          <p:spPr bwMode="auto">
            <a:xfrm>
              <a:off x="4512" y="1632"/>
              <a:ext cx="2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B</a:t>
              </a:r>
              <a:endParaRPr lang="ru-RU"/>
            </a:p>
          </p:txBody>
        </p:sp>
      </p:grp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4FC3-37F2-4382-9C83-565E856263F0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 noChangeAspect="1"/>
          </p:cNvGrpSpPr>
          <p:nvPr/>
        </p:nvGrpSpPr>
        <p:grpSpPr bwMode="auto">
          <a:xfrm>
            <a:off x="5715000" y="762000"/>
            <a:ext cx="3429000" cy="2819400"/>
            <a:chOff x="2814" y="501"/>
            <a:chExt cx="7200" cy="4320"/>
          </a:xfrm>
        </p:grpSpPr>
        <p:sp>
          <p:nvSpPr>
            <p:cNvPr id="25625" name="AutoShape 4"/>
            <p:cNvSpPr>
              <a:spLocks noChangeAspect="1" noChangeArrowheads="1" noTextEdit="1"/>
            </p:cNvSpPr>
            <p:nvPr/>
          </p:nvSpPr>
          <p:spPr bwMode="auto">
            <a:xfrm>
              <a:off x="2814" y="501"/>
              <a:ext cx="720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26" name="Rectangle 5"/>
            <p:cNvSpPr>
              <a:spLocks noChangeArrowheads="1"/>
            </p:cNvSpPr>
            <p:nvPr/>
          </p:nvSpPr>
          <p:spPr bwMode="auto">
            <a:xfrm>
              <a:off x="3238" y="919"/>
              <a:ext cx="1411" cy="236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 b="1">
                <a:latin typeface="Arial" charset="0"/>
              </a:endParaRPr>
            </a:p>
          </p:txBody>
        </p:sp>
        <p:sp>
          <p:nvSpPr>
            <p:cNvPr id="25627" name="Rectangle 6"/>
            <p:cNvSpPr>
              <a:spLocks noChangeArrowheads="1"/>
            </p:cNvSpPr>
            <p:nvPr/>
          </p:nvSpPr>
          <p:spPr bwMode="auto">
            <a:xfrm>
              <a:off x="3379" y="2731"/>
              <a:ext cx="423" cy="4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 b="1">
                <a:latin typeface="Arial" charset="0"/>
              </a:endParaRPr>
            </a:p>
          </p:txBody>
        </p:sp>
        <p:sp>
          <p:nvSpPr>
            <p:cNvPr id="25628" name="Rectangle 7"/>
            <p:cNvSpPr>
              <a:spLocks noChangeArrowheads="1"/>
            </p:cNvSpPr>
            <p:nvPr/>
          </p:nvSpPr>
          <p:spPr bwMode="auto">
            <a:xfrm>
              <a:off x="3379" y="2173"/>
              <a:ext cx="423" cy="42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 b="1">
                <a:latin typeface="Arial" charset="0"/>
              </a:endParaRPr>
            </a:p>
          </p:txBody>
        </p:sp>
        <p:sp>
          <p:nvSpPr>
            <p:cNvPr id="25629" name="Rectangle 8"/>
            <p:cNvSpPr>
              <a:spLocks noChangeArrowheads="1"/>
            </p:cNvSpPr>
            <p:nvPr/>
          </p:nvSpPr>
          <p:spPr bwMode="auto">
            <a:xfrm>
              <a:off x="4085" y="1616"/>
              <a:ext cx="422" cy="4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 b="1">
                <a:latin typeface="Arial" charset="0"/>
              </a:endParaRPr>
            </a:p>
          </p:txBody>
        </p:sp>
        <p:sp>
          <p:nvSpPr>
            <p:cNvPr id="25630" name="Rectangle 9"/>
            <p:cNvSpPr>
              <a:spLocks noChangeArrowheads="1"/>
            </p:cNvSpPr>
            <p:nvPr/>
          </p:nvSpPr>
          <p:spPr bwMode="auto">
            <a:xfrm>
              <a:off x="3379" y="1616"/>
              <a:ext cx="423" cy="42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 b="1">
                <a:latin typeface="Arial" charset="0"/>
              </a:endParaRPr>
            </a:p>
          </p:txBody>
        </p:sp>
        <p:sp>
          <p:nvSpPr>
            <p:cNvPr id="25631" name="Rectangle 10"/>
            <p:cNvSpPr>
              <a:spLocks noChangeArrowheads="1"/>
            </p:cNvSpPr>
            <p:nvPr/>
          </p:nvSpPr>
          <p:spPr bwMode="auto">
            <a:xfrm>
              <a:off x="4085" y="1058"/>
              <a:ext cx="422" cy="42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 b="1">
                <a:latin typeface="Arial" charset="0"/>
              </a:endParaRPr>
            </a:p>
          </p:txBody>
        </p:sp>
        <p:sp>
          <p:nvSpPr>
            <p:cNvPr id="25632" name="Rectangle 11"/>
            <p:cNvSpPr>
              <a:spLocks noChangeArrowheads="1"/>
            </p:cNvSpPr>
            <p:nvPr/>
          </p:nvSpPr>
          <p:spPr bwMode="auto">
            <a:xfrm>
              <a:off x="3379" y="1058"/>
              <a:ext cx="422" cy="4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 b="1">
                <a:latin typeface="Arial" charset="0"/>
              </a:endParaRPr>
            </a:p>
          </p:txBody>
        </p:sp>
        <p:sp>
          <p:nvSpPr>
            <p:cNvPr id="25633" name="Rectangle 12"/>
            <p:cNvSpPr>
              <a:spLocks noChangeArrowheads="1"/>
            </p:cNvSpPr>
            <p:nvPr/>
          </p:nvSpPr>
          <p:spPr bwMode="auto">
            <a:xfrm>
              <a:off x="3943" y="2173"/>
              <a:ext cx="565" cy="97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 b="1">
                <a:latin typeface="Arial" charset="0"/>
              </a:endParaRPr>
            </a:p>
          </p:txBody>
        </p:sp>
        <p:sp>
          <p:nvSpPr>
            <p:cNvPr id="25634" name="Line 13"/>
            <p:cNvSpPr>
              <a:spLocks noChangeShapeType="1"/>
            </p:cNvSpPr>
            <p:nvPr/>
          </p:nvSpPr>
          <p:spPr bwMode="auto">
            <a:xfrm flipV="1">
              <a:off x="3238" y="501"/>
              <a:ext cx="705" cy="4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35" name="Line 14"/>
            <p:cNvSpPr>
              <a:spLocks noChangeShapeType="1"/>
            </p:cNvSpPr>
            <p:nvPr/>
          </p:nvSpPr>
          <p:spPr bwMode="auto">
            <a:xfrm>
              <a:off x="3943" y="501"/>
              <a:ext cx="706" cy="4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36" name="Rectangle 15"/>
            <p:cNvSpPr>
              <a:spLocks noChangeArrowheads="1"/>
            </p:cNvSpPr>
            <p:nvPr/>
          </p:nvSpPr>
          <p:spPr bwMode="auto">
            <a:xfrm>
              <a:off x="6343" y="1337"/>
              <a:ext cx="1836" cy="195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 b="1">
                <a:latin typeface="Arial" charset="0"/>
              </a:endParaRPr>
            </a:p>
          </p:txBody>
        </p:sp>
        <p:sp>
          <p:nvSpPr>
            <p:cNvPr id="25637" name="Rectangle 16"/>
            <p:cNvSpPr>
              <a:spLocks noChangeArrowheads="1"/>
            </p:cNvSpPr>
            <p:nvPr/>
          </p:nvSpPr>
          <p:spPr bwMode="auto">
            <a:xfrm>
              <a:off x="6485" y="2173"/>
              <a:ext cx="564" cy="55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 b="1">
                <a:latin typeface="Arial" charset="0"/>
              </a:endParaRPr>
            </a:p>
          </p:txBody>
        </p:sp>
        <p:sp>
          <p:nvSpPr>
            <p:cNvPr id="25638" name="Rectangle 17"/>
            <p:cNvSpPr>
              <a:spLocks noChangeArrowheads="1"/>
            </p:cNvSpPr>
            <p:nvPr/>
          </p:nvSpPr>
          <p:spPr bwMode="auto">
            <a:xfrm>
              <a:off x="7473" y="1476"/>
              <a:ext cx="564" cy="55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 b="1">
                <a:latin typeface="Arial" charset="0"/>
              </a:endParaRPr>
            </a:p>
          </p:txBody>
        </p:sp>
        <p:sp>
          <p:nvSpPr>
            <p:cNvPr id="25639" name="Rectangle 18"/>
            <p:cNvSpPr>
              <a:spLocks noChangeArrowheads="1"/>
            </p:cNvSpPr>
            <p:nvPr/>
          </p:nvSpPr>
          <p:spPr bwMode="auto">
            <a:xfrm>
              <a:off x="6485" y="1476"/>
              <a:ext cx="564" cy="55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 b="1">
                <a:latin typeface="Arial" charset="0"/>
              </a:endParaRPr>
            </a:p>
          </p:txBody>
        </p:sp>
        <p:sp>
          <p:nvSpPr>
            <p:cNvPr id="25640" name="Rectangle 19"/>
            <p:cNvSpPr>
              <a:spLocks noChangeArrowheads="1"/>
            </p:cNvSpPr>
            <p:nvPr/>
          </p:nvSpPr>
          <p:spPr bwMode="auto">
            <a:xfrm>
              <a:off x="7473" y="2173"/>
              <a:ext cx="565" cy="97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 b="1">
                <a:latin typeface="Arial" charset="0"/>
              </a:endParaRPr>
            </a:p>
          </p:txBody>
        </p:sp>
        <p:sp>
          <p:nvSpPr>
            <p:cNvPr id="25641" name="Oval 20"/>
            <p:cNvSpPr>
              <a:spLocks noChangeArrowheads="1"/>
            </p:cNvSpPr>
            <p:nvPr/>
          </p:nvSpPr>
          <p:spPr bwMode="auto">
            <a:xfrm>
              <a:off x="7896" y="2591"/>
              <a:ext cx="142" cy="14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1800" b="1">
                <a:latin typeface="Arial" charset="0"/>
              </a:endParaRPr>
            </a:p>
          </p:txBody>
        </p:sp>
        <p:sp>
          <p:nvSpPr>
            <p:cNvPr id="25642" name="Oval 21"/>
            <p:cNvSpPr>
              <a:spLocks noChangeArrowheads="1"/>
            </p:cNvSpPr>
            <p:nvPr/>
          </p:nvSpPr>
          <p:spPr bwMode="auto">
            <a:xfrm>
              <a:off x="4367" y="2731"/>
              <a:ext cx="141" cy="139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1800" b="1">
                <a:latin typeface="Arial" charset="0"/>
              </a:endParaRPr>
            </a:p>
          </p:txBody>
        </p:sp>
        <p:sp>
          <p:nvSpPr>
            <p:cNvPr id="25643" name="Line 22"/>
            <p:cNvSpPr>
              <a:spLocks noChangeShapeType="1"/>
            </p:cNvSpPr>
            <p:nvPr/>
          </p:nvSpPr>
          <p:spPr bwMode="auto">
            <a:xfrm flipV="1">
              <a:off x="6343" y="640"/>
              <a:ext cx="989" cy="6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44" name="Line 23"/>
            <p:cNvSpPr>
              <a:spLocks noChangeShapeType="1"/>
            </p:cNvSpPr>
            <p:nvPr/>
          </p:nvSpPr>
          <p:spPr bwMode="auto">
            <a:xfrm>
              <a:off x="7332" y="640"/>
              <a:ext cx="847" cy="6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45" name="Line 24"/>
            <p:cNvSpPr>
              <a:spLocks noChangeShapeType="1"/>
            </p:cNvSpPr>
            <p:nvPr/>
          </p:nvSpPr>
          <p:spPr bwMode="auto">
            <a:xfrm>
              <a:off x="4367" y="1198"/>
              <a:ext cx="2400" cy="12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46" name="Line 25"/>
            <p:cNvSpPr>
              <a:spLocks noChangeShapeType="1"/>
            </p:cNvSpPr>
            <p:nvPr/>
          </p:nvSpPr>
          <p:spPr bwMode="auto">
            <a:xfrm>
              <a:off x="4367" y="1337"/>
              <a:ext cx="2400" cy="12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8938" name="Text Box 26"/>
          <p:cNvSpPr txBox="1">
            <a:spLocks noChangeArrowheads="1"/>
          </p:cNvSpPr>
          <p:nvPr/>
        </p:nvSpPr>
        <p:spPr bwMode="auto">
          <a:xfrm>
            <a:off x="762000" y="1447800"/>
            <a:ext cx="4495800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000000"/>
                </a:solidFill>
                <a:latin typeface="Times New Roman" pitchFamily="18" charset="0"/>
              </a:rPr>
              <a:t>Между фабричными зданиями устроен желоб для передачи материалов. Расстояние между зданиями 10м, а концы желоба расположены на высоте 8м и 4м над землей. Найти длину желоба.</a:t>
            </a:r>
          </a:p>
          <a:p>
            <a:pPr>
              <a:spcBef>
                <a:spcPct val="50000"/>
              </a:spcBef>
            </a:pPr>
            <a:endParaRPr lang="ru-RU" sz="32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25653" name="Group 53"/>
          <p:cNvGrpSpPr>
            <a:grpSpLocks/>
          </p:cNvGrpSpPr>
          <p:nvPr/>
        </p:nvGrpSpPr>
        <p:grpSpPr bwMode="auto">
          <a:xfrm>
            <a:off x="5486400" y="2590800"/>
            <a:ext cx="3200400" cy="2459038"/>
            <a:chOff x="3456" y="1632"/>
            <a:chExt cx="2016" cy="1549"/>
          </a:xfrm>
        </p:grpSpPr>
        <p:sp>
          <p:nvSpPr>
            <p:cNvPr id="39950" name="Text Box 14"/>
            <p:cNvSpPr txBox="1">
              <a:spLocks noChangeArrowheads="1"/>
            </p:cNvSpPr>
            <p:nvPr/>
          </p:nvSpPr>
          <p:spPr bwMode="auto">
            <a:xfrm>
              <a:off x="3504" y="1632"/>
              <a:ext cx="25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>
                  <a:latin typeface="Times New Roman" pitchFamily="18" charset="0"/>
                </a:rPr>
                <a:t> А</a:t>
              </a:r>
            </a:p>
          </p:txBody>
        </p:sp>
        <p:sp>
          <p:nvSpPr>
            <p:cNvPr id="39940" name="Text Box 4"/>
            <p:cNvSpPr txBox="1">
              <a:spLocks noChangeArrowheads="1"/>
            </p:cNvSpPr>
            <p:nvPr/>
          </p:nvSpPr>
          <p:spPr bwMode="auto">
            <a:xfrm>
              <a:off x="4306" y="2807"/>
              <a:ext cx="25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>
                <a:latin typeface="Times New Roman" pitchFamily="18" charset="0"/>
              </a:endParaRPr>
            </a:p>
          </p:txBody>
        </p:sp>
        <p:sp>
          <p:nvSpPr>
            <p:cNvPr id="39943" name="Line 7"/>
            <p:cNvSpPr>
              <a:spLocks noChangeShapeType="1"/>
            </p:cNvSpPr>
            <p:nvPr/>
          </p:nvSpPr>
          <p:spPr bwMode="auto">
            <a:xfrm>
              <a:off x="3740" y="2005"/>
              <a:ext cx="0" cy="8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4" name="Line 8"/>
            <p:cNvSpPr>
              <a:spLocks noChangeShapeType="1"/>
            </p:cNvSpPr>
            <p:nvPr/>
          </p:nvSpPr>
          <p:spPr bwMode="auto">
            <a:xfrm>
              <a:off x="3740" y="2859"/>
              <a:ext cx="1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5" name="Line 9"/>
            <p:cNvSpPr>
              <a:spLocks noChangeShapeType="1"/>
            </p:cNvSpPr>
            <p:nvPr/>
          </p:nvSpPr>
          <p:spPr bwMode="auto">
            <a:xfrm>
              <a:off x="5188" y="2471"/>
              <a:ext cx="0" cy="3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6" name="Line 10"/>
            <p:cNvSpPr>
              <a:spLocks noChangeShapeType="1"/>
            </p:cNvSpPr>
            <p:nvPr/>
          </p:nvSpPr>
          <p:spPr bwMode="auto">
            <a:xfrm>
              <a:off x="3740" y="2005"/>
              <a:ext cx="1448" cy="4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8" name="Text Box 12"/>
            <p:cNvSpPr txBox="1">
              <a:spLocks noChangeArrowheads="1"/>
            </p:cNvSpPr>
            <p:nvPr/>
          </p:nvSpPr>
          <p:spPr bwMode="auto">
            <a:xfrm>
              <a:off x="5220" y="2626"/>
              <a:ext cx="22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39949" name="Text Box 13"/>
            <p:cNvSpPr txBox="1">
              <a:spLocks noChangeArrowheads="1"/>
            </p:cNvSpPr>
            <p:nvPr/>
          </p:nvSpPr>
          <p:spPr bwMode="auto">
            <a:xfrm>
              <a:off x="4224" y="2880"/>
              <a:ext cx="3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>
                  <a:latin typeface="Times New Roman" pitchFamily="18" charset="0"/>
                </a:rPr>
                <a:t>10</a:t>
              </a:r>
            </a:p>
          </p:txBody>
        </p:sp>
        <p:sp>
          <p:nvSpPr>
            <p:cNvPr id="39952" name="Line 16"/>
            <p:cNvSpPr>
              <a:spLocks noChangeShapeType="1"/>
            </p:cNvSpPr>
            <p:nvPr/>
          </p:nvSpPr>
          <p:spPr bwMode="auto">
            <a:xfrm flipH="1">
              <a:off x="3740" y="2471"/>
              <a:ext cx="14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56" name="Text Box 20"/>
            <p:cNvSpPr txBox="1">
              <a:spLocks noChangeArrowheads="1"/>
            </p:cNvSpPr>
            <p:nvPr/>
          </p:nvSpPr>
          <p:spPr bwMode="auto">
            <a:xfrm>
              <a:off x="4512" y="1968"/>
              <a:ext cx="1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>
                  <a:latin typeface="Times New Roman" pitchFamily="18" charset="0"/>
                </a:rPr>
                <a:t>?</a:t>
              </a:r>
            </a:p>
          </p:txBody>
        </p:sp>
        <p:sp>
          <p:nvSpPr>
            <p:cNvPr id="25619" name="Text Box 25"/>
            <p:cNvSpPr txBox="1">
              <a:spLocks noChangeArrowheads="1"/>
            </p:cNvSpPr>
            <p:nvPr/>
          </p:nvSpPr>
          <p:spPr bwMode="auto">
            <a:xfrm>
              <a:off x="3504" y="2784"/>
              <a:ext cx="2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Arial" charset="0"/>
                </a:rPr>
                <a:t>D</a:t>
              </a:r>
              <a:endParaRPr lang="ru-RU">
                <a:latin typeface="Arial" charset="0"/>
              </a:endParaRPr>
            </a:p>
          </p:txBody>
        </p:sp>
        <p:grpSp>
          <p:nvGrpSpPr>
            <p:cNvPr id="25620" name="Group 28"/>
            <p:cNvGrpSpPr>
              <a:grpSpLocks/>
            </p:cNvGrpSpPr>
            <p:nvPr/>
          </p:nvGrpSpPr>
          <p:grpSpPr bwMode="auto">
            <a:xfrm>
              <a:off x="5168" y="2394"/>
              <a:ext cx="304" cy="787"/>
              <a:chOff x="2608" y="2641"/>
              <a:chExt cx="464" cy="1459"/>
            </a:xfrm>
          </p:grpSpPr>
          <p:sp>
            <p:nvSpPr>
              <p:cNvPr id="25621" name="Text Box 15"/>
              <p:cNvSpPr txBox="1">
                <a:spLocks noChangeArrowheads="1"/>
              </p:cNvSpPr>
              <p:nvPr/>
            </p:nvSpPr>
            <p:spPr bwMode="auto">
              <a:xfrm>
                <a:off x="2688" y="2641"/>
                <a:ext cx="384" cy="5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>
                    <a:latin typeface="Times New Roman" pitchFamily="18" charset="0"/>
                  </a:rPr>
                  <a:t>В</a:t>
                </a:r>
              </a:p>
            </p:txBody>
          </p:sp>
          <p:sp>
            <p:nvSpPr>
              <p:cNvPr id="25622" name="Text Box 26"/>
              <p:cNvSpPr txBox="1">
                <a:spLocks noChangeArrowheads="1"/>
              </p:cNvSpPr>
              <p:nvPr/>
            </p:nvSpPr>
            <p:spPr bwMode="auto">
              <a:xfrm>
                <a:off x="2608" y="3567"/>
                <a:ext cx="387" cy="5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Arial" charset="0"/>
                  </a:rPr>
                  <a:t>E</a:t>
                </a:r>
                <a:endParaRPr lang="ru-RU">
                  <a:latin typeface="Arial" charset="0"/>
                </a:endParaRPr>
              </a:p>
            </p:txBody>
          </p:sp>
        </p:grpSp>
        <p:sp>
          <p:nvSpPr>
            <p:cNvPr id="25618" name="Text Box 17"/>
            <p:cNvSpPr txBox="1">
              <a:spLocks noChangeArrowheads="1"/>
            </p:cNvSpPr>
            <p:nvPr/>
          </p:nvSpPr>
          <p:spPr bwMode="auto">
            <a:xfrm>
              <a:off x="3456" y="2352"/>
              <a:ext cx="24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>
                  <a:latin typeface="Times New Roman" pitchFamily="18" charset="0"/>
                </a:rPr>
                <a:t>С</a:t>
              </a:r>
            </a:p>
          </p:txBody>
        </p:sp>
        <p:sp>
          <p:nvSpPr>
            <p:cNvPr id="25651" name="Text Box 51"/>
            <p:cNvSpPr txBox="1">
              <a:spLocks noChangeArrowheads="1"/>
            </p:cNvSpPr>
            <p:nvPr/>
          </p:nvSpPr>
          <p:spPr bwMode="auto">
            <a:xfrm>
              <a:off x="3792" y="2304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>
                  <a:latin typeface="Times New Roman" pitchFamily="18" charset="0"/>
                </a:rPr>
                <a:t>8</a:t>
              </a:r>
            </a:p>
          </p:txBody>
        </p:sp>
      </p:grpSp>
      <p:sp>
        <p:nvSpPr>
          <p:cNvPr id="43" name="Номер слайда 4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4FC3-37F2-4382-9C83-565E856263F0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ый треугольник 2"/>
          <p:cNvSpPr/>
          <p:nvPr/>
        </p:nvSpPr>
        <p:spPr bwMode="auto">
          <a:xfrm>
            <a:off x="1259632" y="2492896"/>
            <a:ext cx="2952328" cy="2952328"/>
          </a:xfrm>
          <a:prstGeom prst="rt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5" name="Прямая соединительная линия 4"/>
          <p:cNvCxnSpPr>
            <a:stCxn id="11" idx="2"/>
          </p:cNvCxnSpPr>
          <p:nvPr/>
        </p:nvCxnSpPr>
        <p:spPr bwMode="auto">
          <a:xfrm>
            <a:off x="1331640" y="3933056"/>
            <a:ext cx="1332148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" name="Прямоугольный треугольник 5"/>
          <p:cNvSpPr/>
          <p:nvPr/>
        </p:nvSpPr>
        <p:spPr bwMode="auto">
          <a:xfrm rot="7489705">
            <a:off x="4834462" y="2371948"/>
            <a:ext cx="2187716" cy="3072280"/>
          </a:xfrm>
          <a:prstGeom prst="rt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1259632" y="5301208"/>
            <a:ext cx="144016" cy="14401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259632" y="3789040"/>
            <a:ext cx="144016" cy="14401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5292080" y="3861048"/>
            <a:ext cx="72008" cy="720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 rot="2055585">
            <a:off x="5250858" y="2149117"/>
            <a:ext cx="101084" cy="14052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8" name="Прямая соединительная линия 7"/>
          <p:cNvCxnSpPr>
            <a:stCxn id="6" idx="2"/>
            <a:endCxn id="12" idx="3"/>
          </p:cNvCxnSpPr>
          <p:nvPr/>
        </p:nvCxnSpPr>
        <p:spPr bwMode="auto">
          <a:xfrm>
            <a:off x="5292080" y="2132856"/>
            <a:ext cx="72008" cy="17641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971600" y="764704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В якій фігурі більше трикутників?</a:t>
            </a:r>
            <a:endParaRPr lang="ru-RU" sz="3200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2123728" y="2204864"/>
            <a:ext cx="576064" cy="72008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1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6300192" y="1700808"/>
            <a:ext cx="576064" cy="72008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2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4FC3-37F2-4382-9C83-565E856263F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395536" y="692696"/>
            <a:ext cx="8363252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Встановіть послідовність слів у Теоремі Піфагора: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2">
                  <a:lumMod val="25000"/>
                </a:schemeClr>
              </a:buClr>
              <a:buSzTx/>
              <a:buFont typeface="Wingdings" pitchFamily="2" charset="2"/>
              <a:buChar char="q"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сумі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2">
                  <a:lumMod val="25000"/>
                </a:schemeClr>
              </a:buClr>
              <a:buSzTx/>
              <a:buFont typeface="Wingdings" pitchFamily="2" charset="2"/>
              <a:buChar char="q"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гіпотенузи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2">
                  <a:lumMod val="25000"/>
                </a:schemeClr>
              </a:buClr>
              <a:buSzTx/>
              <a:buFont typeface="Wingdings" pitchFamily="2" charset="2"/>
              <a:buChar char="q"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дорівнює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2">
                  <a:lumMod val="25000"/>
                </a:schemeClr>
              </a:buClr>
              <a:buSzTx/>
              <a:buFont typeface="Wingdings" pitchFamily="2" charset="2"/>
              <a:buChar char="q"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квадратів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2">
                  <a:lumMod val="25000"/>
                </a:schemeClr>
              </a:buClr>
              <a:buSzTx/>
              <a:buFont typeface="Wingdings" pitchFamily="2" charset="2"/>
              <a:buChar char="q"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квадрат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2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2">
                  <a:lumMod val="25000"/>
                </a:schemeClr>
              </a:buClr>
              <a:buSzTx/>
              <a:buFont typeface="Wingdings" pitchFamily="2" charset="2"/>
              <a:buChar char="q"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катетів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auto">
          <a:xfrm rot="1238413">
            <a:off x="6460083" y="1850311"/>
            <a:ext cx="2124174" cy="2519660"/>
          </a:xfrm>
          <a:prstGeom prst="rtTriangle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800" b="1">
              <a:latin typeface="Arial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4FC3-37F2-4382-9C83-565E856263F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Box 61"/>
          <p:cNvSpPr txBox="1"/>
          <p:nvPr/>
        </p:nvSpPr>
        <p:spPr>
          <a:xfrm>
            <a:off x="4427984" y="404664"/>
            <a:ext cx="471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Знайти периметр фігури.</a:t>
            </a:r>
            <a:endParaRPr lang="ru-RU" b="1" dirty="0"/>
          </a:p>
        </p:txBody>
      </p:sp>
      <p:grpSp>
        <p:nvGrpSpPr>
          <p:cNvPr id="71" name="Группа 70"/>
          <p:cNvGrpSpPr/>
          <p:nvPr/>
        </p:nvGrpSpPr>
        <p:grpSpPr>
          <a:xfrm>
            <a:off x="323528" y="404664"/>
            <a:ext cx="3816424" cy="4062065"/>
            <a:chOff x="323528" y="404664"/>
            <a:chExt cx="3816424" cy="4062065"/>
          </a:xfrm>
        </p:grpSpPr>
        <p:sp>
          <p:nvSpPr>
            <p:cNvPr id="3" name="Прямоугольник 2"/>
            <p:cNvSpPr/>
            <p:nvPr/>
          </p:nvSpPr>
          <p:spPr bwMode="auto">
            <a:xfrm>
              <a:off x="1691680" y="548680"/>
              <a:ext cx="2088232" cy="194421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 bwMode="auto">
            <a:xfrm>
              <a:off x="1691680" y="548680"/>
              <a:ext cx="2088232" cy="194421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8" name="Прямоугольный треугольник 7"/>
            <p:cNvSpPr/>
            <p:nvPr/>
          </p:nvSpPr>
          <p:spPr bwMode="auto">
            <a:xfrm rot="19778453">
              <a:off x="1834854" y="1965180"/>
              <a:ext cx="1801883" cy="1055432"/>
            </a:xfrm>
            <a:prstGeom prst="rtTriangl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 bwMode="auto">
            <a:xfrm rot="19804460">
              <a:off x="948841" y="2677577"/>
              <a:ext cx="1070027" cy="1060771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cxnSp>
          <p:nvCxnSpPr>
            <p:cNvPr id="11" name="Прямая соединительная линия 10"/>
            <p:cNvCxnSpPr>
              <a:stCxn id="8" idx="2"/>
            </p:cNvCxnSpPr>
            <p:nvPr/>
          </p:nvCxnSpPr>
          <p:spPr bwMode="auto">
            <a:xfrm flipH="1" flipV="1">
              <a:off x="755576" y="2996952"/>
              <a:ext cx="1469537" cy="40664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2483768" y="1124744"/>
              <a:ext cx="504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000" dirty="0" smtClean="0"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411760" y="2204864"/>
              <a:ext cx="2160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000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8" name="Прямая соединительная линия 27"/>
            <p:cNvCxnSpPr/>
            <p:nvPr/>
          </p:nvCxnSpPr>
          <p:spPr bwMode="auto">
            <a:xfrm>
              <a:off x="1187624" y="2708920"/>
              <a:ext cx="31634" cy="1113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Прямая соединительная линия 39"/>
            <p:cNvCxnSpPr/>
            <p:nvPr/>
          </p:nvCxnSpPr>
          <p:spPr bwMode="auto">
            <a:xfrm>
              <a:off x="971600" y="3356992"/>
              <a:ext cx="0" cy="7200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Прямая соединительная линия 42"/>
            <p:cNvCxnSpPr/>
            <p:nvPr/>
          </p:nvCxnSpPr>
          <p:spPr bwMode="auto">
            <a:xfrm>
              <a:off x="1907704" y="2836967"/>
              <a:ext cx="0" cy="8797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Прямая соединительная линия 50"/>
            <p:cNvCxnSpPr/>
            <p:nvPr/>
          </p:nvCxnSpPr>
          <p:spPr bwMode="auto">
            <a:xfrm>
              <a:off x="1691680" y="3645024"/>
              <a:ext cx="31634" cy="1113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Прямая соединительная линия 53"/>
            <p:cNvCxnSpPr/>
            <p:nvPr/>
          </p:nvCxnSpPr>
          <p:spPr bwMode="auto">
            <a:xfrm>
              <a:off x="1619672" y="1484784"/>
              <a:ext cx="103642" cy="3937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Прямая соединительная линия 56"/>
            <p:cNvCxnSpPr/>
            <p:nvPr/>
          </p:nvCxnSpPr>
          <p:spPr bwMode="auto">
            <a:xfrm>
              <a:off x="3707904" y="1484784"/>
              <a:ext cx="103642" cy="3937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Прямая соединительная линия 57"/>
            <p:cNvCxnSpPr/>
            <p:nvPr/>
          </p:nvCxnSpPr>
          <p:spPr bwMode="auto">
            <a:xfrm>
              <a:off x="2699792" y="476672"/>
              <a:ext cx="31634" cy="1113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Прямая соединительная линия 59"/>
            <p:cNvCxnSpPr/>
            <p:nvPr/>
          </p:nvCxnSpPr>
          <p:spPr bwMode="auto">
            <a:xfrm>
              <a:off x="2771800" y="2420888"/>
              <a:ext cx="31634" cy="1113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1" name="TextBox 60"/>
            <p:cNvSpPr txBox="1"/>
            <p:nvPr/>
          </p:nvSpPr>
          <p:spPr>
            <a:xfrm>
              <a:off x="2915816" y="2852936"/>
              <a:ext cx="2160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000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187624" y="4005064"/>
              <a:ext cx="2160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dirty="0" smtClean="0"/>
                <a:t>А</a:t>
              </a:r>
              <a:endParaRPr lang="ru-RU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23528" y="2708920"/>
              <a:ext cx="288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dirty="0" smtClean="0"/>
                <a:t>В</a:t>
              </a:r>
              <a:endParaRPr lang="ru-RU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331640" y="2060848"/>
              <a:ext cx="288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</a:t>
              </a:r>
              <a:endParaRPr lang="ru-RU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331640" y="404664"/>
              <a:ext cx="288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</a:t>
              </a:r>
              <a:endParaRPr lang="ru-RU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3851920" y="404664"/>
              <a:ext cx="288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</a:t>
              </a:r>
              <a:endParaRPr lang="ru-RU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851920" y="2276872"/>
              <a:ext cx="288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K</a:t>
              </a:r>
              <a:endParaRPr lang="ru-RU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267744" y="3284984"/>
              <a:ext cx="288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</a:t>
              </a:r>
              <a:endParaRPr lang="ru-RU" dirty="0"/>
            </a:p>
          </p:txBody>
        </p:sp>
      </p:grpSp>
      <p:sp>
        <p:nvSpPr>
          <p:cNvPr id="70" name="Номер слайда 6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4FC3-37F2-4382-9C83-565E856263F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980728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На які геометричні фігури можливо розділити: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899592" y="2924944"/>
            <a:ext cx="1800200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4" name="Трапеция 3"/>
          <p:cNvSpPr/>
          <p:nvPr/>
        </p:nvSpPr>
        <p:spPr bwMode="auto">
          <a:xfrm>
            <a:off x="3563888" y="3068960"/>
            <a:ext cx="1872208" cy="864096"/>
          </a:xfrm>
          <a:prstGeom prst="trapezoi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5" name="Ромб 4"/>
          <p:cNvSpPr/>
          <p:nvPr/>
        </p:nvSpPr>
        <p:spPr bwMode="auto">
          <a:xfrm>
            <a:off x="6516216" y="1988840"/>
            <a:ext cx="1008112" cy="1944216"/>
          </a:xfrm>
          <a:prstGeom prst="diamon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1043608" y="4581128"/>
            <a:ext cx="1296144" cy="122413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Параллелограмм 6"/>
          <p:cNvSpPr/>
          <p:nvPr/>
        </p:nvSpPr>
        <p:spPr bwMode="auto">
          <a:xfrm>
            <a:off x="3203848" y="4725144"/>
            <a:ext cx="2160240" cy="1080120"/>
          </a:xfrm>
          <a:prstGeom prst="parallelogram">
            <a:avLst>
              <a:gd name="adj" fmla="val 49039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 bwMode="auto">
          <a:xfrm>
            <a:off x="6084168" y="4581128"/>
            <a:ext cx="1728192" cy="1224136"/>
          </a:xfrm>
          <a:prstGeom prst="triangle">
            <a:avLst>
              <a:gd name="adj" fmla="val 1985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4FC3-37F2-4382-9C83-565E856263F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 bwMode="auto">
          <a:xfrm>
            <a:off x="1763688" y="692696"/>
            <a:ext cx="5760640" cy="5112568"/>
          </a:xfrm>
          <a:prstGeom prst="triangle">
            <a:avLst/>
          </a:prstGeom>
          <a:solidFill>
            <a:schemeClr val="lt1">
              <a:alpha val="0"/>
            </a:schemeClr>
          </a:solidFill>
          <a:ln w="53975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noFill/>
              <a:effectLst/>
              <a:latin typeface="Tahoma" pitchFamily="34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 bwMode="auto">
          <a:xfrm>
            <a:off x="1475656" y="1556792"/>
            <a:ext cx="6112296" cy="3375992"/>
          </a:xfrm>
          <a:prstGeom prst="triangle">
            <a:avLst>
              <a:gd name="adj" fmla="val 69437"/>
            </a:avLst>
          </a:prstGeom>
          <a:solidFill>
            <a:schemeClr val="lt1">
              <a:alpha val="0"/>
            </a:schemeClr>
          </a:solidFill>
          <a:ln w="53975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noFill/>
              <a:effectLst/>
              <a:latin typeface="Tahoma" pitchFamily="34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 bwMode="auto">
          <a:xfrm>
            <a:off x="1907704" y="1052736"/>
            <a:ext cx="6256312" cy="4608512"/>
          </a:xfrm>
          <a:prstGeom prst="triangle">
            <a:avLst>
              <a:gd name="adj" fmla="val 0"/>
            </a:avLst>
          </a:prstGeom>
          <a:solidFill>
            <a:schemeClr val="lt1">
              <a:alpha val="0"/>
            </a:schemeClr>
          </a:solidFill>
          <a:ln w="53975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noFill/>
              <a:effectLst/>
              <a:latin typeface="Tahoma" pitchFamily="34" charset="0"/>
            </a:endParaRPr>
          </a:p>
        </p:txBody>
      </p:sp>
      <p:sp>
        <p:nvSpPr>
          <p:cNvPr id="5" name="Прямоугольный треугольник 4"/>
          <p:cNvSpPr/>
          <p:nvPr/>
        </p:nvSpPr>
        <p:spPr bwMode="auto">
          <a:xfrm rot="5161821">
            <a:off x="2746351" y="1793483"/>
            <a:ext cx="5233229" cy="3243651"/>
          </a:xfrm>
          <a:prstGeom prst="rtTriangle">
            <a:avLst/>
          </a:prstGeom>
          <a:noFill/>
          <a:ln w="57150" cap="flat" cmpd="sng" algn="ctr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1124744"/>
            <a:ext cx="74168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dirty="0" smtClean="0"/>
              <a:t>За допомогою, яких інструментів , можливо побудувати прямокутний трикутник?</a:t>
            </a:r>
            <a:endParaRPr lang="ru-RU" sz="48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4FC3-37F2-4382-9C83-565E856263F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xit" presetSubtype="0" fill="hold" grpId="1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1" presetClass="exit" presetSubtype="0" fill="hold" grpId="1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31" presetClass="exit" presetSubtype="0" fill="hold" grpId="1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00"/>
                            </p:stCondLst>
                            <p:childTnLst>
                              <p:par>
                                <p:cTn id="4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Картинки по запросу мотузка трикутн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060848"/>
            <a:ext cx="7829795" cy="3816424"/>
          </a:xfrm>
          <a:prstGeom prst="rect">
            <a:avLst/>
          </a:prstGeom>
          <a:noFill/>
        </p:spPr>
      </p:pic>
      <p:sp>
        <p:nvSpPr>
          <p:cNvPr id="3" name="Облако 2"/>
          <p:cNvSpPr/>
          <p:nvPr/>
        </p:nvSpPr>
        <p:spPr bwMode="auto">
          <a:xfrm>
            <a:off x="4499992" y="2564904"/>
            <a:ext cx="3960440" cy="3528392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ahoma" pitchFamily="34" charset="0"/>
              </a:rPr>
              <a:t>Побудувати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ahoma" pitchFamily="34" charset="0"/>
              </a:rPr>
              <a:t> прямокутний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ahoma" pitchFamily="34" charset="0"/>
              </a:rPr>
              <a:t> трикутник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476672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/>
              <a:t>Доведіть, що побудований  трикутник прямокутний?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2060848"/>
            <a:ext cx="669674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https://sites.google.com/site/sajtdlaucnivywyte/istoriki/teorema-v-riznih-kraienah</a:t>
            </a:r>
            <a:endParaRPr lang="ru-RU" sz="1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4FC3-37F2-4382-9C83-565E856263F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916832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dirty="0" smtClean="0"/>
              <a:t>Теорема, обернена до теореми Піфагора.</a:t>
            </a:r>
            <a:endParaRPr lang="ru-RU" sz="36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4FC3-37F2-4382-9C83-565E856263F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ый треугольник 1"/>
          <p:cNvSpPr/>
          <p:nvPr/>
        </p:nvSpPr>
        <p:spPr bwMode="auto">
          <a:xfrm>
            <a:off x="1115616" y="1484784"/>
            <a:ext cx="2880320" cy="4464496"/>
          </a:xfrm>
          <a:prstGeom prst="rt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71800" y="3284984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5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3645024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4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67744" y="5949280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332656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/>
              <a:t>Яким повинен бути трикутник, щоб бути прямокутним? </a:t>
            </a:r>
            <a:endParaRPr lang="ru-RU" sz="2800" b="1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4FC3-37F2-4382-9C83-565E856263F0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627784" y="3284984"/>
            <a:ext cx="1080120" cy="461665"/>
          </a:xfrm>
          <a:prstGeom prst="rect">
            <a:avLst/>
          </a:prstGeom>
          <a:solidFill>
            <a:schemeClr val="lt1"/>
          </a:solidFill>
        </p:spPr>
        <p:txBody>
          <a:bodyPr wrap="square" rtlCol="0">
            <a:spAutoFit/>
          </a:bodyPr>
          <a:lstStyle/>
          <a:p>
            <a:r>
              <a:rPr lang="uk-UA" b="1" dirty="0" smtClean="0"/>
              <a:t>с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3645024"/>
            <a:ext cx="1080120" cy="461665"/>
          </a:xfrm>
          <a:prstGeom prst="rect">
            <a:avLst/>
          </a:prstGeom>
          <a:solidFill>
            <a:schemeClr val="lt1"/>
          </a:solidFill>
        </p:spPr>
        <p:txBody>
          <a:bodyPr wrap="square" rtlCol="0">
            <a:spAutoFit/>
          </a:bodyPr>
          <a:lstStyle/>
          <a:p>
            <a:pPr algn="r"/>
            <a:r>
              <a:rPr lang="uk-UA" b="1" dirty="0" smtClean="0"/>
              <a:t>а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619672" y="6021288"/>
            <a:ext cx="1080120" cy="461665"/>
          </a:xfrm>
          <a:prstGeom prst="rect">
            <a:avLst/>
          </a:prstGeom>
          <a:solidFill>
            <a:schemeClr val="lt1"/>
          </a:solidFill>
        </p:spPr>
        <p:txBody>
          <a:bodyPr wrap="square" rtlCol="0">
            <a:spAutoFit/>
          </a:bodyPr>
          <a:lstStyle/>
          <a:p>
            <a:pPr algn="r"/>
            <a:r>
              <a:rPr lang="uk-UA" b="1" dirty="0" smtClean="0"/>
              <a:t>в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Эскиз">
  <a:themeElements>
    <a:clrScheme name="Эскиз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Эски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Эскиз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Designs\Эскиз.pot</Template>
  <TotalTime>438</TotalTime>
  <Words>238</Words>
  <Application>Microsoft Office PowerPoint</Application>
  <PresentationFormat>Экран (4:3)</PresentationFormat>
  <Paragraphs>113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Эскиз</vt:lpstr>
      <vt:lpstr>Точечный рисунок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Знайдіть X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Вита</dc:creator>
  <cp:lastModifiedBy>Пользователь Windows</cp:lastModifiedBy>
  <cp:revision>60</cp:revision>
  <dcterms:created xsi:type="dcterms:W3CDTF">1601-01-01T00:00:00Z</dcterms:created>
  <dcterms:modified xsi:type="dcterms:W3CDTF">2018-01-22T23:11:46Z</dcterms:modified>
</cp:coreProperties>
</file>